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63"/>
  </p:notesMasterIdLst>
  <p:sldIdLst>
    <p:sldId id="317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  <p:sldId id="308" r:id="rId49"/>
    <p:sldId id="309" r:id="rId50"/>
    <p:sldId id="310" r:id="rId51"/>
    <p:sldId id="311" r:id="rId52"/>
    <p:sldId id="312" r:id="rId53"/>
    <p:sldId id="313" r:id="rId54"/>
    <p:sldId id="314" r:id="rId55"/>
    <p:sldId id="315" r:id="rId56"/>
    <p:sldId id="316" r:id="rId57"/>
    <p:sldId id="303" r:id="rId58"/>
    <p:sldId id="304" r:id="rId59"/>
    <p:sldId id="305" r:id="rId60"/>
    <p:sldId id="306" r:id="rId61"/>
    <p:sldId id="307" r:id="rId62"/>
  </p:sldIdLst>
  <p:sldSz cx="9144000" cy="6858000" type="screen4x3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ちゅーい" id="{563E2BD4-23D8-422C-9092-8CF556FA9C1E}">
          <p14:sldIdLst>
            <p14:sldId id="317"/>
          </p14:sldIdLst>
        </p14:section>
        <p14:section name="かなり古いやつ" id="{4835FFA6-53A6-4CAC-92C3-55CD802C9685}">
          <p14:sldIdLst>
            <p14:sldId id="257"/>
            <p14:sldId id="258"/>
            <p14:sldId id="259"/>
            <p14:sldId id="260"/>
            <p14:sldId id="261"/>
            <p14:sldId id="262"/>
            <p14:sldId id="263"/>
            <p14:sldId id="264"/>
            <p14:sldId id="265"/>
            <p14:sldId id="266"/>
          </p14:sldIdLst>
        </p14:section>
        <p14:section name="古いやつ" id="{3B9ED45F-8C7C-4872-8C0D-2BCEF2BF09F5}">
          <p14:sldIdLst>
            <p14:sldId id="267"/>
            <p14:sldId id="268"/>
            <p14:sldId id="269"/>
            <p14:sldId id="270"/>
            <p14:sldId id="271"/>
            <p14:sldId id="272"/>
            <p14:sldId id="273"/>
            <p14:sldId id="274"/>
            <p14:sldId id="275"/>
          </p14:sldIdLst>
        </p14:section>
        <p14:section name="すこし古いやつ" id="{48C9E3F5-616F-48A9-9291-B596BEE4B210}">
          <p14:sldIdLst>
            <p14:sldId id="276"/>
            <p14:sldId id="277"/>
            <p14:sldId id="278"/>
            <p14:sldId id="279"/>
            <p14:sldId id="280"/>
            <p14:sldId id="281"/>
            <p14:sldId id="282"/>
            <p14:sldId id="283"/>
            <p14:sldId id="284"/>
          </p14:sldIdLst>
        </p14:section>
        <p14:section name="ちょっと古いやつ" id="{34AAAF46-1167-4B1E-AE5F-2E2BBB4B55C2}">
          <p14:sldIdLst>
            <p14:sldId id="285"/>
            <p14:sldId id="286"/>
            <p14:sldId id="287"/>
            <p14:sldId id="288"/>
            <p14:sldId id="289"/>
            <p14:sldId id="290"/>
            <p14:sldId id="291"/>
            <p14:sldId id="292"/>
            <p14:sldId id="293"/>
          </p14:sldIdLst>
        </p14:section>
        <p14:section name="ちょっと新しいやつ" id="{C56F048C-D2D0-4589-B6EF-D711C8E3AF07}">
          <p14:sldIdLst>
            <p14:sldId id="294"/>
            <p14:sldId id="295"/>
            <p14:sldId id="296"/>
            <p14:sldId id="297"/>
            <p14:sldId id="298"/>
            <p14:sldId id="299"/>
            <p14:sldId id="300"/>
            <p14:sldId id="301"/>
            <p14:sldId id="302"/>
          </p14:sldIdLst>
        </p14:section>
        <p14:section name="すこし新しいやつ" id="{830E8B1A-48A0-4D9A-A54F-D501381CA073}">
          <p14:sldIdLst>
            <p14:sldId id="308"/>
            <p14:sldId id="309"/>
            <p14:sldId id="310"/>
            <p14:sldId id="311"/>
            <p14:sldId id="312"/>
            <p14:sldId id="313"/>
            <p14:sldId id="314"/>
            <p14:sldId id="315"/>
            <p14:sldId id="316"/>
          </p14:sldIdLst>
        </p14:section>
        <p14:section name="進捗" id="{D4EC67A9-4184-4618-BD5A-4F6517CB1491}">
          <p14:sldIdLst>
            <p14:sldId id="303"/>
            <p14:sldId id="304"/>
            <p14:sldId id="305"/>
            <p14:sldId id="306"/>
            <p14:sldId id="307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Rg st="48" end="56"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スタイルなし、表のグリッド線あり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42" autoAdjust="0"/>
    <p:restoredTop sz="58005" autoAdjust="0"/>
  </p:normalViewPr>
  <p:slideViewPr>
    <p:cSldViewPr snapToGrid="0">
      <p:cViewPr>
        <p:scale>
          <a:sx n="80" d="100"/>
          <a:sy n="80" d="100"/>
        </p:scale>
        <p:origin x="-870" y="-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75" d="100"/>
        <a:sy n="75" d="100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45005" cy="45005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 dirty="0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FA51AFF-2955-43DB-86EA-6917C0D1E3E2}" type="datetimeFigureOut">
              <a:rPr kumimoji="1" lang="ja-JP" altLang="en-US" smtClean="0"/>
              <a:t>2015/1/23</a:t>
            </a:fld>
            <a:endParaRPr kumimoji="1" lang="ja-JP" altLang="en-US" dirty="0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 dirty="0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 dirty="0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1350594-6E35-4213-B4A6-9C759F40F46D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545034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ja-JP" altLang="en-US" dirty="0" smtClean="0"/>
              <a:t>次は１級</a:t>
            </a:r>
            <a:r>
              <a:rPr kumimoji="1" lang="en-US" altLang="ja-JP" dirty="0" smtClean="0"/>
              <a:t>Excel(</a:t>
            </a:r>
            <a:r>
              <a:rPr kumimoji="1" lang="ja-JP" altLang="en-US" dirty="0" smtClean="0"/>
              <a:t>エクセル</a:t>
            </a:r>
            <a:r>
              <a:rPr kumimoji="1" lang="en-US" altLang="ja-JP" dirty="0" smtClean="0"/>
              <a:t>)</a:t>
            </a:r>
            <a:r>
              <a:rPr kumimoji="1" lang="ja-JP" altLang="en-US" dirty="0" smtClean="0"/>
              <a:t>の説明に入ります　（クリック）</a:t>
            </a:r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FC04F7-1E8D-461F-A2DF-BD0AB495C4C2}" type="slidenum">
              <a:rPr lang="ja-JP" altLang="en-US" smtClean="0">
                <a:solidFill>
                  <a:prstClr val="black"/>
                </a:solidFill>
              </a:rPr>
              <a:pPr/>
              <a:t>2</a:t>
            </a:fld>
            <a:endParaRPr lang="ja-JP" alt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429356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ja-JP" altLang="en-US" dirty="0" smtClean="0"/>
              <a:t>次は</a:t>
            </a:r>
            <a:r>
              <a:rPr kumimoji="1" lang="en-US" altLang="ja-JP" dirty="0" smtClean="0"/>
              <a:t>DAVERAGE(</a:t>
            </a:r>
            <a:r>
              <a:rPr kumimoji="1" lang="ja-JP" altLang="en-US" dirty="0" smtClean="0"/>
              <a:t>ディーアベレージ</a:t>
            </a:r>
            <a:r>
              <a:rPr kumimoji="1" lang="en-US" altLang="ja-JP" dirty="0" smtClean="0"/>
              <a:t>)</a:t>
            </a:r>
            <a:r>
              <a:rPr kumimoji="1" lang="ja-JP" altLang="en-US" dirty="0" smtClean="0"/>
              <a:t>関数です　</a:t>
            </a:r>
            <a:r>
              <a:rPr kumimoji="1" lang="en-US" altLang="ja-JP" dirty="0" smtClean="0"/>
              <a:t>(</a:t>
            </a:r>
            <a:r>
              <a:rPr kumimoji="1" lang="ja-JP" altLang="en-US" dirty="0" smtClean="0"/>
              <a:t>クリック</a:t>
            </a:r>
            <a:r>
              <a:rPr kumimoji="1" lang="en-US" altLang="ja-JP" dirty="0" smtClean="0"/>
              <a:t>)</a:t>
            </a:r>
          </a:p>
          <a:p>
            <a:endParaRPr kumimoji="1" lang="en-US" altLang="ja-JP" dirty="0" smtClean="0"/>
          </a:p>
          <a:p>
            <a:r>
              <a:rPr kumimoji="1" lang="en-US" altLang="ja-JP" dirty="0" smtClean="0"/>
              <a:t>DAVERAGE(</a:t>
            </a:r>
            <a:r>
              <a:rPr kumimoji="1" lang="ja-JP" altLang="en-US" dirty="0" smtClean="0"/>
              <a:t>ディーアベレージ</a:t>
            </a:r>
            <a:r>
              <a:rPr kumimoji="1" lang="en-US" altLang="ja-JP" dirty="0" smtClean="0"/>
              <a:t>)</a:t>
            </a:r>
            <a:r>
              <a:rPr kumimoji="1" lang="ja-JP" altLang="en-US" dirty="0" smtClean="0"/>
              <a:t>関数はデータベースの中で条件に一致する値を平均する関数です</a:t>
            </a:r>
            <a:endParaRPr kumimoji="1" lang="en-US" altLang="ja-JP" dirty="0" smtClean="0"/>
          </a:p>
          <a:p>
            <a:r>
              <a:rPr kumimoji="1" lang="en-US" altLang="ja-JP" dirty="0" smtClean="0"/>
              <a:t>AVERAGEIF</a:t>
            </a:r>
            <a:r>
              <a:rPr kumimoji="1" lang="ja-JP" altLang="en-US" dirty="0" smtClean="0"/>
              <a:t>（アベレージイフ）などと似ていますが間違えないようにしましょう</a:t>
            </a:r>
            <a:endParaRPr kumimoji="1" lang="en-US" altLang="ja-JP" dirty="0" smtClean="0"/>
          </a:p>
          <a:p>
            <a:endParaRPr kumimoji="1" lang="en-US" altLang="ja-JP" dirty="0" smtClean="0"/>
          </a:p>
          <a:p>
            <a:r>
              <a:rPr kumimoji="1" lang="ja-JP" altLang="en-US" dirty="0" smtClean="0"/>
              <a:t>ここに出てくるフィールドは先ほどの</a:t>
            </a:r>
            <a:r>
              <a:rPr kumimoji="1" lang="en-US" altLang="ja-JP" dirty="0" smtClean="0"/>
              <a:t>DSUM</a:t>
            </a:r>
            <a:r>
              <a:rPr kumimoji="1" lang="ja-JP" altLang="en-US" dirty="0" smtClean="0"/>
              <a:t>（ディーサム</a:t>
            </a:r>
            <a:r>
              <a:rPr kumimoji="1" lang="en-US" altLang="ja-JP" dirty="0" smtClean="0"/>
              <a:t>)</a:t>
            </a:r>
            <a:r>
              <a:rPr kumimoji="1" lang="ja-JP" altLang="en-US" dirty="0" smtClean="0"/>
              <a:t>関数と一緒で</a:t>
            </a:r>
            <a:r>
              <a:rPr kumimoji="1" lang="en-US" altLang="ja-JP" dirty="0" smtClean="0"/>
              <a:t>VLOOKUP</a:t>
            </a:r>
            <a:r>
              <a:rPr kumimoji="1" lang="ja-JP" altLang="en-US" dirty="0" smtClean="0"/>
              <a:t>（ブイ ルックアップ）の列番号と一緒です</a:t>
            </a:r>
            <a:endParaRPr kumimoji="1" lang="en-US" altLang="ja-JP" dirty="0" smtClean="0"/>
          </a:p>
          <a:p>
            <a:endParaRPr kumimoji="1" lang="en-US" altLang="ja-JP" dirty="0" smtClean="0"/>
          </a:p>
          <a:p>
            <a:r>
              <a:rPr kumimoji="1" lang="ja-JP" altLang="en-US" dirty="0" smtClean="0"/>
              <a:t>図の表の場合</a:t>
            </a:r>
            <a:endParaRPr kumimoji="1" lang="en-US" altLang="ja-JP" dirty="0" smtClean="0"/>
          </a:p>
          <a:p>
            <a:r>
              <a:rPr kumimoji="1" lang="ja-JP" altLang="en-US" dirty="0" smtClean="0"/>
              <a:t>条件はコードが</a:t>
            </a:r>
            <a:r>
              <a:rPr kumimoji="1" lang="en-US" altLang="ja-JP" dirty="0" smtClean="0"/>
              <a:t>R</a:t>
            </a:r>
            <a:r>
              <a:rPr kumimoji="1" lang="ja-JP" altLang="en-US" dirty="0" smtClean="0"/>
              <a:t>から始まり金額（金額）が</a:t>
            </a:r>
            <a:r>
              <a:rPr kumimoji="1" lang="en-US" altLang="ja-JP" dirty="0" smtClean="0"/>
              <a:t>2,000</a:t>
            </a:r>
            <a:r>
              <a:rPr kumimoji="1" lang="ja-JP" altLang="en-US" dirty="0" smtClean="0"/>
              <a:t>円以上なので一致（いっち）するのは</a:t>
            </a:r>
            <a:endParaRPr kumimoji="1" lang="en-US" altLang="ja-JP" dirty="0" smtClean="0"/>
          </a:p>
          <a:p>
            <a:r>
              <a:rPr kumimoji="1" lang="en-US" altLang="ja-JP" dirty="0" smtClean="0"/>
              <a:t>R1</a:t>
            </a:r>
            <a:r>
              <a:rPr kumimoji="1" lang="ja-JP" altLang="en-US" dirty="0" smtClean="0"/>
              <a:t>の</a:t>
            </a:r>
            <a:r>
              <a:rPr kumimoji="1" lang="en-US" altLang="ja-JP" dirty="0" smtClean="0"/>
              <a:t>2,300</a:t>
            </a:r>
            <a:r>
              <a:rPr kumimoji="1" lang="ja-JP" altLang="en-US" dirty="0" smtClean="0"/>
              <a:t>円、</a:t>
            </a:r>
            <a:r>
              <a:rPr kumimoji="1" lang="en-US" altLang="ja-JP" dirty="0" smtClean="0"/>
              <a:t>R2</a:t>
            </a:r>
            <a:r>
              <a:rPr kumimoji="1" lang="ja-JP" altLang="en-US" dirty="0" smtClean="0"/>
              <a:t>の</a:t>
            </a:r>
            <a:r>
              <a:rPr kumimoji="1" lang="en-US" altLang="ja-JP" dirty="0" smtClean="0"/>
              <a:t>3,185</a:t>
            </a:r>
            <a:r>
              <a:rPr kumimoji="1" lang="ja-JP" altLang="en-US" dirty="0" smtClean="0"/>
              <a:t>円なので平均は</a:t>
            </a:r>
            <a:r>
              <a:rPr kumimoji="1" lang="en-US" altLang="ja-JP" dirty="0" smtClean="0"/>
              <a:t>2,758</a:t>
            </a:r>
            <a:r>
              <a:rPr kumimoji="1" lang="ja-JP" altLang="en-US" dirty="0" smtClean="0"/>
              <a:t>円と出ます</a:t>
            </a:r>
          </a:p>
          <a:p>
            <a:endParaRPr kumimoji="1" lang="ja-JP" altLang="en-US" dirty="0" smtClean="0"/>
          </a:p>
          <a:p>
            <a:r>
              <a:rPr kumimoji="1" lang="en-US" altLang="ja-JP" dirty="0" smtClean="0"/>
              <a:t>(</a:t>
            </a:r>
            <a:r>
              <a:rPr kumimoji="1" lang="ja-JP" altLang="en-US" dirty="0" smtClean="0"/>
              <a:t>クリック</a:t>
            </a:r>
            <a:r>
              <a:rPr kumimoji="1" lang="en-US" altLang="ja-JP" dirty="0" smtClean="0"/>
              <a:t>)</a:t>
            </a:r>
          </a:p>
          <a:p>
            <a:endParaRPr kumimoji="1" lang="en-US" altLang="ja-JP" dirty="0" smtClean="0"/>
          </a:p>
          <a:p>
            <a:endParaRPr kumimoji="1" lang="ja-JP" altLang="en-US" dirty="0" smtClean="0"/>
          </a:p>
          <a:p>
            <a:endParaRPr kumimoji="1" lang="ja-JP" altLang="en-US" dirty="0" smtClean="0"/>
          </a:p>
          <a:p>
            <a:endParaRPr kumimoji="1" lang="ja-JP" altLang="en-US" dirty="0" smtClean="0"/>
          </a:p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350594-6E35-4213-B4A6-9C759F40F46D}" type="slidenum">
              <a:rPr lang="ja-JP" altLang="en-US" smtClean="0">
                <a:solidFill>
                  <a:prstClr val="black"/>
                </a:solidFill>
              </a:rPr>
              <a:pPr/>
              <a:t>11</a:t>
            </a:fld>
            <a:endParaRPr lang="ja-JP" alt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081745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ja-JP" altLang="en-US" dirty="0" smtClean="0"/>
              <a:t>次は１級</a:t>
            </a:r>
            <a:r>
              <a:rPr kumimoji="1" lang="en-US" altLang="ja-JP" dirty="0" smtClean="0"/>
              <a:t>Excel(</a:t>
            </a:r>
            <a:r>
              <a:rPr kumimoji="1" lang="ja-JP" altLang="en-US" dirty="0" smtClean="0"/>
              <a:t>エクセル</a:t>
            </a:r>
            <a:r>
              <a:rPr kumimoji="1" lang="en-US" altLang="ja-JP" dirty="0" smtClean="0"/>
              <a:t>)</a:t>
            </a:r>
            <a:r>
              <a:rPr kumimoji="1" lang="ja-JP" altLang="en-US" dirty="0" smtClean="0"/>
              <a:t>の説明に入ります　（クリック）</a:t>
            </a:r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FC04F7-1E8D-461F-A2DF-BD0AB495C4C2}" type="slidenum">
              <a:rPr lang="ja-JP" altLang="en-US" smtClean="0">
                <a:solidFill>
                  <a:prstClr val="black"/>
                </a:solidFill>
              </a:rPr>
              <a:pPr/>
              <a:t>12</a:t>
            </a:fld>
            <a:endParaRPr lang="ja-JP" alt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429356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ja-JP" altLang="en-US" dirty="0" smtClean="0"/>
              <a:t>まずは</a:t>
            </a:r>
            <a:r>
              <a:rPr kumimoji="1" lang="en-US" altLang="ja-JP" dirty="0" smtClean="0"/>
              <a:t>ABS</a:t>
            </a:r>
            <a:r>
              <a:rPr kumimoji="1" lang="ja-JP" altLang="en-US" dirty="0" smtClean="0"/>
              <a:t>（アブソリュート）関数です </a:t>
            </a:r>
            <a:r>
              <a:rPr kumimoji="1" lang="en-US" altLang="ja-JP" dirty="0" smtClean="0"/>
              <a:t>(</a:t>
            </a:r>
            <a:r>
              <a:rPr kumimoji="1" lang="ja-JP" altLang="en-US" dirty="0" smtClean="0"/>
              <a:t>クリック</a:t>
            </a:r>
            <a:r>
              <a:rPr kumimoji="1" lang="en-US" altLang="ja-JP" dirty="0" smtClean="0"/>
              <a:t>)</a:t>
            </a:r>
          </a:p>
          <a:p>
            <a:r>
              <a:rPr kumimoji="1" lang="en-US" altLang="ja-JP" dirty="0" smtClean="0"/>
              <a:t>ABS</a:t>
            </a:r>
            <a:r>
              <a:rPr kumimoji="1" lang="ja-JP" altLang="en-US" dirty="0" smtClean="0"/>
              <a:t>（アブソリュート）は指定した数値の絶対値（ぜったいち）を表す数値を表示する関数です</a:t>
            </a:r>
            <a:endParaRPr kumimoji="1" lang="en-US" altLang="ja-JP" dirty="0" smtClean="0"/>
          </a:p>
          <a:p>
            <a:endParaRPr kumimoji="1" lang="en-US" altLang="ja-JP" dirty="0" smtClean="0"/>
          </a:p>
          <a:p>
            <a:r>
              <a:rPr kumimoji="1" lang="en-US" altLang="ja-JP" dirty="0" smtClean="0"/>
              <a:t>2</a:t>
            </a:r>
            <a:r>
              <a:rPr kumimoji="1" lang="ja-JP" altLang="en-US" dirty="0" smtClean="0"/>
              <a:t>のときは</a:t>
            </a:r>
            <a:r>
              <a:rPr kumimoji="1" lang="en-US" altLang="ja-JP" dirty="0" smtClean="0"/>
              <a:t>2</a:t>
            </a:r>
          </a:p>
          <a:p>
            <a:r>
              <a:rPr kumimoji="1" lang="en-US" altLang="ja-JP" dirty="0" smtClean="0"/>
              <a:t>5</a:t>
            </a:r>
            <a:r>
              <a:rPr kumimoji="1" lang="ja-JP" altLang="en-US" dirty="0" smtClean="0"/>
              <a:t>のときは</a:t>
            </a:r>
            <a:r>
              <a:rPr kumimoji="1" lang="en-US" altLang="ja-JP" dirty="0" smtClean="0"/>
              <a:t>5</a:t>
            </a:r>
            <a:r>
              <a:rPr kumimoji="1" lang="ja-JP" altLang="en-US" dirty="0" smtClean="0"/>
              <a:t>　（クリック）</a:t>
            </a:r>
            <a:endParaRPr kumimoji="1" lang="en-US" altLang="ja-JP" dirty="0" smtClean="0"/>
          </a:p>
          <a:p>
            <a:r>
              <a:rPr kumimoji="1" lang="en-US" altLang="ja-JP" dirty="0" smtClean="0"/>
              <a:t>-4</a:t>
            </a:r>
            <a:r>
              <a:rPr kumimoji="1" lang="ja-JP" altLang="en-US" dirty="0" smtClean="0"/>
              <a:t>のときは</a:t>
            </a:r>
            <a:r>
              <a:rPr kumimoji="1" lang="en-US" altLang="ja-JP" dirty="0" smtClean="0"/>
              <a:t>4</a:t>
            </a:r>
          </a:p>
          <a:p>
            <a:r>
              <a:rPr kumimoji="1" lang="en-US" altLang="ja-JP" dirty="0" smtClean="0"/>
              <a:t>-7</a:t>
            </a:r>
            <a:r>
              <a:rPr kumimoji="1" lang="ja-JP" altLang="en-US" dirty="0" smtClean="0"/>
              <a:t>のときは</a:t>
            </a:r>
            <a:r>
              <a:rPr kumimoji="1" lang="en-US" altLang="ja-JP" dirty="0" smtClean="0"/>
              <a:t>7</a:t>
            </a:r>
            <a:r>
              <a:rPr kumimoji="1" lang="ja-JP" altLang="en-US" dirty="0" smtClean="0"/>
              <a:t>となります　（クリック）</a:t>
            </a:r>
            <a:endParaRPr kumimoji="1" lang="en-US" altLang="ja-JP" dirty="0" smtClean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350594-6E35-4213-B4A6-9C759F40F46D}" type="slidenum">
              <a:rPr lang="ja-JP" altLang="en-US" smtClean="0">
                <a:solidFill>
                  <a:prstClr val="black"/>
                </a:solidFill>
              </a:rPr>
              <a:pPr/>
              <a:t>13</a:t>
            </a:fld>
            <a:endParaRPr lang="ja-JP" alt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829221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ja-JP" altLang="en-US" dirty="0" smtClean="0"/>
              <a:t>次に</a:t>
            </a:r>
            <a:r>
              <a:rPr kumimoji="1" lang="en-US" altLang="ja-JP" dirty="0" smtClean="0"/>
              <a:t>SUBTOTAL(</a:t>
            </a:r>
            <a:r>
              <a:rPr kumimoji="1" lang="ja-JP" altLang="en-US" dirty="0" smtClean="0"/>
              <a:t>サブトータル</a:t>
            </a:r>
            <a:r>
              <a:rPr kumimoji="1" lang="en-US" altLang="ja-JP" dirty="0" smtClean="0"/>
              <a:t>)</a:t>
            </a:r>
            <a:r>
              <a:rPr kumimoji="1" lang="ja-JP" altLang="en-US" dirty="0" smtClean="0"/>
              <a:t>関数です　（クリック）</a:t>
            </a:r>
            <a:endParaRPr kumimoji="1" lang="en-US" altLang="ja-JP" dirty="0" smtClean="0"/>
          </a:p>
          <a:p>
            <a:endParaRPr kumimoji="1" lang="en-US" altLang="ja-JP" dirty="0" smtClean="0"/>
          </a:p>
          <a:p>
            <a:r>
              <a:rPr kumimoji="1" lang="ja-JP" altLang="en-US" dirty="0" smtClean="0"/>
              <a:t>計算したい範囲の合計や平均などを出す関数です（クリック）</a:t>
            </a:r>
            <a:endParaRPr kumimoji="1" lang="en-US" altLang="ja-JP" dirty="0" smtClean="0"/>
          </a:p>
          <a:p>
            <a:endParaRPr kumimoji="1" lang="en-US" altLang="ja-JP" dirty="0" smtClean="0"/>
          </a:p>
          <a:p>
            <a:r>
              <a:rPr kumimoji="1" lang="ja-JP" altLang="en-US" dirty="0" smtClean="0"/>
              <a:t>たとえばこの図のように</a:t>
            </a:r>
            <a:r>
              <a:rPr kumimoji="1" lang="en-US" altLang="ja-JP" dirty="0" smtClean="0"/>
              <a:t>A</a:t>
            </a:r>
            <a:r>
              <a:rPr kumimoji="1" lang="ja-JP" altLang="en-US" dirty="0" smtClean="0"/>
              <a:t>小計</a:t>
            </a:r>
            <a:r>
              <a:rPr kumimoji="1" lang="en-US" altLang="ja-JP" dirty="0" smtClean="0"/>
              <a:t>(</a:t>
            </a:r>
            <a:r>
              <a:rPr kumimoji="1" lang="ja-JP" altLang="en-US" dirty="0" smtClean="0"/>
              <a:t>しょうけい</a:t>
            </a:r>
            <a:r>
              <a:rPr kumimoji="1" lang="en-US" altLang="ja-JP" dirty="0" smtClean="0"/>
              <a:t>)</a:t>
            </a:r>
            <a:r>
              <a:rPr kumimoji="1" lang="ja-JP" altLang="en-US" dirty="0" smtClean="0"/>
              <a:t>や</a:t>
            </a:r>
            <a:r>
              <a:rPr kumimoji="1" lang="en-US" altLang="ja-JP" dirty="0" smtClean="0"/>
              <a:t>B</a:t>
            </a:r>
            <a:r>
              <a:rPr kumimoji="1" lang="ja-JP" altLang="en-US" dirty="0" smtClean="0"/>
              <a:t>小計</a:t>
            </a:r>
            <a:r>
              <a:rPr kumimoji="1" lang="en-US" altLang="ja-JP" dirty="0" smtClean="0"/>
              <a:t>(</a:t>
            </a:r>
            <a:r>
              <a:rPr kumimoji="1" lang="ja-JP" altLang="en-US" dirty="0" smtClean="0"/>
              <a:t>しょうけい</a:t>
            </a:r>
            <a:r>
              <a:rPr kumimoji="1" lang="en-US" altLang="ja-JP" dirty="0" smtClean="0"/>
              <a:t>)</a:t>
            </a:r>
            <a:r>
              <a:rPr kumimoji="1" lang="ja-JP" altLang="en-US" dirty="0" smtClean="0"/>
              <a:t>を出すために使われます</a:t>
            </a:r>
            <a:endParaRPr kumimoji="1" lang="en-US" altLang="ja-JP" dirty="0" smtClean="0"/>
          </a:p>
          <a:p>
            <a:endParaRPr kumimoji="1" lang="en-US" altLang="ja-JP" dirty="0" smtClean="0"/>
          </a:p>
          <a:p>
            <a:r>
              <a:rPr kumimoji="1" lang="ja-JP" altLang="en-US" dirty="0" smtClean="0"/>
              <a:t>（クリック）</a:t>
            </a:r>
            <a:endParaRPr kumimoji="1" lang="en-US" altLang="ja-JP" dirty="0" smtClean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350594-6E35-4213-B4A6-9C759F40F46D}" type="slidenum">
              <a:rPr lang="ja-JP" altLang="en-US" smtClean="0">
                <a:solidFill>
                  <a:prstClr val="black"/>
                </a:solidFill>
              </a:rPr>
              <a:pPr/>
              <a:t>14</a:t>
            </a:fld>
            <a:endParaRPr lang="ja-JP" alt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397878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dirty="0" smtClean="0"/>
              <a:t>次は</a:t>
            </a:r>
            <a:r>
              <a:rPr kumimoji="1" lang="en-US" altLang="ja-JP" dirty="0" smtClean="0"/>
              <a:t>SUMIFS(</a:t>
            </a:r>
            <a:r>
              <a:rPr kumimoji="1" lang="ja-JP" altLang="en-US" dirty="0" smtClean="0"/>
              <a:t>サムイフズ</a:t>
            </a:r>
            <a:r>
              <a:rPr kumimoji="1" lang="en-US" altLang="ja-JP" dirty="0" smtClean="0"/>
              <a:t>)</a:t>
            </a:r>
            <a:r>
              <a:rPr kumimoji="1" lang="ja-JP" altLang="en-US" dirty="0" smtClean="0"/>
              <a:t>関数です　</a:t>
            </a:r>
            <a:r>
              <a:rPr kumimoji="1" lang="en-US" altLang="ja-JP" dirty="0" smtClean="0"/>
              <a:t>(</a:t>
            </a:r>
            <a:r>
              <a:rPr kumimoji="1" lang="ja-JP" altLang="en-US" dirty="0" smtClean="0"/>
              <a:t>クリック</a:t>
            </a:r>
            <a:r>
              <a:rPr kumimoji="1" lang="en-US" altLang="ja-JP" dirty="0" smtClean="0"/>
              <a:t>)</a:t>
            </a:r>
          </a:p>
          <a:p>
            <a:endParaRPr kumimoji="1" lang="en-US" altLang="ja-JP" dirty="0" smtClean="0"/>
          </a:p>
          <a:p>
            <a:r>
              <a:rPr kumimoji="1" lang="en-US" altLang="ja-JP" dirty="0" smtClean="0"/>
              <a:t>SUMIFS(</a:t>
            </a:r>
            <a:r>
              <a:rPr kumimoji="1" lang="ja-JP" altLang="en-US" dirty="0" smtClean="0"/>
              <a:t>サムイフズ</a:t>
            </a:r>
            <a:r>
              <a:rPr kumimoji="1" lang="en-US" altLang="ja-JP" dirty="0" smtClean="0"/>
              <a:t>)</a:t>
            </a:r>
            <a:r>
              <a:rPr kumimoji="1" lang="ja-JP" altLang="en-US" dirty="0" smtClean="0"/>
              <a:t>関数は</a:t>
            </a:r>
            <a:r>
              <a:rPr kumimoji="1" lang="en-US" altLang="ja-JP" dirty="0" smtClean="0"/>
              <a:t>2</a:t>
            </a:r>
            <a:r>
              <a:rPr kumimoji="1" lang="ja-JP" altLang="en-US" dirty="0" smtClean="0"/>
              <a:t>級の範囲に出てくる</a:t>
            </a:r>
            <a:r>
              <a:rPr kumimoji="1" lang="en-US" altLang="ja-JP" dirty="0" smtClean="0"/>
              <a:t>SUMIF(</a:t>
            </a:r>
            <a:r>
              <a:rPr kumimoji="1" lang="ja-JP" altLang="en-US" dirty="0" smtClean="0"/>
              <a:t>サムイフ</a:t>
            </a:r>
            <a:r>
              <a:rPr kumimoji="1" lang="en-US" altLang="ja-JP" dirty="0" smtClean="0"/>
              <a:t>)</a:t>
            </a:r>
            <a:r>
              <a:rPr kumimoji="1" lang="ja-JP" altLang="en-US" dirty="0" smtClean="0"/>
              <a:t>とは違い複数の条件を指定して</a:t>
            </a:r>
            <a:endParaRPr kumimoji="1" lang="en-US" altLang="ja-JP" dirty="0" smtClean="0"/>
          </a:p>
          <a:p>
            <a:r>
              <a:rPr kumimoji="1" lang="ja-JP" altLang="en-US" dirty="0" smtClean="0"/>
              <a:t>合計する関数です</a:t>
            </a:r>
            <a:endParaRPr kumimoji="1" lang="en-US" altLang="ja-JP" dirty="0" smtClean="0"/>
          </a:p>
          <a:p>
            <a:endParaRPr kumimoji="1" lang="en-US" altLang="ja-JP" dirty="0" smtClean="0"/>
          </a:p>
          <a:p>
            <a:r>
              <a:rPr kumimoji="1" lang="en-US" altLang="ja-JP" dirty="0" smtClean="0"/>
              <a:t>(</a:t>
            </a:r>
            <a:r>
              <a:rPr kumimoji="1" lang="ja-JP" altLang="en-US" dirty="0" smtClean="0"/>
              <a:t>クリック</a:t>
            </a:r>
            <a:r>
              <a:rPr kumimoji="1" lang="en-US" altLang="ja-JP" dirty="0" smtClean="0"/>
              <a:t>)</a:t>
            </a:r>
          </a:p>
          <a:p>
            <a:endParaRPr kumimoji="1" lang="en-US" altLang="ja-JP" dirty="0" smtClean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350594-6E35-4213-B4A6-9C759F40F46D}" type="slidenum">
              <a:rPr lang="ja-JP" altLang="en-US" smtClean="0">
                <a:solidFill>
                  <a:prstClr val="black"/>
                </a:solidFill>
              </a:rPr>
              <a:pPr/>
              <a:t>15</a:t>
            </a:fld>
            <a:endParaRPr lang="ja-JP" alt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586572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dirty="0" smtClean="0"/>
              <a:t>次は</a:t>
            </a:r>
            <a:r>
              <a:rPr kumimoji="1" lang="en-US" altLang="ja-JP" dirty="0" smtClean="0"/>
              <a:t>AVERAGEIFS(</a:t>
            </a:r>
            <a:r>
              <a:rPr kumimoji="1" lang="ja-JP" altLang="en-US" dirty="0" smtClean="0"/>
              <a:t>アベレージイフズ</a:t>
            </a:r>
            <a:r>
              <a:rPr kumimoji="1" lang="en-US" altLang="ja-JP" dirty="0" smtClean="0"/>
              <a:t>)</a:t>
            </a:r>
            <a:r>
              <a:rPr kumimoji="1" lang="ja-JP" altLang="en-US" dirty="0" smtClean="0"/>
              <a:t>関数です　</a:t>
            </a:r>
            <a:r>
              <a:rPr kumimoji="1" lang="en-US" altLang="ja-JP" dirty="0" smtClean="0"/>
              <a:t>(</a:t>
            </a:r>
            <a:r>
              <a:rPr kumimoji="1" lang="ja-JP" altLang="en-US" dirty="0" smtClean="0"/>
              <a:t>クリック</a:t>
            </a:r>
            <a:r>
              <a:rPr kumimoji="1" lang="en-US" altLang="ja-JP" dirty="0" smtClean="0"/>
              <a:t>)</a:t>
            </a:r>
          </a:p>
          <a:p>
            <a:endParaRPr kumimoji="1" lang="en-US" altLang="ja-JP" dirty="0" smtClean="0"/>
          </a:p>
          <a:p>
            <a:r>
              <a:rPr kumimoji="1" lang="en-US" altLang="ja-JP" dirty="0" smtClean="0"/>
              <a:t>AVERAGEIFS(</a:t>
            </a:r>
            <a:r>
              <a:rPr kumimoji="1" lang="ja-JP" altLang="en-US" dirty="0" smtClean="0"/>
              <a:t>アベレージイフズ</a:t>
            </a:r>
            <a:r>
              <a:rPr kumimoji="1" lang="en-US" altLang="ja-JP" dirty="0" smtClean="0"/>
              <a:t>)</a:t>
            </a:r>
            <a:r>
              <a:rPr kumimoji="1" lang="ja-JP" altLang="en-US" dirty="0" smtClean="0"/>
              <a:t>関数は</a:t>
            </a:r>
            <a:r>
              <a:rPr kumimoji="1" lang="en-US" altLang="ja-JP" dirty="0" smtClean="0"/>
              <a:t>2</a:t>
            </a:r>
            <a:r>
              <a:rPr kumimoji="1" lang="ja-JP" altLang="en-US" dirty="0" smtClean="0"/>
              <a:t>級の範囲に出てくる</a:t>
            </a:r>
            <a:r>
              <a:rPr kumimoji="1" lang="en-US" altLang="ja-JP" dirty="0" smtClean="0"/>
              <a:t>AVERAGEIF(</a:t>
            </a:r>
            <a:r>
              <a:rPr kumimoji="1" lang="ja-JP" altLang="en-US" dirty="0" smtClean="0"/>
              <a:t>アベレージイフ</a:t>
            </a:r>
            <a:r>
              <a:rPr kumimoji="1" lang="en-US" altLang="ja-JP" dirty="0" smtClean="0"/>
              <a:t>)</a:t>
            </a:r>
            <a:r>
              <a:rPr kumimoji="1" lang="ja-JP" altLang="en-US" dirty="0" smtClean="0"/>
              <a:t>とは違い複数の条件を指定して</a:t>
            </a:r>
            <a:endParaRPr kumimoji="1" lang="en-US" altLang="ja-JP" dirty="0" smtClean="0"/>
          </a:p>
          <a:p>
            <a:r>
              <a:rPr kumimoji="1" lang="ja-JP" altLang="en-US" dirty="0" smtClean="0"/>
              <a:t>平均する関数です</a:t>
            </a:r>
            <a:endParaRPr kumimoji="1" lang="en-US" altLang="ja-JP" dirty="0" smtClean="0"/>
          </a:p>
          <a:p>
            <a:r>
              <a:rPr kumimoji="1" lang="ja-JP" altLang="en-US" dirty="0" smtClean="0"/>
              <a:t>さきほど出した</a:t>
            </a:r>
            <a:r>
              <a:rPr kumimoji="1" lang="en-US" altLang="ja-JP" dirty="0" smtClean="0"/>
              <a:t>SUMIFS(</a:t>
            </a:r>
            <a:r>
              <a:rPr kumimoji="1" lang="ja-JP" altLang="en-US" dirty="0" smtClean="0"/>
              <a:t>サムイフズ</a:t>
            </a:r>
            <a:r>
              <a:rPr kumimoji="1" lang="en-US" altLang="ja-JP" dirty="0" smtClean="0"/>
              <a:t>)</a:t>
            </a:r>
            <a:r>
              <a:rPr kumimoji="1" lang="ja-JP" altLang="en-US" dirty="0" smtClean="0"/>
              <a:t>と似ている関数です</a:t>
            </a:r>
            <a:endParaRPr kumimoji="1" lang="en-US" altLang="ja-JP" dirty="0" smtClean="0"/>
          </a:p>
          <a:p>
            <a:endParaRPr kumimoji="1" lang="en-US" altLang="ja-JP" dirty="0" smtClean="0"/>
          </a:p>
          <a:p>
            <a:r>
              <a:rPr kumimoji="1" lang="en-US" altLang="ja-JP" dirty="0" smtClean="0"/>
              <a:t>(</a:t>
            </a:r>
            <a:r>
              <a:rPr kumimoji="1" lang="ja-JP" altLang="en-US" dirty="0" smtClean="0"/>
              <a:t>クリック</a:t>
            </a:r>
            <a:r>
              <a:rPr kumimoji="1" lang="en-US" altLang="ja-JP" dirty="0" smtClean="0"/>
              <a:t>)</a:t>
            </a:r>
          </a:p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350594-6E35-4213-B4A6-9C759F40F46D}" type="slidenum">
              <a:rPr lang="ja-JP" altLang="en-US" smtClean="0">
                <a:solidFill>
                  <a:prstClr val="black"/>
                </a:solidFill>
              </a:rPr>
              <a:pPr/>
              <a:t>16</a:t>
            </a:fld>
            <a:endParaRPr lang="ja-JP" alt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591833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dirty="0" smtClean="0"/>
              <a:t>次は</a:t>
            </a:r>
            <a:r>
              <a:rPr kumimoji="1" lang="en-US" altLang="ja-JP" dirty="0" smtClean="0"/>
              <a:t>CEILING(</a:t>
            </a:r>
            <a:r>
              <a:rPr kumimoji="1" lang="ja-JP" altLang="en-US" dirty="0" smtClean="0"/>
              <a:t>シーリング</a:t>
            </a:r>
            <a:r>
              <a:rPr kumimoji="1" lang="en-US" altLang="ja-JP" dirty="0" smtClean="0"/>
              <a:t>)</a:t>
            </a:r>
            <a:r>
              <a:rPr kumimoji="1" lang="ja-JP" altLang="en-US" dirty="0" smtClean="0"/>
              <a:t>関数です　</a:t>
            </a:r>
            <a:r>
              <a:rPr kumimoji="1" lang="en-US" altLang="ja-JP" dirty="0" smtClean="0"/>
              <a:t>(</a:t>
            </a:r>
            <a:r>
              <a:rPr kumimoji="1" lang="ja-JP" altLang="en-US" dirty="0" smtClean="0"/>
              <a:t>クリック</a:t>
            </a:r>
            <a:r>
              <a:rPr kumimoji="1" lang="en-US" altLang="ja-JP" dirty="0" smtClean="0"/>
              <a:t>)</a:t>
            </a:r>
          </a:p>
          <a:p>
            <a:endParaRPr kumimoji="1" lang="en-US" altLang="ja-JP" dirty="0" smtClean="0"/>
          </a:p>
          <a:p>
            <a:r>
              <a:rPr kumimoji="1" lang="en-US" altLang="ja-JP" dirty="0" smtClean="0"/>
              <a:t>CEILING(</a:t>
            </a:r>
            <a:r>
              <a:rPr kumimoji="1" lang="ja-JP" altLang="en-US" dirty="0" smtClean="0"/>
              <a:t>シーリング）関数は指定した数値を基準の値で切り上げる関数です</a:t>
            </a:r>
            <a:endParaRPr kumimoji="1" lang="en-US" altLang="ja-JP" dirty="0" smtClean="0"/>
          </a:p>
          <a:p>
            <a:r>
              <a:rPr kumimoji="1" lang="en-US" altLang="ja-JP" dirty="0" smtClean="0"/>
              <a:t>ROUNDUP(</a:t>
            </a:r>
            <a:r>
              <a:rPr kumimoji="1" lang="ja-JP" altLang="en-US" dirty="0" smtClean="0"/>
              <a:t>ラウンドアップ</a:t>
            </a:r>
            <a:r>
              <a:rPr kumimoji="1" lang="en-US" altLang="ja-JP" dirty="0" smtClean="0"/>
              <a:t>)</a:t>
            </a:r>
            <a:r>
              <a:rPr kumimoji="1" lang="ja-JP" altLang="en-US" dirty="0" smtClean="0"/>
              <a:t>とは違い表のように基準値（きじゅんち）とその倍数で切り上げます</a:t>
            </a:r>
            <a:endParaRPr kumimoji="1" lang="en-US" altLang="ja-JP" dirty="0" smtClean="0"/>
          </a:p>
          <a:p>
            <a:endParaRPr kumimoji="1" lang="en-US" altLang="ja-JP" dirty="0" smtClean="0"/>
          </a:p>
          <a:p>
            <a:r>
              <a:rPr kumimoji="1" lang="en-US" altLang="ja-JP" dirty="0" smtClean="0"/>
              <a:t>CEILING(</a:t>
            </a:r>
            <a:r>
              <a:rPr kumimoji="1" lang="ja-JP" altLang="en-US" dirty="0" smtClean="0"/>
              <a:t>シーリング</a:t>
            </a:r>
            <a:r>
              <a:rPr kumimoji="1" lang="en-US" altLang="ja-JP" dirty="0" smtClean="0"/>
              <a:t>)</a:t>
            </a:r>
            <a:r>
              <a:rPr kumimoji="1" lang="ja-JP" altLang="en-US" dirty="0" smtClean="0"/>
              <a:t>関数は切り上げ 次に出てくる</a:t>
            </a:r>
            <a:r>
              <a:rPr kumimoji="1" lang="en-US" altLang="ja-JP" dirty="0" smtClean="0"/>
              <a:t>FLOOR(</a:t>
            </a:r>
            <a:r>
              <a:rPr kumimoji="1" lang="ja-JP" altLang="en-US" dirty="0" smtClean="0"/>
              <a:t>フロア</a:t>
            </a:r>
            <a:r>
              <a:rPr kumimoji="1" lang="en-US" altLang="ja-JP" dirty="0" smtClean="0"/>
              <a:t>)</a:t>
            </a:r>
            <a:r>
              <a:rPr kumimoji="1" lang="ja-JP" altLang="en-US" dirty="0" smtClean="0"/>
              <a:t>関数は切り下げ なので</a:t>
            </a:r>
            <a:endParaRPr kumimoji="1" lang="en-US" altLang="ja-JP" dirty="0" smtClean="0"/>
          </a:p>
          <a:p>
            <a:r>
              <a:rPr kumimoji="1" lang="en-US" altLang="ja-JP" dirty="0" smtClean="0"/>
              <a:t>CEILING(</a:t>
            </a:r>
            <a:r>
              <a:rPr kumimoji="1" lang="ja-JP" altLang="en-US" dirty="0" smtClean="0"/>
              <a:t>シーリング</a:t>
            </a:r>
            <a:r>
              <a:rPr kumimoji="1" lang="en-US" altLang="ja-JP" dirty="0" smtClean="0"/>
              <a:t>)</a:t>
            </a:r>
            <a:r>
              <a:rPr kumimoji="1" lang="ja-JP" altLang="en-US" dirty="0" smtClean="0"/>
              <a:t>は上、</a:t>
            </a:r>
            <a:r>
              <a:rPr kumimoji="1" lang="en-US" altLang="ja-JP" dirty="0" smtClean="0"/>
              <a:t>FLOOR(</a:t>
            </a:r>
            <a:r>
              <a:rPr kumimoji="1" lang="ja-JP" altLang="en-US" dirty="0" smtClean="0"/>
              <a:t>フロア</a:t>
            </a:r>
            <a:r>
              <a:rPr kumimoji="1" lang="en-US" altLang="ja-JP" dirty="0" smtClean="0"/>
              <a:t>)</a:t>
            </a:r>
            <a:r>
              <a:rPr kumimoji="1" lang="ja-JP" altLang="en-US" dirty="0" smtClean="0"/>
              <a:t>関数は下と覚えましょう</a:t>
            </a:r>
            <a:endParaRPr kumimoji="1" lang="en-US" altLang="ja-JP" dirty="0" smtClean="0"/>
          </a:p>
          <a:p>
            <a:endParaRPr kumimoji="1" lang="en-US" altLang="ja-JP" dirty="0" smtClean="0"/>
          </a:p>
          <a:p>
            <a:r>
              <a:rPr kumimoji="1" lang="en-US" altLang="ja-JP" dirty="0" smtClean="0"/>
              <a:t>(</a:t>
            </a:r>
            <a:r>
              <a:rPr kumimoji="1" lang="ja-JP" altLang="en-US" dirty="0" smtClean="0"/>
              <a:t>クリック</a:t>
            </a:r>
            <a:r>
              <a:rPr kumimoji="1" lang="en-US" altLang="ja-JP" dirty="0" smtClean="0"/>
              <a:t>)</a:t>
            </a:r>
          </a:p>
          <a:p>
            <a:endParaRPr kumimoji="1" lang="ja-JP" altLang="en-US" dirty="0" smtClean="0"/>
          </a:p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350594-6E35-4213-B4A6-9C759F40F46D}" type="slidenum">
              <a:rPr lang="ja-JP" altLang="en-US" smtClean="0">
                <a:solidFill>
                  <a:prstClr val="black"/>
                </a:solidFill>
              </a:rPr>
              <a:pPr/>
              <a:t>17</a:t>
            </a:fld>
            <a:endParaRPr lang="ja-JP" alt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052306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ja-JP" altLang="en-US" dirty="0" smtClean="0"/>
              <a:t>次は</a:t>
            </a:r>
            <a:r>
              <a:rPr kumimoji="1" lang="en-US" altLang="ja-JP" dirty="0" smtClean="0"/>
              <a:t>FLOOR(</a:t>
            </a:r>
            <a:r>
              <a:rPr kumimoji="1" lang="ja-JP" altLang="en-US" dirty="0" smtClean="0"/>
              <a:t>フロア</a:t>
            </a:r>
            <a:r>
              <a:rPr kumimoji="1" lang="en-US" altLang="ja-JP" dirty="0" smtClean="0"/>
              <a:t>)</a:t>
            </a:r>
            <a:r>
              <a:rPr kumimoji="1" lang="ja-JP" altLang="en-US" dirty="0" smtClean="0"/>
              <a:t>関数です　</a:t>
            </a:r>
            <a:r>
              <a:rPr kumimoji="1" lang="en-US" altLang="ja-JP" dirty="0" smtClean="0"/>
              <a:t>(</a:t>
            </a:r>
            <a:r>
              <a:rPr kumimoji="1" lang="ja-JP" altLang="en-US" dirty="0" smtClean="0"/>
              <a:t>クリック</a:t>
            </a:r>
            <a:r>
              <a:rPr kumimoji="1" lang="en-US" altLang="ja-JP" dirty="0" smtClean="0"/>
              <a:t>)</a:t>
            </a:r>
          </a:p>
          <a:p>
            <a:endParaRPr kumimoji="1" lang="en-US" altLang="ja-JP" dirty="0" smtClean="0"/>
          </a:p>
          <a:p>
            <a:r>
              <a:rPr kumimoji="1" lang="en-US" altLang="ja-JP" dirty="0" smtClean="0"/>
              <a:t>FLOOR(</a:t>
            </a:r>
            <a:r>
              <a:rPr kumimoji="1" lang="ja-JP" altLang="en-US" dirty="0" smtClean="0"/>
              <a:t>フロア</a:t>
            </a:r>
            <a:r>
              <a:rPr kumimoji="1" lang="en-US" altLang="ja-JP" dirty="0" smtClean="0"/>
              <a:t>)</a:t>
            </a:r>
            <a:r>
              <a:rPr kumimoji="1" lang="ja-JP" altLang="en-US" dirty="0" smtClean="0"/>
              <a:t>関数は指定した数値を基準の値で切り下げる関数です</a:t>
            </a:r>
          </a:p>
          <a:p>
            <a:r>
              <a:rPr kumimoji="1" lang="en-US" altLang="ja-JP" dirty="0" smtClean="0"/>
              <a:t>ROUNDDOWN(</a:t>
            </a:r>
            <a:r>
              <a:rPr kumimoji="1" lang="ja-JP" altLang="en-US" dirty="0" smtClean="0"/>
              <a:t>ラウンドダウン</a:t>
            </a:r>
            <a:r>
              <a:rPr kumimoji="1" lang="en-US" altLang="ja-JP" dirty="0" smtClean="0"/>
              <a:t>)</a:t>
            </a:r>
            <a:r>
              <a:rPr kumimoji="1" lang="ja-JP" altLang="en-US" dirty="0" smtClean="0"/>
              <a:t>とは違い表のように基準値とその倍数で切り下げます</a:t>
            </a:r>
            <a:endParaRPr kumimoji="1" lang="en-US" altLang="ja-JP" dirty="0" smtClean="0"/>
          </a:p>
          <a:p>
            <a:r>
              <a:rPr kumimoji="1" lang="ja-JP" altLang="en-US" dirty="0" smtClean="0"/>
              <a:t>先ほどの</a:t>
            </a:r>
            <a:r>
              <a:rPr kumimoji="1" lang="en-US" altLang="ja-JP" dirty="0" smtClean="0"/>
              <a:t>CEILING(</a:t>
            </a:r>
            <a:r>
              <a:rPr kumimoji="1" lang="ja-JP" altLang="en-US" dirty="0" smtClean="0"/>
              <a:t>シーリング</a:t>
            </a:r>
            <a:r>
              <a:rPr kumimoji="1" lang="en-US" altLang="ja-JP" dirty="0" smtClean="0"/>
              <a:t>)</a:t>
            </a:r>
            <a:r>
              <a:rPr kumimoji="1" lang="ja-JP" altLang="en-US" dirty="0" smtClean="0"/>
              <a:t>関数とは真逆</a:t>
            </a:r>
            <a:r>
              <a:rPr kumimoji="1" lang="en-US" altLang="ja-JP" dirty="0" smtClean="0"/>
              <a:t>(</a:t>
            </a:r>
            <a:r>
              <a:rPr kumimoji="1" lang="ja-JP" altLang="en-US" dirty="0" smtClean="0"/>
              <a:t>まぎゃく</a:t>
            </a:r>
            <a:r>
              <a:rPr kumimoji="1" lang="en-US" altLang="ja-JP" dirty="0" smtClean="0"/>
              <a:t>)</a:t>
            </a:r>
            <a:r>
              <a:rPr kumimoji="1" lang="ja-JP" altLang="en-US" dirty="0" smtClean="0"/>
              <a:t>です</a:t>
            </a:r>
          </a:p>
          <a:p>
            <a:endParaRPr kumimoji="1" lang="ja-JP" altLang="en-US" dirty="0" smtClean="0"/>
          </a:p>
          <a:p>
            <a:r>
              <a:rPr kumimoji="1" lang="en-US" altLang="ja-JP" dirty="0" smtClean="0"/>
              <a:t>(</a:t>
            </a:r>
            <a:r>
              <a:rPr kumimoji="1" lang="ja-JP" altLang="en-US" dirty="0" smtClean="0"/>
              <a:t>クリック</a:t>
            </a:r>
            <a:r>
              <a:rPr kumimoji="1" lang="en-US" altLang="ja-JP" dirty="0" smtClean="0"/>
              <a:t>)</a:t>
            </a:r>
          </a:p>
          <a:p>
            <a:endParaRPr kumimoji="1" lang="en-US" altLang="ja-JP" dirty="0" smtClean="0"/>
          </a:p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350594-6E35-4213-B4A6-9C759F40F46D}" type="slidenum">
              <a:rPr lang="ja-JP" altLang="en-US" smtClean="0">
                <a:solidFill>
                  <a:prstClr val="black"/>
                </a:solidFill>
              </a:rPr>
              <a:pPr/>
              <a:t>18</a:t>
            </a:fld>
            <a:endParaRPr lang="ja-JP" alt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08627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ja-JP" altLang="en-US" dirty="0" smtClean="0"/>
              <a:t>次は</a:t>
            </a:r>
            <a:r>
              <a:rPr kumimoji="1" lang="en-US" altLang="ja-JP" dirty="0" smtClean="0"/>
              <a:t>DSUM(</a:t>
            </a:r>
            <a:r>
              <a:rPr kumimoji="1" lang="ja-JP" altLang="en-US" dirty="0" smtClean="0"/>
              <a:t>ディーサム</a:t>
            </a:r>
            <a:r>
              <a:rPr kumimoji="1" lang="en-US" altLang="ja-JP" dirty="0" smtClean="0"/>
              <a:t>)</a:t>
            </a:r>
            <a:r>
              <a:rPr kumimoji="1" lang="ja-JP" altLang="en-US" dirty="0" smtClean="0"/>
              <a:t>関数です　</a:t>
            </a:r>
            <a:r>
              <a:rPr kumimoji="1" lang="en-US" altLang="ja-JP" dirty="0" smtClean="0"/>
              <a:t>(</a:t>
            </a:r>
            <a:r>
              <a:rPr kumimoji="1" lang="ja-JP" altLang="en-US" dirty="0" smtClean="0"/>
              <a:t>クリック</a:t>
            </a:r>
            <a:r>
              <a:rPr kumimoji="1" lang="en-US" altLang="ja-JP" dirty="0" smtClean="0"/>
              <a:t>)</a:t>
            </a:r>
          </a:p>
          <a:p>
            <a:endParaRPr kumimoji="1" lang="en-US" altLang="ja-JP" dirty="0" smtClean="0"/>
          </a:p>
          <a:p>
            <a:r>
              <a:rPr kumimoji="1" lang="en-US" altLang="ja-JP" dirty="0" smtClean="0"/>
              <a:t>DSUM(</a:t>
            </a:r>
            <a:r>
              <a:rPr kumimoji="1" lang="ja-JP" altLang="en-US" dirty="0" smtClean="0"/>
              <a:t>ディーサム</a:t>
            </a:r>
            <a:r>
              <a:rPr kumimoji="1" lang="en-US" altLang="ja-JP" dirty="0" smtClean="0"/>
              <a:t>)</a:t>
            </a:r>
            <a:r>
              <a:rPr kumimoji="1" lang="ja-JP" altLang="en-US" dirty="0" smtClean="0"/>
              <a:t>関数はデータベースの中で条件に一致する値を合計する関数です</a:t>
            </a:r>
            <a:endParaRPr kumimoji="1" lang="en-US" altLang="ja-JP" dirty="0" smtClean="0"/>
          </a:p>
          <a:p>
            <a:r>
              <a:rPr kumimoji="1" lang="en-US" altLang="ja-JP" dirty="0" smtClean="0"/>
              <a:t>SUMIF(</a:t>
            </a:r>
            <a:r>
              <a:rPr kumimoji="1" lang="ja-JP" altLang="en-US" dirty="0" smtClean="0"/>
              <a:t>サムイフ</a:t>
            </a:r>
            <a:r>
              <a:rPr kumimoji="1" lang="en-US" altLang="ja-JP" dirty="0" smtClean="0"/>
              <a:t>)</a:t>
            </a:r>
            <a:r>
              <a:rPr kumimoji="1" lang="ja-JP" altLang="en-US" dirty="0" smtClean="0"/>
              <a:t>などと似ていますが間違えないようにしましょう</a:t>
            </a:r>
            <a:endParaRPr kumimoji="1" lang="en-US" altLang="ja-JP" dirty="0" smtClean="0"/>
          </a:p>
          <a:p>
            <a:endParaRPr kumimoji="1" lang="en-US" altLang="ja-JP" dirty="0" smtClean="0"/>
          </a:p>
          <a:p>
            <a:r>
              <a:rPr kumimoji="1" lang="ja-JP" altLang="en-US" dirty="0" smtClean="0"/>
              <a:t>ここに出てくるフィールドは</a:t>
            </a:r>
            <a:r>
              <a:rPr kumimoji="1" lang="en-US" altLang="ja-JP" dirty="0" smtClean="0"/>
              <a:t>VLOOKUP</a:t>
            </a:r>
            <a:r>
              <a:rPr kumimoji="1" lang="ja-JP" altLang="en-US" dirty="0" smtClean="0"/>
              <a:t>（ブイ ルックアップ）の列番号と一緒です</a:t>
            </a:r>
            <a:endParaRPr kumimoji="1" lang="en-US" altLang="ja-JP" dirty="0" smtClean="0"/>
          </a:p>
          <a:p>
            <a:endParaRPr kumimoji="1" lang="en-US" altLang="ja-JP" dirty="0" smtClean="0"/>
          </a:p>
          <a:p>
            <a:r>
              <a:rPr kumimoji="1" lang="ja-JP" altLang="en-US" dirty="0" smtClean="0"/>
              <a:t>（クリック）</a:t>
            </a:r>
            <a:endParaRPr kumimoji="1" lang="en-US" altLang="ja-JP" dirty="0" smtClean="0"/>
          </a:p>
          <a:p>
            <a:endParaRPr kumimoji="1" lang="en-US" altLang="ja-JP" dirty="0" smtClean="0"/>
          </a:p>
          <a:p>
            <a:r>
              <a:rPr kumimoji="1" lang="ja-JP" altLang="en-US" dirty="0" smtClean="0"/>
              <a:t>図の表の場合</a:t>
            </a:r>
            <a:endParaRPr kumimoji="1" lang="en-US" altLang="ja-JP" dirty="0" smtClean="0"/>
          </a:p>
          <a:p>
            <a:r>
              <a:rPr kumimoji="1" lang="ja-JP" altLang="en-US" dirty="0" smtClean="0"/>
              <a:t>条件はコードが</a:t>
            </a:r>
            <a:r>
              <a:rPr kumimoji="1" lang="en-US" altLang="ja-JP" dirty="0" smtClean="0"/>
              <a:t>H</a:t>
            </a:r>
            <a:r>
              <a:rPr kumimoji="1" lang="ja-JP" altLang="en-US" dirty="0" smtClean="0"/>
              <a:t>から始まり金額（きんがく）が</a:t>
            </a:r>
            <a:r>
              <a:rPr kumimoji="1" lang="en-US" altLang="ja-JP" dirty="0" smtClean="0"/>
              <a:t>2,000</a:t>
            </a:r>
            <a:r>
              <a:rPr kumimoji="1" lang="ja-JP" altLang="en-US" dirty="0" smtClean="0"/>
              <a:t>円以上なので一致（いっち）するのは</a:t>
            </a:r>
            <a:endParaRPr kumimoji="1" lang="en-US" altLang="ja-JP" dirty="0" smtClean="0"/>
          </a:p>
          <a:p>
            <a:r>
              <a:rPr kumimoji="1" lang="en-US" altLang="ja-JP" dirty="0" smtClean="0"/>
              <a:t>H2</a:t>
            </a:r>
            <a:r>
              <a:rPr kumimoji="1" lang="ja-JP" altLang="en-US" dirty="0" smtClean="0"/>
              <a:t>の</a:t>
            </a:r>
            <a:r>
              <a:rPr kumimoji="1" lang="en-US" altLang="ja-JP" dirty="0" smtClean="0"/>
              <a:t>9,153</a:t>
            </a:r>
            <a:r>
              <a:rPr kumimoji="1" lang="ja-JP" altLang="en-US" dirty="0" smtClean="0"/>
              <a:t>円だけなので合計は</a:t>
            </a:r>
            <a:r>
              <a:rPr kumimoji="1" lang="en-US" altLang="ja-JP" dirty="0" smtClean="0"/>
              <a:t>9,153</a:t>
            </a:r>
            <a:r>
              <a:rPr kumimoji="1" lang="ja-JP" altLang="en-US" dirty="0" smtClean="0"/>
              <a:t>円と出ます</a:t>
            </a:r>
          </a:p>
          <a:p>
            <a:endParaRPr kumimoji="1" lang="ja-JP" altLang="en-US" dirty="0" smtClean="0"/>
          </a:p>
          <a:p>
            <a:r>
              <a:rPr kumimoji="1" lang="en-US" altLang="ja-JP" dirty="0" smtClean="0"/>
              <a:t>(</a:t>
            </a:r>
            <a:r>
              <a:rPr kumimoji="1" lang="ja-JP" altLang="en-US" dirty="0" smtClean="0"/>
              <a:t>クリック</a:t>
            </a:r>
            <a:r>
              <a:rPr kumimoji="1" lang="en-US" altLang="ja-JP" dirty="0" smtClean="0"/>
              <a:t>)</a:t>
            </a:r>
          </a:p>
          <a:p>
            <a:endParaRPr kumimoji="1" lang="en-US" altLang="ja-JP" dirty="0" smtClean="0"/>
          </a:p>
          <a:p>
            <a:endParaRPr kumimoji="1" lang="ja-JP" altLang="en-US" dirty="0" smtClean="0"/>
          </a:p>
          <a:p>
            <a:endParaRPr kumimoji="1" lang="ja-JP" altLang="en-US" dirty="0" smtClean="0"/>
          </a:p>
          <a:p>
            <a:endParaRPr kumimoji="1" lang="ja-JP" altLang="en-US" dirty="0" smtClean="0"/>
          </a:p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350594-6E35-4213-B4A6-9C759F40F46D}" type="slidenum">
              <a:rPr lang="ja-JP" altLang="en-US" smtClean="0">
                <a:solidFill>
                  <a:prstClr val="black"/>
                </a:solidFill>
              </a:rPr>
              <a:pPr/>
              <a:t>19</a:t>
            </a:fld>
            <a:endParaRPr lang="ja-JP" alt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34430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ja-JP" altLang="en-US" dirty="0" smtClean="0"/>
              <a:t>次は</a:t>
            </a:r>
            <a:r>
              <a:rPr kumimoji="1" lang="en-US" altLang="ja-JP" dirty="0" smtClean="0"/>
              <a:t>DAVERAGE(</a:t>
            </a:r>
            <a:r>
              <a:rPr kumimoji="1" lang="ja-JP" altLang="en-US" dirty="0" smtClean="0"/>
              <a:t>ディーアベレージ</a:t>
            </a:r>
            <a:r>
              <a:rPr kumimoji="1" lang="en-US" altLang="ja-JP" dirty="0" smtClean="0"/>
              <a:t>)</a:t>
            </a:r>
            <a:r>
              <a:rPr kumimoji="1" lang="ja-JP" altLang="en-US" dirty="0" smtClean="0"/>
              <a:t>関数です　</a:t>
            </a:r>
            <a:r>
              <a:rPr kumimoji="1" lang="en-US" altLang="ja-JP" dirty="0" smtClean="0"/>
              <a:t>(</a:t>
            </a:r>
            <a:r>
              <a:rPr kumimoji="1" lang="ja-JP" altLang="en-US" dirty="0" smtClean="0"/>
              <a:t>クリック</a:t>
            </a:r>
            <a:r>
              <a:rPr kumimoji="1" lang="en-US" altLang="ja-JP" dirty="0" smtClean="0"/>
              <a:t>)</a:t>
            </a:r>
          </a:p>
          <a:p>
            <a:endParaRPr kumimoji="1" lang="en-US" altLang="ja-JP" dirty="0" smtClean="0"/>
          </a:p>
          <a:p>
            <a:r>
              <a:rPr kumimoji="1" lang="en-US" altLang="ja-JP" dirty="0" smtClean="0"/>
              <a:t>DAVERAGE(</a:t>
            </a:r>
            <a:r>
              <a:rPr kumimoji="1" lang="ja-JP" altLang="en-US" dirty="0" smtClean="0"/>
              <a:t>ディーアベレージ</a:t>
            </a:r>
            <a:r>
              <a:rPr kumimoji="1" lang="en-US" altLang="ja-JP" dirty="0" smtClean="0"/>
              <a:t>)</a:t>
            </a:r>
            <a:r>
              <a:rPr kumimoji="1" lang="ja-JP" altLang="en-US" dirty="0" smtClean="0"/>
              <a:t>関数はデータベースの中で条件に一致する値を平均する関数です</a:t>
            </a:r>
            <a:endParaRPr kumimoji="1" lang="en-US" altLang="ja-JP" dirty="0" smtClean="0"/>
          </a:p>
          <a:p>
            <a:r>
              <a:rPr kumimoji="1" lang="en-US" altLang="ja-JP" dirty="0" smtClean="0"/>
              <a:t>AVERAGEIF</a:t>
            </a:r>
            <a:r>
              <a:rPr kumimoji="1" lang="ja-JP" altLang="en-US" dirty="0" smtClean="0"/>
              <a:t>（アベレージイフ）などと似ていますが間違えないようにしましょう</a:t>
            </a:r>
            <a:endParaRPr kumimoji="1" lang="en-US" altLang="ja-JP" dirty="0" smtClean="0"/>
          </a:p>
          <a:p>
            <a:endParaRPr kumimoji="1" lang="en-US" altLang="ja-JP" dirty="0" smtClean="0"/>
          </a:p>
          <a:p>
            <a:r>
              <a:rPr kumimoji="1" lang="ja-JP" altLang="en-US" dirty="0" smtClean="0"/>
              <a:t>ここに出てくるフィールドは先ほどの</a:t>
            </a:r>
            <a:r>
              <a:rPr kumimoji="1" lang="en-US" altLang="ja-JP" dirty="0" smtClean="0"/>
              <a:t>DSUM</a:t>
            </a:r>
            <a:r>
              <a:rPr kumimoji="1" lang="ja-JP" altLang="en-US" dirty="0" smtClean="0"/>
              <a:t>（ディーサム</a:t>
            </a:r>
            <a:r>
              <a:rPr kumimoji="1" lang="en-US" altLang="ja-JP" dirty="0" smtClean="0"/>
              <a:t>)</a:t>
            </a:r>
            <a:r>
              <a:rPr kumimoji="1" lang="ja-JP" altLang="en-US" dirty="0" smtClean="0"/>
              <a:t>関数と一緒で</a:t>
            </a:r>
            <a:r>
              <a:rPr kumimoji="1" lang="en-US" altLang="ja-JP" dirty="0" smtClean="0"/>
              <a:t>VLOOKUP</a:t>
            </a:r>
            <a:r>
              <a:rPr kumimoji="1" lang="ja-JP" altLang="en-US" dirty="0" smtClean="0"/>
              <a:t>（ブイ ルックアップ）の列番号と一緒です</a:t>
            </a:r>
            <a:endParaRPr kumimoji="1" lang="en-US" altLang="ja-JP" dirty="0" smtClean="0"/>
          </a:p>
          <a:p>
            <a:endParaRPr kumimoji="1" lang="en-US" altLang="ja-JP" dirty="0" smtClean="0"/>
          </a:p>
          <a:p>
            <a:r>
              <a:rPr kumimoji="1" lang="ja-JP" altLang="en-US" dirty="0" smtClean="0"/>
              <a:t>（クリック）</a:t>
            </a:r>
            <a:endParaRPr kumimoji="1" lang="en-US" altLang="ja-JP" dirty="0" smtClean="0"/>
          </a:p>
          <a:p>
            <a:endParaRPr kumimoji="1" lang="en-US" altLang="ja-JP" dirty="0" smtClean="0"/>
          </a:p>
          <a:p>
            <a:r>
              <a:rPr kumimoji="1" lang="ja-JP" altLang="en-US" dirty="0" smtClean="0"/>
              <a:t>図の表の場合</a:t>
            </a:r>
            <a:endParaRPr kumimoji="1" lang="en-US" altLang="ja-JP" dirty="0" smtClean="0"/>
          </a:p>
          <a:p>
            <a:r>
              <a:rPr kumimoji="1" lang="ja-JP" altLang="en-US" dirty="0" smtClean="0"/>
              <a:t>条件はコードが</a:t>
            </a:r>
            <a:r>
              <a:rPr kumimoji="1" lang="en-US" altLang="ja-JP" dirty="0" smtClean="0"/>
              <a:t>R</a:t>
            </a:r>
            <a:r>
              <a:rPr kumimoji="1" lang="ja-JP" altLang="en-US" dirty="0" smtClean="0"/>
              <a:t>から始まり金額（金額）が</a:t>
            </a:r>
            <a:r>
              <a:rPr kumimoji="1" lang="en-US" altLang="ja-JP" dirty="0" smtClean="0"/>
              <a:t>2,000</a:t>
            </a:r>
            <a:r>
              <a:rPr kumimoji="1" lang="ja-JP" altLang="en-US" dirty="0" smtClean="0"/>
              <a:t>円以上なので一致（いっち）するのは</a:t>
            </a:r>
            <a:endParaRPr kumimoji="1" lang="en-US" altLang="ja-JP" dirty="0" smtClean="0"/>
          </a:p>
          <a:p>
            <a:r>
              <a:rPr kumimoji="1" lang="en-US" altLang="ja-JP" dirty="0" smtClean="0"/>
              <a:t>R1</a:t>
            </a:r>
            <a:r>
              <a:rPr kumimoji="1" lang="ja-JP" altLang="en-US" dirty="0" smtClean="0"/>
              <a:t>の</a:t>
            </a:r>
            <a:r>
              <a:rPr kumimoji="1" lang="en-US" altLang="ja-JP" dirty="0" smtClean="0"/>
              <a:t>2,300</a:t>
            </a:r>
            <a:r>
              <a:rPr kumimoji="1" lang="ja-JP" altLang="en-US" dirty="0" smtClean="0"/>
              <a:t>円、</a:t>
            </a:r>
            <a:r>
              <a:rPr kumimoji="1" lang="en-US" altLang="ja-JP" dirty="0" smtClean="0"/>
              <a:t>R2</a:t>
            </a:r>
            <a:r>
              <a:rPr kumimoji="1" lang="ja-JP" altLang="en-US" dirty="0" smtClean="0"/>
              <a:t>の</a:t>
            </a:r>
            <a:r>
              <a:rPr kumimoji="1" lang="en-US" altLang="ja-JP" dirty="0" smtClean="0"/>
              <a:t>3,185</a:t>
            </a:r>
            <a:r>
              <a:rPr kumimoji="1" lang="ja-JP" altLang="en-US" dirty="0" smtClean="0"/>
              <a:t>円なので平均は</a:t>
            </a:r>
            <a:r>
              <a:rPr kumimoji="1" lang="en-US" altLang="ja-JP" dirty="0" smtClean="0"/>
              <a:t>2,758</a:t>
            </a:r>
            <a:r>
              <a:rPr kumimoji="1" lang="ja-JP" altLang="en-US" dirty="0" smtClean="0"/>
              <a:t>円と出ます</a:t>
            </a:r>
          </a:p>
          <a:p>
            <a:endParaRPr kumimoji="1" lang="ja-JP" altLang="en-US" dirty="0" smtClean="0"/>
          </a:p>
          <a:p>
            <a:r>
              <a:rPr kumimoji="1" lang="en-US" altLang="ja-JP" dirty="0" smtClean="0"/>
              <a:t>(</a:t>
            </a:r>
            <a:r>
              <a:rPr kumimoji="1" lang="ja-JP" altLang="en-US" dirty="0" smtClean="0"/>
              <a:t>クリック</a:t>
            </a:r>
            <a:r>
              <a:rPr kumimoji="1" lang="en-US" altLang="ja-JP" dirty="0" smtClean="0"/>
              <a:t>)</a:t>
            </a:r>
          </a:p>
          <a:p>
            <a:endParaRPr kumimoji="1" lang="en-US" altLang="ja-JP" dirty="0" smtClean="0"/>
          </a:p>
          <a:p>
            <a:endParaRPr kumimoji="1" lang="ja-JP" altLang="en-US" dirty="0" smtClean="0"/>
          </a:p>
          <a:p>
            <a:endParaRPr kumimoji="1" lang="ja-JP" altLang="en-US" dirty="0" smtClean="0"/>
          </a:p>
          <a:p>
            <a:endParaRPr kumimoji="1" lang="ja-JP" altLang="en-US" dirty="0" smtClean="0"/>
          </a:p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350594-6E35-4213-B4A6-9C759F40F46D}" type="slidenum">
              <a:rPr lang="ja-JP" altLang="en-US" smtClean="0">
                <a:solidFill>
                  <a:prstClr val="black"/>
                </a:solidFill>
              </a:rPr>
              <a:pPr/>
              <a:t>20</a:t>
            </a:fld>
            <a:endParaRPr lang="ja-JP" alt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081745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ja-JP" altLang="en-US" dirty="0" smtClean="0"/>
              <a:t>（左下に関数が表示されるまで放置）</a:t>
            </a:r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350594-6E35-4213-B4A6-9C759F40F46D}" type="slidenum">
              <a:rPr lang="ja-JP" altLang="en-US" smtClean="0">
                <a:solidFill>
                  <a:prstClr val="black"/>
                </a:solidFill>
              </a:rPr>
              <a:pPr/>
              <a:t>3</a:t>
            </a:fld>
            <a:endParaRPr lang="ja-JP" alt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072258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ja-JP" altLang="en-US" dirty="0" smtClean="0"/>
              <a:t>次は１級</a:t>
            </a:r>
            <a:r>
              <a:rPr kumimoji="1" lang="en-US" altLang="ja-JP" dirty="0" smtClean="0"/>
              <a:t>Excel(</a:t>
            </a:r>
            <a:r>
              <a:rPr kumimoji="1" lang="ja-JP" altLang="en-US" dirty="0" smtClean="0"/>
              <a:t>エクセル</a:t>
            </a:r>
            <a:r>
              <a:rPr kumimoji="1" lang="en-US" altLang="ja-JP" dirty="0" smtClean="0"/>
              <a:t>)</a:t>
            </a:r>
            <a:r>
              <a:rPr kumimoji="1" lang="ja-JP" altLang="en-US" dirty="0" smtClean="0"/>
              <a:t>の説明に入ります　（クリック）</a:t>
            </a:r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FC04F7-1E8D-461F-A2DF-BD0AB495C4C2}" type="slidenum">
              <a:rPr lang="ja-JP" altLang="en-US" smtClean="0">
                <a:solidFill>
                  <a:prstClr val="black"/>
                </a:solidFill>
              </a:rPr>
              <a:pPr/>
              <a:t>21</a:t>
            </a:fld>
            <a:endParaRPr lang="ja-JP" alt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429356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ja-JP" altLang="en-US" dirty="0" smtClean="0"/>
              <a:t>まずは</a:t>
            </a:r>
            <a:r>
              <a:rPr kumimoji="1" lang="en-US" altLang="ja-JP" dirty="0" smtClean="0"/>
              <a:t>ABS</a:t>
            </a:r>
            <a:r>
              <a:rPr kumimoji="1" lang="ja-JP" altLang="en-US" dirty="0" smtClean="0"/>
              <a:t>（アブソリュート）関数です </a:t>
            </a:r>
            <a:r>
              <a:rPr kumimoji="1" lang="en-US" altLang="ja-JP" dirty="0" smtClean="0"/>
              <a:t>(</a:t>
            </a:r>
            <a:r>
              <a:rPr kumimoji="1" lang="ja-JP" altLang="en-US" dirty="0" smtClean="0"/>
              <a:t>クリック</a:t>
            </a:r>
            <a:r>
              <a:rPr kumimoji="1" lang="en-US" altLang="ja-JP" dirty="0" smtClean="0"/>
              <a:t>)</a:t>
            </a:r>
          </a:p>
          <a:p>
            <a:r>
              <a:rPr kumimoji="1" lang="en-US" altLang="ja-JP" dirty="0" smtClean="0"/>
              <a:t>ABS</a:t>
            </a:r>
            <a:r>
              <a:rPr kumimoji="1" lang="ja-JP" altLang="en-US" dirty="0" smtClean="0"/>
              <a:t>（アブソリュート）は指定した数値の絶対値（ぜったいち）を</a:t>
            </a:r>
            <a:endParaRPr kumimoji="1" lang="en-US" altLang="ja-JP" dirty="0" smtClean="0"/>
          </a:p>
          <a:p>
            <a:r>
              <a:rPr kumimoji="1" lang="ja-JP" altLang="en-US" dirty="0" smtClean="0"/>
              <a:t>表す数値</a:t>
            </a:r>
            <a:r>
              <a:rPr kumimoji="1" lang="en-US" altLang="ja-JP" dirty="0" smtClean="0"/>
              <a:t>(</a:t>
            </a:r>
            <a:r>
              <a:rPr kumimoji="1" lang="ja-JP" altLang="en-US" dirty="0" smtClean="0"/>
              <a:t>すうち</a:t>
            </a:r>
            <a:r>
              <a:rPr kumimoji="1" lang="en-US" altLang="ja-JP" dirty="0" smtClean="0"/>
              <a:t>)</a:t>
            </a:r>
            <a:r>
              <a:rPr kumimoji="1" lang="ja-JP" altLang="en-US" dirty="0" smtClean="0"/>
              <a:t>を表示する関数です</a:t>
            </a:r>
            <a:endParaRPr kumimoji="1" lang="en-US" altLang="ja-JP" dirty="0" smtClean="0"/>
          </a:p>
          <a:p>
            <a:endParaRPr kumimoji="1" lang="en-US" altLang="ja-JP" dirty="0" smtClean="0"/>
          </a:p>
          <a:p>
            <a:r>
              <a:rPr kumimoji="1" lang="en-US" altLang="ja-JP" dirty="0" smtClean="0"/>
              <a:t>2</a:t>
            </a:r>
            <a:r>
              <a:rPr kumimoji="1" lang="ja-JP" altLang="en-US" dirty="0" smtClean="0"/>
              <a:t>のときは</a:t>
            </a:r>
            <a:r>
              <a:rPr kumimoji="1" lang="en-US" altLang="ja-JP" dirty="0" smtClean="0"/>
              <a:t>2</a:t>
            </a:r>
          </a:p>
          <a:p>
            <a:r>
              <a:rPr kumimoji="1" lang="ja-JP" altLang="en-US" dirty="0" smtClean="0"/>
              <a:t>（クリック）</a:t>
            </a:r>
            <a:endParaRPr kumimoji="1" lang="en-US" altLang="ja-JP" dirty="0" smtClean="0"/>
          </a:p>
          <a:p>
            <a:r>
              <a:rPr kumimoji="1" lang="en-US" altLang="ja-JP" dirty="0" smtClean="0"/>
              <a:t>-5</a:t>
            </a:r>
            <a:r>
              <a:rPr kumimoji="1" lang="ja-JP" altLang="en-US" dirty="0" smtClean="0"/>
              <a:t>のときは</a:t>
            </a:r>
            <a:r>
              <a:rPr kumimoji="1" lang="en-US" altLang="ja-JP" dirty="0" smtClean="0"/>
              <a:t>5</a:t>
            </a:r>
          </a:p>
          <a:p>
            <a:r>
              <a:rPr kumimoji="1" lang="ja-JP" altLang="en-US" dirty="0" smtClean="0"/>
              <a:t>となります　（クリック）</a:t>
            </a:r>
            <a:endParaRPr kumimoji="1" lang="en-US" altLang="ja-JP" dirty="0" smtClean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350594-6E35-4213-B4A6-9C759F40F46D}" type="slidenum">
              <a:rPr lang="ja-JP" altLang="en-US" smtClean="0">
                <a:solidFill>
                  <a:prstClr val="black"/>
                </a:solidFill>
              </a:rPr>
              <a:pPr/>
              <a:t>22</a:t>
            </a:fld>
            <a:endParaRPr lang="ja-JP" alt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829221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ja-JP" altLang="en-US" dirty="0" smtClean="0"/>
              <a:t>次に</a:t>
            </a:r>
            <a:r>
              <a:rPr kumimoji="1" lang="en-US" altLang="ja-JP" dirty="0" smtClean="0"/>
              <a:t>SUBTOTAL(</a:t>
            </a:r>
            <a:r>
              <a:rPr kumimoji="1" lang="ja-JP" altLang="en-US" dirty="0" smtClean="0"/>
              <a:t>サブトータル</a:t>
            </a:r>
            <a:r>
              <a:rPr kumimoji="1" lang="en-US" altLang="ja-JP" dirty="0" smtClean="0"/>
              <a:t>)</a:t>
            </a:r>
            <a:r>
              <a:rPr kumimoji="1" lang="ja-JP" altLang="en-US" dirty="0" smtClean="0"/>
              <a:t>関数です　（クリック）</a:t>
            </a:r>
            <a:endParaRPr kumimoji="1" lang="en-US" altLang="ja-JP" dirty="0" smtClean="0"/>
          </a:p>
          <a:p>
            <a:endParaRPr kumimoji="1" lang="en-US" altLang="ja-JP" dirty="0" smtClean="0"/>
          </a:p>
          <a:p>
            <a:r>
              <a:rPr kumimoji="1" lang="ja-JP" altLang="en-US" dirty="0" smtClean="0"/>
              <a:t>計算したい範囲の合計や</a:t>
            </a:r>
            <a:endParaRPr kumimoji="1" lang="en-US" altLang="ja-JP" dirty="0" smtClean="0"/>
          </a:p>
          <a:p>
            <a:r>
              <a:rPr kumimoji="1" lang="ja-JP" altLang="en-US" dirty="0" smtClean="0"/>
              <a:t>平均などを出す関数です（クリック）</a:t>
            </a:r>
            <a:endParaRPr kumimoji="1" lang="en-US" altLang="ja-JP" dirty="0" smtClean="0"/>
          </a:p>
          <a:p>
            <a:endParaRPr kumimoji="1" lang="en-US" altLang="ja-JP" dirty="0" smtClean="0"/>
          </a:p>
          <a:p>
            <a:r>
              <a:rPr kumimoji="1" lang="ja-JP" altLang="en-US" dirty="0" smtClean="0"/>
              <a:t>たとえばこの図のように</a:t>
            </a:r>
            <a:r>
              <a:rPr kumimoji="1" lang="en-US" altLang="ja-JP" dirty="0" smtClean="0"/>
              <a:t>A</a:t>
            </a:r>
            <a:r>
              <a:rPr kumimoji="1" lang="ja-JP" altLang="en-US" dirty="0" smtClean="0"/>
              <a:t>小計や</a:t>
            </a:r>
            <a:endParaRPr kumimoji="1" lang="en-US" altLang="ja-JP" dirty="0" smtClean="0"/>
          </a:p>
          <a:p>
            <a:r>
              <a:rPr kumimoji="1" lang="en-US" altLang="ja-JP" dirty="0" smtClean="0"/>
              <a:t>B</a:t>
            </a:r>
            <a:r>
              <a:rPr kumimoji="1" lang="ja-JP" altLang="en-US" dirty="0" smtClean="0"/>
              <a:t>小計</a:t>
            </a:r>
            <a:r>
              <a:rPr kumimoji="1" lang="en-US" altLang="ja-JP" dirty="0" smtClean="0"/>
              <a:t>(</a:t>
            </a:r>
            <a:r>
              <a:rPr kumimoji="1" lang="ja-JP" altLang="en-US" dirty="0" smtClean="0"/>
              <a:t>しょうけい</a:t>
            </a:r>
            <a:r>
              <a:rPr kumimoji="1" lang="en-US" altLang="ja-JP" dirty="0" smtClean="0"/>
              <a:t>)</a:t>
            </a:r>
            <a:r>
              <a:rPr kumimoji="1" lang="ja-JP" altLang="en-US" dirty="0" smtClean="0"/>
              <a:t>を出すために使われます</a:t>
            </a:r>
            <a:endParaRPr kumimoji="1" lang="en-US" altLang="ja-JP" dirty="0" smtClean="0"/>
          </a:p>
          <a:p>
            <a:endParaRPr kumimoji="1" lang="en-US" altLang="ja-JP" dirty="0" smtClean="0"/>
          </a:p>
          <a:p>
            <a:r>
              <a:rPr kumimoji="1" lang="ja-JP" altLang="en-US" dirty="0" smtClean="0"/>
              <a:t>（クリック）</a:t>
            </a:r>
            <a:endParaRPr kumimoji="1" lang="en-US" altLang="ja-JP" dirty="0" smtClean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350594-6E35-4213-B4A6-9C759F40F46D}" type="slidenum">
              <a:rPr lang="ja-JP" altLang="en-US" smtClean="0">
                <a:solidFill>
                  <a:prstClr val="black"/>
                </a:solidFill>
              </a:rPr>
              <a:pPr/>
              <a:t>23</a:t>
            </a:fld>
            <a:endParaRPr lang="ja-JP" alt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397878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dirty="0" smtClean="0"/>
              <a:t>次は</a:t>
            </a:r>
            <a:r>
              <a:rPr kumimoji="1" lang="en-US" altLang="ja-JP" dirty="0" smtClean="0"/>
              <a:t>SUMIFS(</a:t>
            </a:r>
            <a:r>
              <a:rPr kumimoji="1" lang="ja-JP" altLang="en-US" dirty="0" smtClean="0"/>
              <a:t>サムイフズ</a:t>
            </a:r>
            <a:r>
              <a:rPr kumimoji="1" lang="en-US" altLang="ja-JP" dirty="0" smtClean="0"/>
              <a:t>)</a:t>
            </a:r>
            <a:r>
              <a:rPr kumimoji="1" lang="ja-JP" altLang="en-US" dirty="0" smtClean="0"/>
              <a:t>関数です　</a:t>
            </a:r>
            <a:r>
              <a:rPr kumimoji="1" lang="en-US" altLang="ja-JP" dirty="0" smtClean="0"/>
              <a:t>(</a:t>
            </a:r>
            <a:r>
              <a:rPr kumimoji="1" lang="ja-JP" altLang="en-US" dirty="0" smtClean="0"/>
              <a:t>クリック</a:t>
            </a:r>
            <a:r>
              <a:rPr kumimoji="1" lang="en-US" altLang="ja-JP" dirty="0" smtClean="0"/>
              <a:t>)</a:t>
            </a:r>
          </a:p>
          <a:p>
            <a:endParaRPr kumimoji="1" lang="en-US" altLang="ja-JP" dirty="0" smtClean="0"/>
          </a:p>
          <a:p>
            <a:r>
              <a:rPr kumimoji="1" lang="en-US" altLang="ja-JP" dirty="0" smtClean="0"/>
              <a:t>SUMIFS(</a:t>
            </a:r>
            <a:r>
              <a:rPr kumimoji="1" lang="ja-JP" altLang="en-US" dirty="0" smtClean="0"/>
              <a:t>サムイフズ</a:t>
            </a:r>
            <a:r>
              <a:rPr kumimoji="1" lang="en-US" altLang="ja-JP" dirty="0" smtClean="0"/>
              <a:t>)</a:t>
            </a:r>
            <a:r>
              <a:rPr kumimoji="1" lang="ja-JP" altLang="en-US" dirty="0" smtClean="0"/>
              <a:t>関数は</a:t>
            </a:r>
            <a:r>
              <a:rPr kumimoji="1" lang="en-US" altLang="ja-JP" dirty="0" smtClean="0"/>
              <a:t>2</a:t>
            </a:r>
            <a:r>
              <a:rPr kumimoji="1" lang="ja-JP" altLang="en-US" dirty="0" smtClean="0"/>
              <a:t>級の範囲に出てくる</a:t>
            </a:r>
            <a:r>
              <a:rPr kumimoji="1" lang="en-US" altLang="ja-JP" dirty="0" smtClean="0"/>
              <a:t>SUMIF(</a:t>
            </a:r>
            <a:r>
              <a:rPr kumimoji="1" lang="ja-JP" altLang="en-US" dirty="0" smtClean="0"/>
              <a:t>サムイフ</a:t>
            </a:r>
            <a:r>
              <a:rPr kumimoji="1" lang="en-US" altLang="ja-JP" dirty="0" smtClean="0"/>
              <a:t>)</a:t>
            </a:r>
            <a:r>
              <a:rPr kumimoji="1" lang="ja-JP" altLang="en-US" dirty="0" smtClean="0"/>
              <a:t>とは違い</a:t>
            </a:r>
            <a:endParaRPr kumimoji="1" lang="en-US" altLang="ja-JP" dirty="0" smtClean="0"/>
          </a:p>
          <a:p>
            <a:r>
              <a:rPr kumimoji="1" lang="ja-JP" altLang="en-US" dirty="0" smtClean="0"/>
              <a:t>複数の条件を指定して合計する関数です</a:t>
            </a:r>
            <a:endParaRPr kumimoji="1" lang="en-US" altLang="ja-JP" dirty="0" smtClean="0"/>
          </a:p>
          <a:p>
            <a:endParaRPr kumimoji="1" lang="en-US" altLang="ja-JP" dirty="0" smtClean="0"/>
          </a:p>
          <a:p>
            <a:r>
              <a:rPr kumimoji="1" lang="en-US" altLang="ja-JP" dirty="0" smtClean="0"/>
              <a:t>(</a:t>
            </a:r>
            <a:r>
              <a:rPr kumimoji="1" lang="ja-JP" altLang="en-US" dirty="0" smtClean="0"/>
              <a:t>クリック</a:t>
            </a:r>
            <a:r>
              <a:rPr kumimoji="1" lang="en-US" altLang="ja-JP" dirty="0" smtClean="0"/>
              <a:t>)</a:t>
            </a:r>
          </a:p>
          <a:p>
            <a:endParaRPr kumimoji="1" lang="en-US" altLang="ja-JP" dirty="0" smtClean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350594-6E35-4213-B4A6-9C759F40F46D}" type="slidenum">
              <a:rPr lang="ja-JP" altLang="en-US" smtClean="0">
                <a:solidFill>
                  <a:prstClr val="black"/>
                </a:solidFill>
              </a:rPr>
              <a:pPr/>
              <a:t>24</a:t>
            </a:fld>
            <a:endParaRPr lang="ja-JP" alt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5865727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dirty="0" smtClean="0"/>
              <a:t>次は</a:t>
            </a:r>
            <a:r>
              <a:rPr kumimoji="1" lang="en-US" altLang="ja-JP" dirty="0" smtClean="0"/>
              <a:t>AVERAGEIFS(</a:t>
            </a:r>
            <a:r>
              <a:rPr kumimoji="1" lang="ja-JP" altLang="en-US" dirty="0" smtClean="0"/>
              <a:t>アベレージイフズ</a:t>
            </a:r>
            <a:r>
              <a:rPr kumimoji="1" lang="en-US" altLang="ja-JP" dirty="0" smtClean="0"/>
              <a:t>)</a:t>
            </a:r>
            <a:r>
              <a:rPr kumimoji="1" lang="ja-JP" altLang="en-US" dirty="0" smtClean="0"/>
              <a:t>関数です　</a:t>
            </a:r>
            <a:r>
              <a:rPr kumimoji="1" lang="en-US" altLang="ja-JP" dirty="0" smtClean="0"/>
              <a:t>(</a:t>
            </a:r>
            <a:r>
              <a:rPr kumimoji="1" lang="ja-JP" altLang="en-US" dirty="0" smtClean="0"/>
              <a:t>クリック</a:t>
            </a:r>
            <a:r>
              <a:rPr kumimoji="1" lang="en-US" altLang="ja-JP" dirty="0" smtClean="0"/>
              <a:t>)</a:t>
            </a:r>
          </a:p>
          <a:p>
            <a:endParaRPr kumimoji="1" lang="en-US" altLang="ja-JP" dirty="0" smtClean="0"/>
          </a:p>
          <a:p>
            <a:r>
              <a:rPr kumimoji="1" lang="en-US" altLang="ja-JP" dirty="0" smtClean="0"/>
              <a:t>AVERAGEIFS(</a:t>
            </a:r>
            <a:r>
              <a:rPr kumimoji="1" lang="ja-JP" altLang="en-US" dirty="0" smtClean="0"/>
              <a:t>アベレージイフズ</a:t>
            </a:r>
            <a:r>
              <a:rPr kumimoji="1" lang="en-US" altLang="ja-JP" dirty="0" smtClean="0"/>
              <a:t>)</a:t>
            </a:r>
            <a:r>
              <a:rPr kumimoji="1" lang="ja-JP" altLang="en-US" dirty="0" smtClean="0"/>
              <a:t>関数は</a:t>
            </a:r>
            <a:endParaRPr kumimoji="1" lang="en-US" altLang="ja-JP" dirty="0" smtClean="0"/>
          </a:p>
          <a:p>
            <a:r>
              <a:rPr kumimoji="1" lang="en-US" altLang="ja-JP" dirty="0" smtClean="0"/>
              <a:t>2</a:t>
            </a:r>
            <a:r>
              <a:rPr kumimoji="1" lang="ja-JP" altLang="en-US" dirty="0" smtClean="0"/>
              <a:t>級の範囲に出てくる</a:t>
            </a:r>
            <a:r>
              <a:rPr kumimoji="1" lang="en-US" altLang="ja-JP" dirty="0" smtClean="0"/>
              <a:t>AVERAGEIF(</a:t>
            </a:r>
            <a:r>
              <a:rPr kumimoji="1" lang="ja-JP" altLang="en-US" dirty="0" smtClean="0"/>
              <a:t>アベレージイフ</a:t>
            </a:r>
            <a:r>
              <a:rPr kumimoji="1" lang="en-US" altLang="ja-JP" dirty="0" smtClean="0"/>
              <a:t>)</a:t>
            </a:r>
            <a:r>
              <a:rPr kumimoji="1" lang="ja-JP" altLang="en-US" dirty="0" smtClean="0"/>
              <a:t>とは違い</a:t>
            </a:r>
            <a:endParaRPr kumimoji="1" lang="en-US" altLang="ja-JP" dirty="0" smtClean="0"/>
          </a:p>
          <a:p>
            <a:r>
              <a:rPr kumimoji="1" lang="ja-JP" altLang="en-US" dirty="0" smtClean="0"/>
              <a:t>複数の条件を指定して平均する関数です</a:t>
            </a:r>
            <a:endParaRPr kumimoji="1" lang="en-US" altLang="ja-JP" dirty="0" smtClean="0"/>
          </a:p>
          <a:p>
            <a:r>
              <a:rPr kumimoji="1" lang="ja-JP" altLang="en-US" dirty="0" smtClean="0"/>
              <a:t>さきほど出した</a:t>
            </a:r>
            <a:r>
              <a:rPr kumimoji="1" lang="en-US" altLang="ja-JP" dirty="0" smtClean="0"/>
              <a:t>SUMIFS(</a:t>
            </a:r>
            <a:r>
              <a:rPr kumimoji="1" lang="ja-JP" altLang="en-US" dirty="0" smtClean="0"/>
              <a:t>サムイフズ</a:t>
            </a:r>
            <a:r>
              <a:rPr kumimoji="1" lang="en-US" altLang="ja-JP" dirty="0" smtClean="0"/>
              <a:t>)</a:t>
            </a:r>
            <a:r>
              <a:rPr kumimoji="1" lang="ja-JP" altLang="en-US" dirty="0" smtClean="0"/>
              <a:t>と似ている関数です</a:t>
            </a:r>
            <a:endParaRPr kumimoji="1" lang="en-US" altLang="ja-JP" dirty="0" smtClean="0"/>
          </a:p>
          <a:p>
            <a:endParaRPr kumimoji="1" lang="en-US" altLang="ja-JP" dirty="0" smtClean="0"/>
          </a:p>
          <a:p>
            <a:r>
              <a:rPr kumimoji="1" lang="en-US" altLang="ja-JP" dirty="0" smtClean="0"/>
              <a:t>(</a:t>
            </a:r>
            <a:r>
              <a:rPr kumimoji="1" lang="ja-JP" altLang="en-US" dirty="0" smtClean="0"/>
              <a:t>クリック</a:t>
            </a:r>
            <a:r>
              <a:rPr kumimoji="1" lang="en-US" altLang="ja-JP" dirty="0" smtClean="0"/>
              <a:t>)</a:t>
            </a:r>
          </a:p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350594-6E35-4213-B4A6-9C759F40F46D}" type="slidenum">
              <a:rPr lang="ja-JP" altLang="en-US" smtClean="0">
                <a:solidFill>
                  <a:prstClr val="black"/>
                </a:solidFill>
              </a:rPr>
              <a:pPr/>
              <a:t>25</a:t>
            </a:fld>
            <a:endParaRPr lang="ja-JP" alt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5918335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dirty="0" smtClean="0"/>
              <a:t>次は</a:t>
            </a:r>
            <a:r>
              <a:rPr kumimoji="1" lang="en-US" altLang="ja-JP" dirty="0" smtClean="0"/>
              <a:t>CEILING(</a:t>
            </a:r>
            <a:r>
              <a:rPr kumimoji="1" lang="ja-JP" altLang="en-US" dirty="0" smtClean="0"/>
              <a:t>シーリング</a:t>
            </a:r>
            <a:r>
              <a:rPr kumimoji="1" lang="en-US" altLang="ja-JP" dirty="0" smtClean="0"/>
              <a:t>)</a:t>
            </a:r>
            <a:r>
              <a:rPr kumimoji="1" lang="ja-JP" altLang="en-US" dirty="0" smtClean="0"/>
              <a:t>関数です　</a:t>
            </a:r>
            <a:r>
              <a:rPr kumimoji="1" lang="en-US" altLang="ja-JP" dirty="0" smtClean="0"/>
              <a:t>(</a:t>
            </a:r>
            <a:r>
              <a:rPr kumimoji="1" lang="ja-JP" altLang="en-US" dirty="0" smtClean="0"/>
              <a:t>クリック</a:t>
            </a:r>
            <a:r>
              <a:rPr kumimoji="1" lang="en-US" altLang="ja-JP" dirty="0" smtClean="0"/>
              <a:t>)</a:t>
            </a:r>
          </a:p>
          <a:p>
            <a:endParaRPr kumimoji="1" lang="en-US" altLang="ja-JP" dirty="0" smtClean="0"/>
          </a:p>
          <a:p>
            <a:r>
              <a:rPr kumimoji="1" lang="en-US" altLang="ja-JP" dirty="0" smtClean="0"/>
              <a:t>CEILING(</a:t>
            </a:r>
            <a:r>
              <a:rPr kumimoji="1" lang="ja-JP" altLang="en-US" dirty="0" smtClean="0"/>
              <a:t>シーリング）関数は指定した数値を</a:t>
            </a:r>
            <a:endParaRPr kumimoji="1" lang="en-US" altLang="ja-JP" dirty="0" smtClean="0"/>
          </a:p>
          <a:p>
            <a:r>
              <a:rPr kumimoji="1" lang="ja-JP" altLang="en-US" dirty="0" smtClean="0"/>
              <a:t>基準の値で切り上げる関数です</a:t>
            </a:r>
            <a:endParaRPr kumimoji="1" lang="en-US" altLang="ja-JP" dirty="0" smtClean="0"/>
          </a:p>
          <a:p>
            <a:r>
              <a:rPr kumimoji="1" lang="en-US" altLang="ja-JP" dirty="0" smtClean="0"/>
              <a:t>ROUNDUP(</a:t>
            </a:r>
            <a:r>
              <a:rPr kumimoji="1" lang="ja-JP" altLang="en-US" dirty="0" smtClean="0"/>
              <a:t>ラウンドアップ</a:t>
            </a:r>
            <a:r>
              <a:rPr kumimoji="1" lang="en-US" altLang="ja-JP" dirty="0" smtClean="0"/>
              <a:t>)</a:t>
            </a:r>
            <a:r>
              <a:rPr kumimoji="1" lang="ja-JP" altLang="en-US" dirty="0" smtClean="0"/>
              <a:t>とは違い表のように</a:t>
            </a:r>
            <a:endParaRPr kumimoji="1" lang="en-US" altLang="ja-JP" dirty="0" smtClean="0"/>
          </a:p>
          <a:p>
            <a:r>
              <a:rPr kumimoji="1" lang="ja-JP" altLang="en-US" dirty="0" smtClean="0"/>
              <a:t>基準値（きじゅんち）とその倍数で切り上げます</a:t>
            </a:r>
            <a:endParaRPr kumimoji="1" lang="en-US" altLang="ja-JP" dirty="0" smtClean="0"/>
          </a:p>
          <a:p>
            <a:endParaRPr kumimoji="1" lang="en-US" altLang="ja-JP" dirty="0" smtClean="0"/>
          </a:p>
          <a:p>
            <a:r>
              <a:rPr kumimoji="1" lang="en-US" altLang="ja-JP" dirty="0" smtClean="0"/>
              <a:t>CEILING(</a:t>
            </a:r>
            <a:r>
              <a:rPr kumimoji="1" lang="ja-JP" altLang="en-US" dirty="0" smtClean="0"/>
              <a:t>シーリング</a:t>
            </a:r>
            <a:r>
              <a:rPr kumimoji="1" lang="en-US" altLang="ja-JP" dirty="0" smtClean="0"/>
              <a:t>)</a:t>
            </a:r>
            <a:r>
              <a:rPr kumimoji="1" lang="ja-JP" altLang="en-US" dirty="0" smtClean="0"/>
              <a:t>関数は切り上げ </a:t>
            </a:r>
            <a:endParaRPr kumimoji="1" lang="en-US" altLang="ja-JP" dirty="0" smtClean="0"/>
          </a:p>
          <a:p>
            <a:r>
              <a:rPr kumimoji="1" lang="en-US" altLang="ja-JP" dirty="0" smtClean="0"/>
              <a:t>FLOOR(</a:t>
            </a:r>
            <a:r>
              <a:rPr kumimoji="1" lang="ja-JP" altLang="en-US" dirty="0" smtClean="0"/>
              <a:t>フロア</a:t>
            </a:r>
            <a:r>
              <a:rPr kumimoji="1" lang="en-US" altLang="ja-JP" dirty="0" smtClean="0"/>
              <a:t>)</a:t>
            </a:r>
            <a:r>
              <a:rPr kumimoji="1" lang="ja-JP" altLang="en-US" dirty="0" smtClean="0"/>
              <a:t>関数は切り下げ なので</a:t>
            </a:r>
            <a:endParaRPr kumimoji="1" lang="en-US" altLang="ja-JP" dirty="0" smtClean="0"/>
          </a:p>
          <a:p>
            <a:r>
              <a:rPr kumimoji="1" lang="en-US" altLang="ja-JP" dirty="0" smtClean="0"/>
              <a:t>CEILING(</a:t>
            </a:r>
            <a:r>
              <a:rPr kumimoji="1" lang="ja-JP" altLang="en-US" dirty="0" smtClean="0"/>
              <a:t>シーリング</a:t>
            </a:r>
            <a:r>
              <a:rPr kumimoji="1" lang="en-US" altLang="ja-JP" dirty="0" smtClean="0"/>
              <a:t>)</a:t>
            </a:r>
            <a:r>
              <a:rPr kumimoji="1" lang="ja-JP" altLang="en-US" dirty="0" smtClean="0"/>
              <a:t>は上、</a:t>
            </a:r>
            <a:r>
              <a:rPr kumimoji="1" lang="en-US" altLang="ja-JP" dirty="0" smtClean="0"/>
              <a:t>FLOOR(</a:t>
            </a:r>
            <a:r>
              <a:rPr kumimoji="1" lang="ja-JP" altLang="en-US" dirty="0" smtClean="0"/>
              <a:t>フロア</a:t>
            </a:r>
            <a:r>
              <a:rPr kumimoji="1" lang="en-US" altLang="ja-JP" dirty="0" smtClean="0"/>
              <a:t>)</a:t>
            </a:r>
            <a:r>
              <a:rPr kumimoji="1" lang="ja-JP" altLang="en-US" dirty="0" smtClean="0"/>
              <a:t>は下と覚えましょう</a:t>
            </a:r>
            <a:endParaRPr kumimoji="1" lang="en-US" altLang="ja-JP" dirty="0" smtClean="0"/>
          </a:p>
          <a:p>
            <a:endParaRPr kumimoji="1" lang="en-US" altLang="ja-JP" dirty="0" smtClean="0"/>
          </a:p>
          <a:p>
            <a:r>
              <a:rPr kumimoji="1" lang="en-US" altLang="ja-JP" dirty="0" smtClean="0"/>
              <a:t>(</a:t>
            </a:r>
            <a:r>
              <a:rPr kumimoji="1" lang="ja-JP" altLang="en-US" dirty="0" smtClean="0"/>
              <a:t>クリック</a:t>
            </a:r>
            <a:r>
              <a:rPr kumimoji="1" lang="en-US" altLang="ja-JP" dirty="0" smtClean="0"/>
              <a:t>)</a:t>
            </a:r>
          </a:p>
          <a:p>
            <a:endParaRPr kumimoji="1" lang="ja-JP" altLang="en-US" dirty="0" smtClean="0"/>
          </a:p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350594-6E35-4213-B4A6-9C759F40F46D}" type="slidenum">
              <a:rPr lang="ja-JP" altLang="en-US" smtClean="0">
                <a:solidFill>
                  <a:prstClr val="black"/>
                </a:solidFill>
              </a:rPr>
              <a:pPr/>
              <a:t>26</a:t>
            </a:fld>
            <a:endParaRPr lang="ja-JP" alt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0523063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ja-JP" altLang="en-US" dirty="0" smtClean="0"/>
              <a:t>次は</a:t>
            </a:r>
            <a:r>
              <a:rPr kumimoji="1" lang="en-US" altLang="ja-JP" dirty="0" smtClean="0"/>
              <a:t>FLOOR(</a:t>
            </a:r>
            <a:r>
              <a:rPr kumimoji="1" lang="ja-JP" altLang="en-US" dirty="0" smtClean="0"/>
              <a:t>フロア</a:t>
            </a:r>
            <a:r>
              <a:rPr kumimoji="1" lang="en-US" altLang="ja-JP" dirty="0" smtClean="0"/>
              <a:t>)</a:t>
            </a:r>
            <a:r>
              <a:rPr kumimoji="1" lang="ja-JP" altLang="en-US" dirty="0" smtClean="0"/>
              <a:t>関数です　</a:t>
            </a:r>
            <a:r>
              <a:rPr kumimoji="1" lang="en-US" altLang="ja-JP" dirty="0" smtClean="0"/>
              <a:t>(</a:t>
            </a:r>
            <a:r>
              <a:rPr kumimoji="1" lang="ja-JP" altLang="en-US" dirty="0" smtClean="0"/>
              <a:t>クリック</a:t>
            </a:r>
            <a:r>
              <a:rPr kumimoji="1" lang="en-US" altLang="ja-JP" dirty="0" smtClean="0"/>
              <a:t>)</a:t>
            </a:r>
          </a:p>
          <a:p>
            <a:endParaRPr kumimoji="1" lang="en-US" altLang="ja-JP" dirty="0" smtClean="0"/>
          </a:p>
          <a:p>
            <a:r>
              <a:rPr kumimoji="1" lang="en-US" altLang="ja-JP" dirty="0" smtClean="0"/>
              <a:t>FLOOR(</a:t>
            </a:r>
            <a:r>
              <a:rPr kumimoji="1" lang="ja-JP" altLang="en-US" dirty="0" smtClean="0"/>
              <a:t>フロア</a:t>
            </a:r>
            <a:r>
              <a:rPr kumimoji="1" lang="en-US" altLang="ja-JP" dirty="0" smtClean="0"/>
              <a:t>)</a:t>
            </a:r>
            <a:r>
              <a:rPr kumimoji="1" lang="ja-JP" altLang="en-US" dirty="0" smtClean="0"/>
              <a:t>関数は指定した数値を</a:t>
            </a:r>
            <a:endParaRPr kumimoji="1" lang="en-US" altLang="ja-JP" dirty="0" smtClean="0"/>
          </a:p>
          <a:p>
            <a:r>
              <a:rPr kumimoji="1" lang="ja-JP" altLang="en-US" dirty="0" smtClean="0"/>
              <a:t>基準の値で切り下げる関数です</a:t>
            </a:r>
          </a:p>
          <a:p>
            <a:r>
              <a:rPr kumimoji="1" lang="en-US" altLang="ja-JP" dirty="0" smtClean="0"/>
              <a:t>ROUNDDOWN(</a:t>
            </a:r>
            <a:r>
              <a:rPr kumimoji="1" lang="ja-JP" altLang="en-US" dirty="0" smtClean="0"/>
              <a:t>ラウンドダウン</a:t>
            </a:r>
            <a:r>
              <a:rPr kumimoji="1" lang="en-US" altLang="ja-JP" dirty="0" smtClean="0"/>
              <a:t>)</a:t>
            </a:r>
            <a:r>
              <a:rPr kumimoji="1" lang="ja-JP" altLang="en-US" dirty="0" smtClean="0"/>
              <a:t>とは違い</a:t>
            </a:r>
            <a:endParaRPr kumimoji="1" lang="en-US" altLang="ja-JP" dirty="0" smtClean="0"/>
          </a:p>
          <a:p>
            <a:r>
              <a:rPr kumimoji="1" lang="ja-JP" altLang="en-US" dirty="0" smtClean="0"/>
              <a:t>表のように基準値とその倍数で切り下げます</a:t>
            </a:r>
            <a:endParaRPr kumimoji="1" lang="en-US" altLang="ja-JP" dirty="0" smtClean="0"/>
          </a:p>
          <a:p>
            <a:r>
              <a:rPr kumimoji="1" lang="ja-JP" altLang="en-US" dirty="0" smtClean="0"/>
              <a:t>先ほどの</a:t>
            </a:r>
            <a:r>
              <a:rPr kumimoji="1" lang="en-US" altLang="ja-JP" dirty="0" smtClean="0"/>
              <a:t>CEILING(</a:t>
            </a:r>
            <a:r>
              <a:rPr kumimoji="1" lang="ja-JP" altLang="en-US" dirty="0" smtClean="0"/>
              <a:t>シーリング</a:t>
            </a:r>
            <a:r>
              <a:rPr kumimoji="1" lang="en-US" altLang="ja-JP" dirty="0" smtClean="0"/>
              <a:t>)</a:t>
            </a:r>
            <a:r>
              <a:rPr kumimoji="1" lang="ja-JP" altLang="en-US" dirty="0" smtClean="0"/>
              <a:t>関数とは真逆</a:t>
            </a:r>
            <a:r>
              <a:rPr kumimoji="1" lang="en-US" altLang="ja-JP" dirty="0" smtClean="0"/>
              <a:t>(</a:t>
            </a:r>
            <a:r>
              <a:rPr kumimoji="1" lang="ja-JP" altLang="en-US" dirty="0" smtClean="0"/>
              <a:t>まぎゃく</a:t>
            </a:r>
            <a:r>
              <a:rPr kumimoji="1" lang="en-US" altLang="ja-JP" dirty="0" smtClean="0"/>
              <a:t>)</a:t>
            </a:r>
            <a:r>
              <a:rPr kumimoji="1" lang="ja-JP" altLang="en-US" dirty="0" smtClean="0"/>
              <a:t>です</a:t>
            </a:r>
          </a:p>
          <a:p>
            <a:endParaRPr kumimoji="1" lang="ja-JP" altLang="en-US" dirty="0" smtClean="0"/>
          </a:p>
          <a:p>
            <a:r>
              <a:rPr kumimoji="1" lang="en-US" altLang="ja-JP" dirty="0" smtClean="0"/>
              <a:t>(</a:t>
            </a:r>
            <a:r>
              <a:rPr kumimoji="1" lang="ja-JP" altLang="en-US" dirty="0" smtClean="0"/>
              <a:t>クリック</a:t>
            </a:r>
            <a:r>
              <a:rPr kumimoji="1" lang="en-US" altLang="ja-JP" dirty="0" smtClean="0"/>
              <a:t>)</a:t>
            </a:r>
          </a:p>
          <a:p>
            <a:endParaRPr kumimoji="1" lang="en-US" altLang="ja-JP" dirty="0" smtClean="0"/>
          </a:p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350594-6E35-4213-B4A6-9C759F40F46D}" type="slidenum">
              <a:rPr lang="ja-JP" altLang="en-US" smtClean="0">
                <a:solidFill>
                  <a:prstClr val="black"/>
                </a:solidFill>
              </a:rPr>
              <a:pPr/>
              <a:t>27</a:t>
            </a:fld>
            <a:endParaRPr lang="ja-JP" alt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08627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ja-JP" altLang="en-US" dirty="0" smtClean="0"/>
              <a:t>次は</a:t>
            </a:r>
            <a:r>
              <a:rPr kumimoji="1" lang="en-US" altLang="ja-JP" dirty="0" smtClean="0"/>
              <a:t>DSUM(</a:t>
            </a:r>
            <a:r>
              <a:rPr kumimoji="1" lang="ja-JP" altLang="en-US" dirty="0" smtClean="0"/>
              <a:t>ディーサム</a:t>
            </a:r>
            <a:r>
              <a:rPr kumimoji="1" lang="en-US" altLang="ja-JP" dirty="0" smtClean="0"/>
              <a:t>)</a:t>
            </a:r>
            <a:r>
              <a:rPr kumimoji="1" lang="ja-JP" altLang="en-US" dirty="0" smtClean="0"/>
              <a:t>関数です　</a:t>
            </a:r>
            <a:r>
              <a:rPr kumimoji="1" lang="en-US" altLang="ja-JP" dirty="0" smtClean="0"/>
              <a:t>(</a:t>
            </a:r>
            <a:r>
              <a:rPr kumimoji="1" lang="ja-JP" altLang="en-US" dirty="0" smtClean="0"/>
              <a:t>クリック</a:t>
            </a:r>
            <a:r>
              <a:rPr kumimoji="1" lang="en-US" altLang="ja-JP" dirty="0" smtClean="0"/>
              <a:t>)</a:t>
            </a:r>
          </a:p>
          <a:p>
            <a:endParaRPr kumimoji="1" lang="en-US" altLang="ja-JP" dirty="0" smtClean="0"/>
          </a:p>
          <a:p>
            <a:r>
              <a:rPr kumimoji="1" lang="en-US" altLang="ja-JP" dirty="0" smtClean="0"/>
              <a:t>DSUM(</a:t>
            </a:r>
            <a:r>
              <a:rPr kumimoji="1" lang="ja-JP" altLang="en-US" dirty="0" smtClean="0"/>
              <a:t>ディーサム</a:t>
            </a:r>
            <a:r>
              <a:rPr kumimoji="1" lang="en-US" altLang="ja-JP" dirty="0" smtClean="0"/>
              <a:t>)</a:t>
            </a:r>
            <a:r>
              <a:rPr kumimoji="1" lang="ja-JP" altLang="en-US" dirty="0" smtClean="0"/>
              <a:t>関数はデータベースの中で</a:t>
            </a:r>
            <a:endParaRPr kumimoji="1" lang="en-US" altLang="ja-JP" dirty="0" smtClean="0"/>
          </a:p>
          <a:p>
            <a:r>
              <a:rPr kumimoji="1" lang="ja-JP" altLang="en-US" dirty="0" smtClean="0"/>
              <a:t>条件に一致する値を合計する関数です</a:t>
            </a:r>
            <a:endParaRPr kumimoji="1" lang="en-US" altLang="ja-JP" dirty="0" smtClean="0"/>
          </a:p>
          <a:p>
            <a:r>
              <a:rPr kumimoji="1" lang="en-US" altLang="ja-JP" dirty="0" smtClean="0"/>
              <a:t>SUMIF(</a:t>
            </a:r>
            <a:r>
              <a:rPr kumimoji="1" lang="ja-JP" altLang="en-US" dirty="0" smtClean="0"/>
              <a:t>サムイフ</a:t>
            </a:r>
            <a:r>
              <a:rPr kumimoji="1" lang="en-US" altLang="ja-JP" dirty="0" smtClean="0"/>
              <a:t>)</a:t>
            </a:r>
            <a:r>
              <a:rPr kumimoji="1" lang="ja-JP" altLang="en-US" dirty="0" smtClean="0"/>
              <a:t>などと似ていますが間違えないようにしましょう</a:t>
            </a:r>
            <a:endParaRPr kumimoji="1" lang="en-US" altLang="ja-JP" dirty="0" smtClean="0"/>
          </a:p>
          <a:p>
            <a:endParaRPr kumimoji="1" lang="en-US" altLang="ja-JP" dirty="0" smtClean="0"/>
          </a:p>
          <a:p>
            <a:r>
              <a:rPr kumimoji="1" lang="ja-JP" altLang="en-US" dirty="0" smtClean="0"/>
              <a:t>ここに出てくるフィールドは</a:t>
            </a:r>
            <a:r>
              <a:rPr kumimoji="1" lang="en-US" altLang="ja-JP" dirty="0" smtClean="0"/>
              <a:t>VLOOKUP</a:t>
            </a:r>
            <a:r>
              <a:rPr kumimoji="1" lang="ja-JP" altLang="en-US" dirty="0" smtClean="0"/>
              <a:t>（ブイ ルックアップ）の列番号と一緒です</a:t>
            </a:r>
            <a:endParaRPr kumimoji="1" lang="en-US" altLang="ja-JP" dirty="0" smtClean="0"/>
          </a:p>
          <a:p>
            <a:endParaRPr kumimoji="1" lang="en-US" altLang="ja-JP" dirty="0" smtClean="0"/>
          </a:p>
          <a:p>
            <a:r>
              <a:rPr kumimoji="1" lang="ja-JP" altLang="en-US" dirty="0" smtClean="0"/>
              <a:t>（クリック）</a:t>
            </a:r>
            <a:endParaRPr kumimoji="1" lang="en-US" altLang="ja-JP" dirty="0" smtClean="0"/>
          </a:p>
          <a:p>
            <a:endParaRPr kumimoji="1" lang="en-US" altLang="ja-JP" dirty="0" smtClean="0"/>
          </a:p>
          <a:p>
            <a:r>
              <a:rPr kumimoji="1" lang="ja-JP" altLang="en-US" dirty="0" smtClean="0"/>
              <a:t>図の表の場合</a:t>
            </a:r>
            <a:endParaRPr kumimoji="1" lang="en-US" altLang="ja-JP" dirty="0" smtClean="0"/>
          </a:p>
          <a:p>
            <a:r>
              <a:rPr kumimoji="1" lang="ja-JP" altLang="en-US" dirty="0" smtClean="0"/>
              <a:t>条件はコードが</a:t>
            </a:r>
            <a:r>
              <a:rPr kumimoji="1" lang="en-US" altLang="ja-JP" dirty="0" smtClean="0"/>
              <a:t>H</a:t>
            </a:r>
            <a:r>
              <a:rPr kumimoji="1" lang="ja-JP" altLang="en-US" dirty="0" smtClean="0"/>
              <a:t>から始まり金額（きんがく）が</a:t>
            </a:r>
            <a:endParaRPr kumimoji="1" lang="en-US" altLang="ja-JP" dirty="0" smtClean="0"/>
          </a:p>
          <a:p>
            <a:r>
              <a:rPr kumimoji="1" lang="en-US" altLang="ja-JP" dirty="0" smtClean="0"/>
              <a:t>2,000</a:t>
            </a:r>
            <a:r>
              <a:rPr kumimoji="1" lang="ja-JP" altLang="en-US" dirty="0" smtClean="0"/>
              <a:t>円以上なので一致（いっち）するのは</a:t>
            </a:r>
            <a:endParaRPr kumimoji="1" lang="en-US" altLang="ja-JP" dirty="0" smtClean="0"/>
          </a:p>
          <a:p>
            <a:r>
              <a:rPr kumimoji="1" lang="en-US" altLang="ja-JP" dirty="0" smtClean="0"/>
              <a:t>H2</a:t>
            </a:r>
            <a:r>
              <a:rPr kumimoji="1" lang="ja-JP" altLang="en-US" dirty="0" smtClean="0"/>
              <a:t>の</a:t>
            </a:r>
            <a:r>
              <a:rPr kumimoji="1" lang="en-US" altLang="ja-JP" dirty="0" smtClean="0"/>
              <a:t>9,153</a:t>
            </a:r>
            <a:r>
              <a:rPr kumimoji="1" lang="ja-JP" altLang="en-US" dirty="0" smtClean="0"/>
              <a:t>円だけなので合計は</a:t>
            </a:r>
            <a:r>
              <a:rPr kumimoji="1" lang="en-US" altLang="ja-JP" dirty="0" smtClean="0"/>
              <a:t>9,153</a:t>
            </a:r>
            <a:r>
              <a:rPr kumimoji="1" lang="ja-JP" altLang="en-US" dirty="0" smtClean="0"/>
              <a:t>円と出ます</a:t>
            </a:r>
          </a:p>
          <a:p>
            <a:endParaRPr kumimoji="1" lang="ja-JP" altLang="en-US" dirty="0" smtClean="0"/>
          </a:p>
          <a:p>
            <a:r>
              <a:rPr kumimoji="1" lang="en-US" altLang="ja-JP" dirty="0" smtClean="0"/>
              <a:t>(</a:t>
            </a:r>
            <a:r>
              <a:rPr kumimoji="1" lang="ja-JP" altLang="en-US" dirty="0" smtClean="0"/>
              <a:t>クリック</a:t>
            </a:r>
            <a:r>
              <a:rPr kumimoji="1" lang="en-US" altLang="ja-JP" dirty="0" smtClean="0"/>
              <a:t>)</a:t>
            </a:r>
          </a:p>
          <a:p>
            <a:endParaRPr kumimoji="1" lang="en-US" altLang="ja-JP" dirty="0" smtClean="0"/>
          </a:p>
          <a:p>
            <a:endParaRPr kumimoji="1" lang="ja-JP" altLang="en-US" dirty="0" smtClean="0"/>
          </a:p>
          <a:p>
            <a:endParaRPr kumimoji="1" lang="ja-JP" altLang="en-US" dirty="0" smtClean="0"/>
          </a:p>
          <a:p>
            <a:endParaRPr kumimoji="1" lang="ja-JP" altLang="en-US" dirty="0" smtClean="0"/>
          </a:p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350594-6E35-4213-B4A6-9C759F40F46D}" type="slidenum">
              <a:rPr lang="ja-JP" altLang="en-US" smtClean="0">
                <a:solidFill>
                  <a:prstClr val="black"/>
                </a:solidFill>
              </a:rPr>
              <a:pPr/>
              <a:t>28</a:t>
            </a:fld>
            <a:endParaRPr lang="ja-JP" alt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344305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ja-JP" altLang="en-US" dirty="0" smtClean="0"/>
              <a:t>次は</a:t>
            </a:r>
            <a:r>
              <a:rPr kumimoji="1" lang="en-US" altLang="ja-JP" dirty="0" smtClean="0"/>
              <a:t>DAVERAGE(</a:t>
            </a:r>
            <a:r>
              <a:rPr kumimoji="1" lang="ja-JP" altLang="en-US" dirty="0" smtClean="0"/>
              <a:t>ディーアベレージ</a:t>
            </a:r>
            <a:r>
              <a:rPr kumimoji="1" lang="en-US" altLang="ja-JP" dirty="0" smtClean="0"/>
              <a:t>)</a:t>
            </a:r>
            <a:r>
              <a:rPr kumimoji="1" lang="ja-JP" altLang="en-US" dirty="0" smtClean="0"/>
              <a:t>関数です　</a:t>
            </a:r>
            <a:r>
              <a:rPr kumimoji="1" lang="en-US" altLang="ja-JP" dirty="0" smtClean="0"/>
              <a:t>(</a:t>
            </a:r>
            <a:r>
              <a:rPr kumimoji="1" lang="ja-JP" altLang="en-US" dirty="0" smtClean="0"/>
              <a:t>クリック</a:t>
            </a:r>
            <a:r>
              <a:rPr kumimoji="1" lang="en-US" altLang="ja-JP" dirty="0" smtClean="0"/>
              <a:t>)</a:t>
            </a:r>
          </a:p>
          <a:p>
            <a:endParaRPr kumimoji="1" lang="en-US" altLang="ja-JP" dirty="0" smtClean="0"/>
          </a:p>
          <a:p>
            <a:r>
              <a:rPr kumimoji="1" lang="en-US" altLang="ja-JP" dirty="0" smtClean="0"/>
              <a:t>DAVERAGE(</a:t>
            </a:r>
            <a:r>
              <a:rPr kumimoji="1" lang="ja-JP" altLang="en-US" dirty="0" smtClean="0"/>
              <a:t>ディーアベレージ</a:t>
            </a:r>
            <a:r>
              <a:rPr kumimoji="1" lang="en-US" altLang="ja-JP" dirty="0" smtClean="0"/>
              <a:t>)</a:t>
            </a:r>
            <a:r>
              <a:rPr kumimoji="1" lang="ja-JP" altLang="en-US" dirty="0" smtClean="0"/>
              <a:t>関数は</a:t>
            </a:r>
            <a:endParaRPr kumimoji="1" lang="en-US" altLang="ja-JP" dirty="0" smtClean="0"/>
          </a:p>
          <a:p>
            <a:r>
              <a:rPr kumimoji="1" lang="ja-JP" altLang="en-US" dirty="0" smtClean="0"/>
              <a:t>データベースの中で条件に一致する値を平均する関数です</a:t>
            </a:r>
            <a:endParaRPr kumimoji="1" lang="en-US" altLang="ja-JP" dirty="0" smtClean="0"/>
          </a:p>
          <a:p>
            <a:r>
              <a:rPr kumimoji="1" lang="en-US" altLang="ja-JP" dirty="0" smtClean="0"/>
              <a:t>AVERAGEIF</a:t>
            </a:r>
            <a:r>
              <a:rPr kumimoji="1" lang="ja-JP" altLang="en-US" dirty="0" smtClean="0"/>
              <a:t>（アベレージイフ）などと似ていますが間違えないようにしましょう</a:t>
            </a:r>
            <a:endParaRPr kumimoji="1" lang="en-US" altLang="ja-JP" dirty="0" smtClean="0"/>
          </a:p>
          <a:p>
            <a:endParaRPr kumimoji="1" lang="en-US" altLang="ja-JP" dirty="0" smtClean="0"/>
          </a:p>
          <a:p>
            <a:r>
              <a:rPr kumimoji="1" lang="ja-JP" altLang="en-US" dirty="0" smtClean="0"/>
              <a:t>ここに出てくるフィールドは先ほどの</a:t>
            </a:r>
            <a:r>
              <a:rPr kumimoji="1" lang="en-US" altLang="ja-JP" dirty="0" smtClean="0"/>
              <a:t>DSUM</a:t>
            </a:r>
            <a:r>
              <a:rPr kumimoji="1" lang="ja-JP" altLang="en-US" dirty="0" smtClean="0"/>
              <a:t>（ディーサム</a:t>
            </a:r>
            <a:r>
              <a:rPr kumimoji="1" lang="en-US" altLang="ja-JP" dirty="0" smtClean="0"/>
              <a:t>)</a:t>
            </a:r>
            <a:r>
              <a:rPr kumimoji="1" lang="ja-JP" altLang="en-US" dirty="0" smtClean="0"/>
              <a:t>関数と一緒で</a:t>
            </a:r>
            <a:endParaRPr kumimoji="1" lang="en-US" altLang="ja-JP" dirty="0" smtClean="0"/>
          </a:p>
          <a:p>
            <a:r>
              <a:rPr kumimoji="1" lang="en-US" altLang="ja-JP" dirty="0" smtClean="0"/>
              <a:t>VLOOKUP</a:t>
            </a:r>
            <a:r>
              <a:rPr kumimoji="1" lang="ja-JP" altLang="en-US" dirty="0" smtClean="0"/>
              <a:t>（ブイ ルックアップ）の列番号と一緒です</a:t>
            </a:r>
            <a:endParaRPr kumimoji="1" lang="en-US" altLang="ja-JP" dirty="0" smtClean="0"/>
          </a:p>
          <a:p>
            <a:endParaRPr kumimoji="1" lang="en-US" altLang="ja-JP" dirty="0" smtClean="0"/>
          </a:p>
          <a:p>
            <a:r>
              <a:rPr kumimoji="1" lang="ja-JP" altLang="en-US" dirty="0" smtClean="0"/>
              <a:t>（クリック）</a:t>
            </a:r>
            <a:endParaRPr kumimoji="1" lang="en-US" altLang="ja-JP" dirty="0" smtClean="0"/>
          </a:p>
          <a:p>
            <a:endParaRPr kumimoji="1" lang="en-US" altLang="ja-JP" dirty="0" smtClean="0"/>
          </a:p>
          <a:p>
            <a:r>
              <a:rPr kumimoji="1" lang="ja-JP" altLang="en-US" dirty="0" smtClean="0"/>
              <a:t>図の表の場合</a:t>
            </a:r>
            <a:endParaRPr kumimoji="1" lang="en-US" altLang="ja-JP" dirty="0" smtClean="0"/>
          </a:p>
          <a:p>
            <a:r>
              <a:rPr kumimoji="1" lang="ja-JP" altLang="en-US" dirty="0" smtClean="0"/>
              <a:t>条件はコードが</a:t>
            </a:r>
            <a:r>
              <a:rPr kumimoji="1" lang="en-US" altLang="ja-JP" dirty="0" smtClean="0"/>
              <a:t>R</a:t>
            </a:r>
            <a:r>
              <a:rPr kumimoji="1" lang="ja-JP" altLang="en-US" dirty="0" smtClean="0"/>
              <a:t>から始まり金額（金額）が</a:t>
            </a:r>
            <a:r>
              <a:rPr kumimoji="1" lang="en-US" altLang="ja-JP" dirty="0" smtClean="0"/>
              <a:t>2,000</a:t>
            </a:r>
            <a:r>
              <a:rPr kumimoji="1" lang="ja-JP" altLang="en-US" dirty="0" smtClean="0"/>
              <a:t>円以上なので一致（いっち）するのは</a:t>
            </a:r>
            <a:endParaRPr kumimoji="1" lang="en-US" altLang="ja-JP" dirty="0" smtClean="0"/>
          </a:p>
          <a:p>
            <a:r>
              <a:rPr kumimoji="1" lang="en-US" altLang="ja-JP" dirty="0" smtClean="0"/>
              <a:t>R1</a:t>
            </a:r>
            <a:r>
              <a:rPr kumimoji="1" lang="ja-JP" altLang="en-US" dirty="0" smtClean="0"/>
              <a:t>の</a:t>
            </a:r>
            <a:r>
              <a:rPr kumimoji="1" lang="en-US" altLang="ja-JP" dirty="0" smtClean="0"/>
              <a:t>2,300</a:t>
            </a:r>
            <a:r>
              <a:rPr kumimoji="1" lang="ja-JP" altLang="en-US" dirty="0" smtClean="0"/>
              <a:t>円、</a:t>
            </a:r>
            <a:r>
              <a:rPr kumimoji="1" lang="en-US" altLang="ja-JP" dirty="0" smtClean="0"/>
              <a:t>R2</a:t>
            </a:r>
            <a:r>
              <a:rPr kumimoji="1" lang="ja-JP" altLang="en-US" dirty="0" smtClean="0"/>
              <a:t>の</a:t>
            </a:r>
            <a:r>
              <a:rPr kumimoji="1" lang="en-US" altLang="ja-JP" dirty="0" smtClean="0"/>
              <a:t>3,185</a:t>
            </a:r>
            <a:r>
              <a:rPr kumimoji="1" lang="ja-JP" altLang="en-US" dirty="0" smtClean="0"/>
              <a:t>円なので平均は</a:t>
            </a:r>
            <a:r>
              <a:rPr kumimoji="1" lang="en-US" altLang="ja-JP" dirty="0" smtClean="0"/>
              <a:t>2,758</a:t>
            </a:r>
            <a:r>
              <a:rPr kumimoji="1" lang="ja-JP" altLang="en-US" dirty="0" smtClean="0"/>
              <a:t>円と出ます</a:t>
            </a:r>
          </a:p>
          <a:p>
            <a:endParaRPr kumimoji="1" lang="ja-JP" altLang="en-US" dirty="0" smtClean="0"/>
          </a:p>
          <a:p>
            <a:r>
              <a:rPr kumimoji="1" lang="en-US" altLang="ja-JP" dirty="0" smtClean="0"/>
              <a:t>(</a:t>
            </a:r>
            <a:r>
              <a:rPr kumimoji="1" lang="ja-JP" altLang="en-US" dirty="0" smtClean="0"/>
              <a:t>クリック</a:t>
            </a:r>
            <a:r>
              <a:rPr kumimoji="1" lang="en-US" altLang="ja-JP" dirty="0" smtClean="0"/>
              <a:t>)</a:t>
            </a:r>
          </a:p>
          <a:p>
            <a:endParaRPr kumimoji="1" lang="en-US" altLang="ja-JP" dirty="0" smtClean="0"/>
          </a:p>
          <a:p>
            <a:endParaRPr kumimoji="1" lang="ja-JP" altLang="en-US" dirty="0" smtClean="0"/>
          </a:p>
          <a:p>
            <a:endParaRPr kumimoji="1" lang="ja-JP" altLang="en-US" dirty="0" smtClean="0"/>
          </a:p>
          <a:p>
            <a:endParaRPr kumimoji="1" lang="ja-JP" altLang="en-US" dirty="0" smtClean="0"/>
          </a:p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350594-6E35-4213-B4A6-9C759F40F46D}" type="slidenum">
              <a:rPr lang="ja-JP" altLang="en-US" smtClean="0">
                <a:solidFill>
                  <a:prstClr val="black"/>
                </a:solidFill>
              </a:rPr>
              <a:pPr/>
              <a:t>29</a:t>
            </a:fld>
            <a:endParaRPr lang="ja-JP" alt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0817456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ja-JP" altLang="en-US" dirty="0" smtClean="0"/>
              <a:t>次は１級</a:t>
            </a:r>
            <a:r>
              <a:rPr kumimoji="1" lang="en-US" altLang="ja-JP" dirty="0" smtClean="0"/>
              <a:t>Excel(</a:t>
            </a:r>
            <a:r>
              <a:rPr kumimoji="1" lang="ja-JP" altLang="en-US" dirty="0" smtClean="0"/>
              <a:t>エクセル</a:t>
            </a:r>
            <a:r>
              <a:rPr kumimoji="1" lang="en-US" altLang="ja-JP" dirty="0" smtClean="0"/>
              <a:t>)</a:t>
            </a:r>
            <a:r>
              <a:rPr kumimoji="1" lang="ja-JP" altLang="en-US" dirty="0" smtClean="0"/>
              <a:t>の説明に入ります　（クリック）</a:t>
            </a:r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FC04F7-1E8D-461F-A2DF-BD0AB495C4C2}" type="slidenum">
              <a:rPr lang="ja-JP" altLang="en-US" smtClean="0">
                <a:solidFill>
                  <a:prstClr val="black"/>
                </a:solidFill>
              </a:rPr>
              <a:pPr/>
              <a:t>30</a:t>
            </a:fld>
            <a:endParaRPr lang="ja-JP" alt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429356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ja-JP" altLang="en-US" dirty="0" smtClean="0"/>
              <a:t>まずは</a:t>
            </a:r>
            <a:r>
              <a:rPr kumimoji="1" lang="en-US" altLang="ja-JP" dirty="0" smtClean="0"/>
              <a:t>ABS</a:t>
            </a:r>
            <a:r>
              <a:rPr kumimoji="1" lang="ja-JP" altLang="en-US" dirty="0" smtClean="0"/>
              <a:t>（アブソリュート）関数です </a:t>
            </a:r>
            <a:r>
              <a:rPr kumimoji="1" lang="en-US" altLang="ja-JP" dirty="0" smtClean="0"/>
              <a:t>(</a:t>
            </a:r>
            <a:r>
              <a:rPr kumimoji="1" lang="ja-JP" altLang="en-US" dirty="0" smtClean="0"/>
              <a:t>クリック</a:t>
            </a:r>
            <a:r>
              <a:rPr kumimoji="1" lang="en-US" altLang="ja-JP" dirty="0" smtClean="0"/>
              <a:t>)</a:t>
            </a:r>
          </a:p>
          <a:p>
            <a:r>
              <a:rPr kumimoji="1" lang="en-US" altLang="ja-JP" dirty="0" smtClean="0"/>
              <a:t>ABS</a:t>
            </a:r>
            <a:r>
              <a:rPr kumimoji="1" lang="ja-JP" altLang="en-US" dirty="0" smtClean="0"/>
              <a:t>（アブソリュート）は指定した数値の絶対値（ぜったいち）を表す数値を表示する関数です</a:t>
            </a:r>
            <a:endParaRPr kumimoji="1" lang="en-US" altLang="ja-JP" dirty="0" smtClean="0"/>
          </a:p>
          <a:p>
            <a:endParaRPr kumimoji="1" lang="en-US" altLang="ja-JP" dirty="0" smtClean="0"/>
          </a:p>
          <a:p>
            <a:r>
              <a:rPr kumimoji="1" lang="en-US" altLang="ja-JP" dirty="0" smtClean="0"/>
              <a:t>2</a:t>
            </a:r>
            <a:r>
              <a:rPr kumimoji="1" lang="ja-JP" altLang="en-US" dirty="0" smtClean="0"/>
              <a:t>のときは</a:t>
            </a:r>
            <a:r>
              <a:rPr kumimoji="1" lang="en-US" altLang="ja-JP" dirty="0" smtClean="0"/>
              <a:t>2</a:t>
            </a:r>
          </a:p>
          <a:p>
            <a:r>
              <a:rPr kumimoji="1" lang="en-US" altLang="ja-JP" dirty="0" smtClean="0"/>
              <a:t>5</a:t>
            </a:r>
            <a:r>
              <a:rPr kumimoji="1" lang="ja-JP" altLang="en-US" dirty="0" smtClean="0"/>
              <a:t>のときは</a:t>
            </a:r>
            <a:r>
              <a:rPr kumimoji="1" lang="en-US" altLang="ja-JP" dirty="0" smtClean="0"/>
              <a:t>5</a:t>
            </a:r>
          </a:p>
          <a:p>
            <a:r>
              <a:rPr kumimoji="1" lang="en-US" altLang="ja-JP" dirty="0" smtClean="0"/>
              <a:t>-4</a:t>
            </a:r>
            <a:r>
              <a:rPr kumimoji="1" lang="ja-JP" altLang="en-US" dirty="0" smtClean="0"/>
              <a:t>のときは</a:t>
            </a:r>
            <a:r>
              <a:rPr kumimoji="1" lang="en-US" altLang="ja-JP" dirty="0" smtClean="0"/>
              <a:t>4</a:t>
            </a:r>
          </a:p>
          <a:p>
            <a:r>
              <a:rPr kumimoji="1" lang="en-US" altLang="ja-JP" dirty="0" smtClean="0"/>
              <a:t>-7</a:t>
            </a:r>
            <a:r>
              <a:rPr kumimoji="1" lang="ja-JP" altLang="en-US" dirty="0" smtClean="0"/>
              <a:t>のときは</a:t>
            </a:r>
            <a:r>
              <a:rPr kumimoji="1" lang="en-US" altLang="ja-JP" dirty="0" smtClean="0"/>
              <a:t>7</a:t>
            </a:r>
            <a:r>
              <a:rPr kumimoji="1" lang="ja-JP" altLang="en-US" dirty="0" smtClean="0"/>
              <a:t>となります　（クリック）</a:t>
            </a:r>
            <a:endParaRPr kumimoji="1" lang="en-US" altLang="ja-JP" dirty="0" smtClean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350594-6E35-4213-B4A6-9C759F40F46D}" type="slidenum">
              <a:rPr lang="ja-JP" altLang="en-US" smtClean="0">
                <a:solidFill>
                  <a:prstClr val="black"/>
                </a:solidFill>
              </a:rPr>
              <a:pPr/>
              <a:t>4</a:t>
            </a:fld>
            <a:endParaRPr lang="ja-JP" alt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8292217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ja-JP" altLang="en-US" dirty="0" smtClean="0"/>
              <a:t>まずは</a:t>
            </a:r>
            <a:r>
              <a:rPr kumimoji="1" lang="en-US" altLang="ja-JP" dirty="0" smtClean="0"/>
              <a:t>ABS</a:t>
            </a:r>
            <a:r>
              <a:rPr kumimoji="1" lang="ja-JP" altLang="en-US" dirty="0" smtClean="0"/>
              <a:t>（アブソリュート）関数です </a:t>
            </a:r>
            <a:r>
              <a:rPr kumimoji="1" lang="en-US" altLang="ja-JP" dirty="0" smtClean="0"/>
              <a:t>(</a:t>
            </a:r>
            <a:r>
              <a:rPr kumimoji="1" lang="ja-JP" altLang="en-US" dirty="0" smtClean="0"/>
              <a:t>クリック</a:t>
            </a:r>
            <a:r>
              <a:rPr kumimoji="1" lang="en-US" altLang="ja-JP" dirty="0" smtClean="0"/>
              <a:t>)</a:t>
            </a:r>
          </a:p>
          <a:p>
            <a:r>
              <a:rPr kumimoji="1" lang="en-US" altLang="ja-JP" dirty="0" smtClean="0"/>
              <a:t>ABS</a:t>
            </a:r>
            <a:r>
              <a:rPr kumimoji="1" lang="ja-JP" altLang="en-US" dirty="0" smtClean="0"/>
              <a:t>（アブソリュート）は指定した数値の絶対値（ぜったいち）を</a:t>
            </a:r>
            <a:endParaRPr kumimoji="1" lang="en-US" altLang="ja-JP" dirty="0" smtClean="0"/>
          </a:p>
          <a:p>
            <a:r>
              <a:rPr kumimoji="1" lang="ja-JP" altLang="en-US" dirty="0" smtClean="0"/>
              <a:t>表す数値</a:t>
            </a:r>
            <a:r>
              <a:rPr kumimoji="1" lang="en-US" altLang="ja-JP" dirty="0" smtClean="0"/>
              <a:t>(</a:t>
            </a:r>
            <a:r>
              <a:rPr kumimoji="1" lang="ja-JP" altLang="en-US" dirty="0" smtClean="0"/>
              <a:t>すうち</a:t>
            </a:r>
            <a:r>
              <a:rPr kumimoji="1" lang="en-US" altLang="ja-JP" dirty="0" smtClean="0"/>
              <a:t>)</a:t>
            </a:r>
            <a:r>
              <a:rPr kumimoji="1" lang="ja-JP" altLang="en-US" dirty="0" smtClean="0"/>
              <a:t>を表示する関数です</a:t>
            </a:r>
            <a:endParaRPr kumimoji="1" lang="en-US" altLang="ja-JP" dirty="0" smtClean="0"/>
          </a:p>
          <a:p>
            <a:endParaRPr kumimoji="1" lang="en-US" altLang="ja-JP" dirty="0" smtClean="0"/>
          </a:p>
          <a:p>
            <a:r>
              <a:rPr kumimoji="1" lang="en-US" altLang="ja-JP" dirty="0" smtClean="0"/>
              <a:t>2</a:t>
            </a:r>
            <a:r>
              <a:rPr kumimoji="1" lang="ja-JP" altLang="en-US" dirty="0" smtClean="0"/>
              <a:t>のときは</a:t>
            </a:r>
            <a:r>
              <a:rPr kumimoji="1" lang="en-US" altLang="ja-JP" dirty="0" smtClean="0"/>
              <a:t>2</a:t>
            </a:r>
          </a:p>
          <a:p>
            <a:r>
              <a:rPr kumimoji="1" lang="ja-JP" altLang="en-US" dirty="0" smtClean="0"/>
              <a:t>（クリック）</a:t>
            </a:r>
            <a:endParaRPr kumimoji="1" lang="en-US" altLang="ja-JP" dirty="0" smtClean="0"/>
          </a:p>
          <a:p>
            <a:r>
              <a:rPr kumimoji="1" lang="en-US" altLang="ja-JP" dirty="0" smtClean="0"/>
              <a:t>-5</a:t>
            </a:r>
            <a:r>
              <a:rPr kumimoji="1" lang="ja-JP" altLang="en-US" dirty="0" smtClean="0"/>
              <a:t>のときは</a:t>
            </a:r>
            <a:r>
              <a:rPr kumimoji="1" lang="en-US" altLang="ja-JP" dirty="0" smtClean="0"/>
              <a:t>5</a:t>
            </a:r>
          </a:p>
          <a:p>
            <a:r>
              <a:rPr kumimoji="1" lang="ja-JP" altLang="en-US" dirty="0" smtClean="0"/>
              <a:t>となります　（クリック）</a:t>
            </a:r>
            <a:endParaRPr kumimoji="1" lang="en-US" altLang="ja-JP" dirty="0" smtClean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350594-6E35-4213-B4A6-9C759F40F46D}" type="slidenum">
              <a:rPr lang="ja-JP" altLang="en-US" smtClean="0">
                <a:solidFill>
                  <a:prstClr val="black"/>
                </a:solidFill>
              </a:rPr>
              <a:pPr/>
              <a:t>31</a:t>
            </a:fld>
            <a:endParaRPr lang="ja-JP" alt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8292217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ja-JP" altLang="en-US" dirty="0" smtClean="0"/>
              <a:t>次に</a:t>
            </a:r>
            <a:r>
              <a:rPr kumimoji="1" lang="en-US" altLang="ja-JP" dirty="0" smtClean="0"/>
              <a:t>SUBTOTAL(</a:t>
            </a:r>
            <a:r>
              <a:rPr kumimoji="1" lang="ja-JP" altLang="en-US" dirty="0" smtClean="0"/>
              <a:t>サブトータル</a:t>
            </a:r>
            <a:r>
              <a:rPr kumimoji="1" lang="en-US" altLang="ja-JP" dirty="0" smtClean="0"/>
              <a:t>)</a:t>
            </a:r>
            <a:r>
              <a:rPr kumimoji="1" lang="ja-JP" altLang="en-US" dirty="0" smtClean="0"/>
              <a:t>関数です　（クリック）</a:t>
            </a:r>
            <a:endParaRPr kumimoji="1" lang="en-US" altLang="ja-JP" dirty="0" smtClean="0"/>
          </a:p>
          <a:p>
            <a:endParaRPr kumimoji="1" lang="en-US" altLang="ja-JP" dirty="0" smtClean="0"/>
          </a:p>
          <a:p>
            <a:r>
              <a:rPr kumimoji="1" lang="ja-JP" altLang="en-US" dirty="0" smtClean="0"/>
              <a:t>計算したい範囲の合計や</a:t>
            </a:r>
            <a:endParaRPr kumimoji="1" lang="en-US" altLang="ja-JP" dirty="0" smtClean="0"/>
          </a:p>
          <a:p>
            <a:r>
              <a:rPr kumimoji="1" lang="ja-JP" altLang="en-US" dirty="0" smtClean="0"/>
              <a:t>平均などを出す関数です（クリック）</a:t>
            </a:r>
            <a:endParaRPr kumimoji="1" lang="en-US" altLang="ja-JP" dirty="0" smtClean="0"/>
          </a:p>
          <a:p>
            <a:endParaRPr kumimoji="1" lang="en-US" altLang="ja-JP" dirty="0" smtClean="0"/>
          </a:p>
          <a:p>
            <a:r>
              <a:rPr kumimoji="1" lang="ja-JP" altLang="en-US" dirty="0" smtClean="0"/>
              <a:t>たとえばこの図のように</a:t>
            </a:r>
            <a:r>
              <a:rPr kumimoji="1" lang="en-US" altLang="ja-JP" dirty="0" smtClean="0"/>
              <a:t>A</a:t>
            </a:r>
            <a:r>
              <a:rPr kumimoji="1" lang="ja-JP" altLang="en-US" dirty="0" smtClean="0"/>
              <a:t>小計や</a:t>
            </a:r>
            <a:endParaRPr kumimoji="1" lang="en-US" altLang="ja-JP" dirty="0" smtClean="0"/>
          </a:p>
          <a:p>
            <a:r>
              <a:rPr kumimoji="1" lang="en-US" altLang="ja-JP" dirty="0" smtClean="0"/>
              <a:t>B</a:t>
            </a:r>
            <a:r>
              <a:rPr kumimoji="1" lang="ja-JP" altLang="en-US" dirty="0" smtClean="0"/>
              <a:t>小計</a:t>
            </a:r>
            <a:r>
              <a:rPr kumimoji="1" lang="en-US" altLang="ja-JP" dirty="0" smtClean="0"/>
              <a:t>(</a:t>
            </a:r>
            <a:r>
              <a:rPr kumimoji="1" lang="ja-JP" altLang="en-US" dirty="0" smtClean="0"/>
              <a:t>しょうけい</a:t>
            </a:r>
            <a:r>
              <a:rPr kumimoji="1" lang="en-US" altLang="ja-JP" dirty="0" smtClean="0"/>
              <a:t>)</a:t>
            </a:r>
            <a:r>
              <a:rPr kumimoji="1" lang="ja-JP" altLang="en-US" dirty="0" smtClean="0"/>
              <a:t>を出すために使われます</a:t>
            </a:r>
            <a:endParaRPr kumimoji="1" lang="en-US" altLang="ja-JP" dirty="0" smtClean="0"/>
          </a:p>
          <a:p>
            <a:endParaRPr kumimoji="1" lang="en-US" altLang="ja-JP" dirty="0" smtClean="0"/>
          </a:p>
          <a:p>
            <a:r>
              <a:rPr kumimoji="1" lang="ja-JP" altLang="en-US" dirty="0" smtClean="0"/>
              <a:t>（クリック）</a:t>
            </a:r>
            <a:endParaRPr kumimoji="1" lang="en-US" altLang="ja-JP" dirty="0" smtClean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350594-6E35-4213-B4A6-9C759F40F46D}" type="slidenum">
              <a:rPr lang="ja-JP" altLang="en-US" smtClean="0">
                <a:solidFill>
                  <a:prstClr val="black"/>
                </a:solidFill>
              </a:rPr>
              <a:pPr/>
              <a:t>32</a:t>
            </a:fld>
            <a:endParaRPr lang="ja-JP" alt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3978785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dirty="0" smtClean="0"/>
              <a:t>次は</a:t>
            </a:r>
            <a:r>
              <a:rPr kumimoji="1" lang="en-US" altLang="ja-JP" dirty="0" smtClean="0"/>
              <a:t>SUMIFS(</a:t>
            </a:r>
            <a:r>
              <a:rPr kumimoji="1" lang="ja-JP" altLang="en-US" dirty="0" smtClean="0"/>
              <a:t>サムイフズ</a:t>
            </a:r>
            <a:r>
              <a:rPr kumimoji="1" lang="en-US" altLang="ja-JP" dirty="0" smtClean="0"/>
              <a:t>)</a:t>
            </a:r>
            <a:r>
              <a:rPr kumimoji="1" lang="ja-JP" altLang="en-US" dirty="0" smtClean="0"/>
              <a:t>関数です　</a:t>
            </a:r>
            <a:r>
              <a:rPr kumimoji="1" lang="en-US" altLang="ja-JP" dirty="0" smtClean="0"/>
              <a:t>(</a:t>
            </a:r>
            <a:r>
              <a:rPr kumimoji="1" lang="ja-JP" altLang="en-US" dirty="0" smtClean="0"/>
              <a:t>クリック</a:t>
            </a:r>
            <a:r>
              <a:rPr kumimoji="1" lang="en-US" altLang="ja-JP" dirty="0" smtClean="0"/>
              <a:t>)</a:t>
            </a:r>
          </a:p>
          <a:p>
            <a:endParaRPr kumimoji="1" lang="en-US" altLang="ja-JP" dirty="0" smtClean="0"/>
          </a:p>
          <a:p>
            <a:r>
              <a:rPr kumimoji="1" lang="en-US" altLang="ja-JP" dirty="0" smtClean="0"/>
              <a:t>SUMIFS(</a:t>
            </a:r>
            <a:r>
              <a:rPr kumimoji="1" lang="ja-JP" altLang="en-US" dirty="0" smtClean="0"/>
              <a:t>サムイフズ</a:t>
            </a:r>
            <a:r>
              <a:rPr kumimoji="1" lang="en-US" altLang="ja-JP" dirty="0" smtClean="0"/>
              <a:t>)</a:t>
            </a:r>
            <a:r>
              <a:rPr kumimoji="1" lang="ja-JP" altLang="en-US" dirty="0" smtClean="0"/>
              <a:t>関数は</a:t>
            </a:r>
            <a:r>
              <a:rPr kumimoji="1" lang="en-US" altLang="ja-JP" dirty="0" smtClean="0"/>
              <a:t>2</a:t>
            </a:r>
            <a:r>
              <a:rPr kumimoji="1" lang="ja-JP" altLang="en-US" dirty="0" smtClean="0"/>
              <a:t>級の範囲に出てくる</a:t>
            </a:r>
            <a:r>
              <a:rPr kumimoji="1" lang="en-US" altLang="ja-JP" dirty="0" smtClean="0"/>
              <a:t>SUMIF(</a:t>
            </a:r>
            <a:r>
              <a:rPr kumimoji="1" lang="ja-JP" altLang="en-US" dirty="0" smtClean="0"/>
              <a:t>サムイフ</a:t>
            </a:r>
            <a:r>
              <a:rPr kumimoji="1" lang="en-US" altLang="ja-JP" dirty="0" smtClean="0"/>
              <a:t>)</a:t>
            </a:r>
            <a:r>
              <a:rPr kumimoji="1" lang="ja-JP" altLang="en-US" dirty="0" smtClean="0"/>
              <a:t>とは違い</a:t>
            </a:r>
            <a:endParaRPr kumimoji="1" lang="en-US" altLang="ja-JP" dirty="0" smtClean="0"/>
          </a:p>
          <a:p>
            <a:r>
              <a:rPr kumimoji="1" lang="ja-JP" altLang="en-US" dirty="0" smtClean="0"/>
              <a:t>複数の条件を指定して合計する関数です</a:t>
            </a:r>
            <a:endParaRPr kumimoji="1" lang="en-US" altLang="ja-JP" dirty="0" smtClean="0"/>
          </a:p>
          <a:p>
            <a:endParaRPr kumimoji="1" lang="en-US" altLang="ja-JP" dirty="0" smtClean="0"/>
          </a:p>
          <a:p>
            <a:r>
              <a:rPr kumimoji="1" lang="en-US" altLang="ja-JP" dirty="0" smtClean="0"/>
              <a:t>(</a:t>
            </a:r>
            <a:r>
              <a:rPr kumimoji="1" lang="ja-JP" altLang="en-US" dirty="0" smtClean="0"/>
              <a:t>クリック</a:t>
            </a:r>
            <a:r>
              <a:rPr kumimoji="1" lang="en-US" altLang="ja-JP" dirty="0" smtClean="0"/>
              <a:t>)</a:t>
            </a:r>
          </a:p>
          <a:p>
            <a:endParaRPr kumimoji="1" lang="en-US" altLang="ja-JP" dirty="0" smtClean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350594-6E35-4213-B4A6-9C759F40F46D}" type="slidenum">
              <a:rPr lang="ja-JP" altLang="en-US" smtClean="0">
                <a:solidFill>
                  <a:prstClr val="black"/>
                </a:solidFill>
              </a:rPr>
              <a:pPr/>
              <a:t>33</a:t>
            </a:fld>
            <a:endParaRPr lang="ja-JP" alt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5865727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dirty="0" smtClean="0"/>
              <a:t>次は</a:t>
            </a:r>
            <a:r>
              <a:rPr kumimoji="1" lang="en-US" altLang="ja-JP" dirty="0" smtClean="0"/>
              <a:t>AVERAGEIFS(</a:t>
            </a:r>
            <a:r>
              <a:rPr kumimoji="1" lang="ja-JP" altLang="en-US" dirty="0" smtClean="0"/>
              <a:t>アベレージイフズ</a:t>
            </a:r>
            <a:r>
              <a:rPr kumimoji="1" lang="en-US" altLang="ja-JP" dirty="0" smtClean="0"/>
              <a:t>)</a:t>
            </a:r>
            <a:r>
              <a:rPr kumimoji="1" lang="ja-JP" altLang="en-US" dirty="0" smtClean="0"/>
              <a:t>関数です　</a:t>
            </a:r>
            <a:r>
              <a:rPr kumimoji="1" lang="en-US" altLang="ja-JP" dirty="0" smtClean="0"/>
              <a:t>(</a:t>
            </a:r>
            <a:r>
              <a:rPr kumimoji="1" lang="ja-JP" altLang="en-US" dirty="0" smtClean="0"/>
              <a:t>クリック</a:t>
            </a:r>
            <a:r>
              <a:rPr kumimoji="1" lang="en-US" altLang="ja-JP" dirty="0" smtClean="0"/>
              <a:t>)</a:t>
            </a:r>
          </a:p>
          <a:p>
            <a:endParaRPr kumimoji="1" lang="en-US" altLang="ja-JP" dirty="0" smtClean="0"/>
          </a:p>
          <a:p>
            <a:r>
              <a:rPr kumimoji="1" lang="en-US" altLang="ja-JP" dirty="0" smtClean="0"/>
              <a:t>AVERAGEIFS(</a:t>
            </a:r>
            <a:r>
              <a:rPr kumimoji="1" lang="ja-JP" altLang="en-US" dirty="0" smtClean="0"/>
              <a:t>アベレージイフズ</a:t>
            </a:r>
            <a:r>
              <a:rPr kumimoji="1" lang="en-US" altLang="ja-JP" dirty="0" smtClean="0"/>
              <a:t>)</a:t>
            </a:r>
            <a:r>
              <a:rPr kumimoji="1" lang="ja-JP" altLang="en-US" dirty="0" smtClean="0"/>
              <a:t>関数は</a:t>
            </a:r>
            <a:endParaRPr kumimoji="1" lang="en-US" altLang="ja-JP" dirty="0" smtClean="0"/>
          </a:p>
          <a:p>
            <a:r>
              <a:rPr kumimoji="1" lang="en-US" altLang="ja-JP" dirty="0" smtClean="0"/>
              <a:t>2</a:t>
            </a:r>
            <a:r>
              <a:rPr kumimoji="1" lang="ja-JP" altLang="en-US" dirty="0" smtClean="0"/>
              <a:t>級の範囲に出てくる</a:t>
            </a:r>
            <a:r>
              <a:rPr kumimoji="1" lang="en-US" altLang="ja-JP" dirty="0" smtClean="0"/>
              <a:t>AVERAGEIF(</a:t>
            </a:r>
            <a:r>
              <a:rPr kumimoji="1" lang="ja-JP" altLang="en-US" dirty="0" smtClean="0"/>
              <a:t>アベレージイフ</a:t>
            </a:r>
            <a:r>
              <a:rPr kumimoji="1" lang="en-US" altLang="ja-JP" dirty="0" smtClean="0"/>
              <a:t>)</a:t>
            </a:r>
            <a:r>
              <a:rPr kumimoji="1" lang="ja-JP" altLang="en-US" dirty="0" smtClean="0"/>
              <a:t>とは違い</a:t>
            </a:r>
            <a:endParaRPr kumimoji="1" lang="en-US" altLang="ja-JP" dirty="0" smtClean="0"/>
          </a:p>
          <a:p>
            <a:r>
              <a:rPr kumimoji="1" lang="ja-JP" altLang="en-US" dirty="0" smtClean="0"/>
              <a:t>複数の条件を指定して平均する関数です</a:t>
            </a:r>
            <a:endParaRPr kumimoji="1" lang="en-US" altLang="ja-JP" dirty="0" smtClean="0"/>
          </a:p>
          <a:p>
            <a:r>
              <a:rPr kumimoji="1" lang="ja-JP" altLang="en-US" dirty="0" smtClean="0"/>
              <a:t>さきほど出した</a:t>
            </a:r>
            <a:r>
              <a:rPr kumimoji="1" lang="en-US" altLang="ja-JP" dirty="0" smtClean="0"/>
              <a:t>SUMIFS(</a:t>
            </a:r>
            <a:r>
              <a:rPr kumimoji="1" lang="ja-JP" altLang="en-US" dirty="0" smtClean="0"/>
              <a:t>サムイフズ</a:t>
            </a:r>
            <a:r>
              <a:rPr kumimoji="1" lang="en-US" altLang="ja-JP" dirty="0" smtClean="0"/>
              <a:t>)</a:t>
            </a:r>
            <a:r>
              <a:rPr kumimoji="1" lang="ja-JP" altLang="en-US" dirty="0" smtClean="0"/>
              <a:t>と似ている関数です</a:t>
            </a:r>
            <a:endParaRPr kumimoji="1" lang="en-US" altLang="ja-JP" dirty="0" smtClean="0"/>
          </a:p>
          <a:p>
            <a:endParaRPr kumimoji="1" lang="en-US" altLang="ja-JP" dirty="0" smtClean="0"/>
          </a:p>
          <a:p>
            <a:r>
              <a:rPr kumimoji="1" lang="en-US" altLang="ja-JP" dirty="0" smtClean="0"/>
              <a:t>(</a:t>
            </a:r>
            <a:r>
              <a:rPr kumimoji="1" lang="ja-JP" altLang="en-US" dirty="0" smtClean="0"/>
              <a:t>クリック</a:t>
            </a:r>
            <a:r>
              <a:rPr kumimoji="1" lang="en-US" altLang="ja-JP" dirty="0" smtClean="0"/>
              <a:t>)</a:t>
            </a:r>
          </a:p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350594-6E35-4213-B4A6-9C759F40F46D}" type="slidenum">
              <a:rPr lang="ja-JP" altLang="en-US" smtClean="0">
                <a:solidFill>
                  <a:prstClr val="black"/>
                </a:solidFill>
              </a:rPr>
              <a:pPr/>
              <a:t>34</a:t>
            </a:fld>
            <a:endParaRPr lang="ja-JP" alt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5918335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dirty="0" smtClean="0"/>
              <a:t>次は</a:t>
            </a:r>
            <a:r>
              <a:rPr kumimoji="1" lang="en-US" altLang="ja-JP" dirty="0" smtClean="0"/>
              <a:t>CEILING(</a:t>
            </a:r>
            <a:r>
              <a:rPr kumimoji="1" lang="ja-JP" altLang="en-US" dirty="0" smtClean="0"/>
              <a:t>シーリング</a:t>
            </a:r>
            <a:r>
              <a:rPr kumimoji="1" lang="en-US" altLang="ja-JP" dirty="0" smtClean="0"/>
              <a:t>)</a:t>
            </a:r>
            <a:r>
              <a:rPr kumimoji="1" lang="ja-JP" altLang="en-US" dirty="0" smtClean="0"/>
              <a:t>関数です　</a:t>
            </a:r>
            <a:r>
              <a:rPr kumimoji="1" lang="en-US" altLang="ja-JP" dirty="0" smtClean="0"/>
              <a:t>(</a:t>
            </a:r>
            <a:r>
              <a:rPr kumimoji="1" lang="ja-JP" altLang="en-US" dirty="0" smtClean="0"/>
              <a:t>クリック</a:t>
            </a:r>
            <a:r>
              <a:rPr kumimoji="1" lang="en-US" altLang="ja-JP" dirty="0" smtClean="0"/>
              <a:t>)</a:t>
            </a:r>
          </a:p>
          <a:p>
            <a:endParaRPr kumimoji="1" lang="en-US" altLang="ja-JP" dirty="0" smtClean="0"/>
          </a:p>
          <a:p>
            <a:r>
              <a:rPr kumimoji="1" lang="en-US" altLang="ja-JP" dirty="0" smtClean="0"/>
              <a:t>CEILING(</a:t>
            </a:r>
            <a:r>
              <a:rPr kumimoji="1" lang="ja-JP" altLang="en-US" dirty="0" smtClean="0"/>
              <a:t>シーリング）関数は指定した数値を</a:t>
            </a:r>
            <a:endParaRPr kumimoji="1" lang="en-US" altLang="ja-JP" dirty="0" smtClean="0"/>
          </a:p>
          <a:p>
            <a:r>
              <a:rPr kumimoji="1" lang="ja-JP" altLang="en-US" dirty="0" smtClean="0"/>
              <a:t>基準の値で切り上げる関数です</a:t>
            </a:r>
            <a:endParaRPr kumimoji="1" lang="en-US" altLang="ja-JP" dirty="0" smtClean="0"/>
          </a:p>
          <a:p>
            <a:r>
              <a:rPr kumimoji="1" lang="en-US" altLang="ja-JP" dirty="0" smtClean="0"/>
              <a:t>ROUNDUP(</a:t>
            </a:r>
            <a:r>
              <a:rPr kumimoji="1" lang="ja-JP" altLang="en-US" dirty="0" smtClean="0"/>
              <a:t>ラウンドアップ</a:t>
            </a:r>
            <a:r>
              <a:rPr kumimoji="1" lang="en-US" altLang="ja-JP" dirty="0" smtClean="0"/>
              <a:t>)</a:t>
            </a:r>
            <a:r>
              <a:rPr kumimoji="1" lang="ja-JP" altLang="en-US" dirty="0" smtClean="0"/>
              <a:t>とは違い表のように</a:t>
            </a:r>
            <a:endParaRPr kumimoji="1" lang="en-US" altLang="ja-JP" dirty="0" smtClean="0"/>
          </a:p>
          <a:p>
            <a:r>
              <a:rPr kumimoji="1" lang="ja-JP" altLang="en-US" dirty="0" smtClean="0"/>
              <a:t>基準値（きじゅんち）とその倍数で切り上げます</a:t>
            </a:r>
            <a:endParaRPr kumimoji="1" lang="en-US" altLang="ja-JP" dirty="0" smtClean="0"/>
          </a:p>
          <a:p>
            <a:endParaRPr kumimoji="1" lang="en-US" altLang="ja-JP" dirty="0" smtClean="0"/>
          </a:p>
          <a:p>
            <a:r>
              <a:rPr kumimoji="1" lang="en-US" altLang="ja-JP" dirty="0" smtClean="0"/>
              <a:t>CEILING(</a:t>
            </a:r>
            <a:r>
              <a:rPr kumimoji="1" lang="ja-JP" altLang="en-US" dirty="0" smtClean="0"/>
              <a:t>シーリング</a:t>
            </a:r>
            <a:r>
              <a:rPr kumimoji="1" lang="en-US" altLang="ja-JP" dirty="0" smtClean="0"/>
              <a:t>)</a:t>
            </a:r>
            <a:r>
              <a:rPr kumimoji="1" lang="ja-JP" altLang="en-US" dirty="0" smtClean="0"/>
              <a:t>関数は切り上げ </a:t>
            </a:r>
            <a:endParaRPr kumimoji="1" lang="en-US" altLang="ja-JP" dirty="0" smtClean="0"/>
          </a:p>
          <a:p>
            <a:r>
              <a:rPr kumimoji="1" lang="en-US" altLang="ja-JP" dirty="0" smtClean="0"/>
              <a:t>FLOOR(</a:t>
            </a:r>
            <a:r>
              <a:rPr kumimoji="1" lang="ja-JP" altLang="en-US" dirty="0" smtClean="0"/>
              <a:t>フロア</a:t>
            </a:r>
            <a:r>
              <a:rPr kumimoji="1" lang="en-US" altLang="ja-JP" dirty="0" smtClean="0"/>
              <a:t>)</a:t>
            </a:r>
            <a:r>
              <a:rPr kumimoji="1" lang="ja-JP" altLang="en-US" dirty="0" smtClean="0"/>
              <a:t>関数は切り下げ なので</a:t>
            </a:r>
            <a:endParaRPr kumimoji="1" lang="en-US" altLang="ja-JP" dirty="0" smtClean="0"/>
          </a:p>
          <a:p>
            <a:r>
              <a:rPr kumimoji="1" lang="en-US" altLang="ja-JP" dirty="0" smtClean="0"/>
              <a:t>CEILING(</a:t>
            </a:r>
            <a:r>
              <a:rPr kumimoji="1" lang="ja-JP" altLang="en-US" dirty="0" smtClean="0"/>
              <a:t>シーリング</a:t>
            </a:r>
            <a:r>
              <a:rPr kumimoji="1" lang="en-US" altLang="ja-JP" dirty="0" smtClean="0"/>
              <a:t>)</a:t>
            </a:r>
            <a:r>
              <a:rPr kumimoji="1" lang="ja-JP" altLang="en-US" dirty="0" smtClean="0"/>
              <a:t>は上、</a:t>
            </a:r>
            <a:r>
              <a:rPr kumimoji="1" lang="en-US" altLang="ja-JP" dirty="0" smtClean="0"/>
              <a:t>FLOOR(</a:t>
            </a:r>
            <a:r>
              <a:rPr kumimoji="1" lang="ja-JP" altLang="en-US" dirty="0" smtClean="0"/>
              <a:t>フロア</a:t>
            </a:r>
            <a:r>
              <a:rPr kumimoji="1" lang="en-US" altLang="ja-JP" dirty="0" smtClean="0"/>
              <a:t>)</a:t>
            </a:r>
            <a:r>
              <a:rPr kumimoji="1" lang="ja-JP" altLang="en-US" dirty="0" smtClean="0"/>
              <a:t>は下と覚えましょう</a:t>
            </a:r>
            <a:endParaRPr kumimoji="1" lang="en-US" altLang="ja-JP" dirty="0" smtClean="0"/>
          </a:p>
          <a:p>
            <a:endParaRPr kumimoji="1" lang="en-US" altLang="ja-JP" dirty="0" smtClean="0"/>
          </a:p>
          <a:p>
            <a:r>
              <a:rPr kumimoji="1" lang="en-US" altLang="ja-JP" dirty="0" smtClean="0"/>
              <a:t>(</a:t>
            </a:r>
            <a:r>
              <a:rPr kumimoji="1" lang="ja-JP" altLang="en-US" dirty="0" smtClean="0"/>
              <a:t>クリック</a:t>
            </a:r>
            <a:r>
              <a:rPr kumimoji="1" lang="en-US" altLang="ja-JP" dirty="0" smtClean="0"/>
              <a:t>)</a:t>
            </a:r>
          </a:p>
          <a:p>
            <a:endParaRPr kumimoji="1" lang="ja-JP" altLang="en-US" dirty="0" smtClean="0"/>
          </a:p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350594-6E35-4213-B4A6-9C759F40F46D}" type="slidenum">
              <a:rPr lang="ja-JP" altLang="en-US" smtClean="0">
                <a:solidFill>
                  <a:prstClr val="black"/>
                </a:solidFill>
              </a:rPr>
              <a:pPr/>
              <a:t>35</a:t>
            </a:fld>
            <a:endParaRPr lang="ja-JP" alt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0523063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ja-JP" altLang="en-US" dirty="0" smtClean="0"/>
              <a:t>次は</a:t>
            </a:r>
            <a:r>
              <a:rPr kumimoji="1" lang="en-US" altLang="ja-JP" dirty="0" smtClean="0"/>
              <a:t>FLOOR(</a:t>
            </a:r>
            <a:r>
              <a:rPr kumimoji="1" lang="ja-JP" altLang="en-US" dirty="0" smtClean="0"/>
              <a:t>フロア</a:t>
            </a:r>
            <a:r>
              <a:rPr kumimoji="1" lang="en-US" altLang="ja-JP" dirty="0" smtClean="0"/>
              <a:t>)</a:t>
            </a:r>
            <a:r>
              <a:rPr kumimoji="1" lang="ja-JP" altLang="en-US" dirty="0" smtClean="0"/>
              <a:t>関数です　</a:t>
            </a:r>
            <a:r>
              <a:rPr kumimoji="1" lang="en-US" altLang="ja-JP" dirty="0" smtClean="0"/>
              <a:t>(</a:t>
            </a:r>
            <a:r>
              <a:rPr kumimoji="1" lang="ja-JP" altLang="en-US" dirty="0" smtClean="0"/>
              <a:t>クリック</a:t>
            </a:r>
            <a:r>
              <a:rPr kumimoji="1" lang="en-US" altLang="ja-JP" dirty="0" smtClean="0"/>
              <a:t>)</a:t>
            </a:r>
          </a:p>
          <a:p>
            <a:endParaRPr kumimoji="1" lang="en-US" altLang="ja-JP" dirty="0" smtClean="0"/>
          </a:p>
          <a:p>
            <a:r>
              <a:rPr kumimoji="1" lang="en-US" altLang="ja-JP" dirty="0" smtClean="0"/>
              <a:t>FLOOR(</a:t>
            </a:r>
            <a:r>
              <a:rPr kumimoji="1" lang="ja-JP" altLang="en-US" dirty="0" smtClean="0"/>
              <a:t>フロア</a:t>
            </a:r>
            <a:r>
              <a:rPr kumimoji="1" lang="en-US" altLang="ja-JP" dirty="0" smtClean="0"/>
              <a:t>)</a:t>
            </a:r>
            <a:r>
              <a:rPr kumimoji="1" lang="ja-JP" altLang="en-US" dirty="0" smtClean="0"/>
              <a:t>関数は指定した数値を</a:t>
            </a:r>
            <a:endParaRPr kumimoji="1" lang="en-US" altLang="ja-JP" dirty="0" smtClean="0"/>
          </a:p>
          <a:p>
            <a:r>
              <a:rPr kumimoji="1" lang="ja-JP" altLang="en-US" dirty="0" smtClean="0"/>
              <a:t>基準の値で切り下げる関数です</a:t>
            </a:r>
          </a:p>
          <a:p>
            <a:r>
              <a:rPr kumimoji="1" lang="en-US" altLang="ja-JP" dirty="0" smtClean="0"/>
              <a:t>ROUNDDOWN(</a:t>
            </a:r>
            <a:r>
              <a:rPr kumimoji="1" lang="ja-JP" altLang="en-US" dirty="0" smtClean="0"/>
              <a:t>ラウンドダウン</a:t>
            </a:r>
            <a:r>
              <a:rPr kumimoji="1" lang="en-US" altLang="ja-JP" dirty="0" smtClean="0"/>
              <a:t>)</a:t>
            </a:r>
            <a:r>
              <a:rPr kumimoji="1" lang="ja-JP" altLang="en-US" dirty="0" smtClean="0"/>
              <a:t>とは違い</a:t>
            </a:r>
            <a:endParaRPr kumimoji="1" lang="en-US" altLang="ja-JP" dirty="0" smtClean="0"/>
          </a:p>
          <a:p>
            <a:r>
              <a:rPr kumimoji="1" lang="ja-JP" altLang="en-US" dirty="0" smtClean="0"/>
              <a:t>表のように基準値とその倍数で切り下げます</a:t>
            </a:r>
            <a:endParaRPr kumimoji="1" lang="en-US" altLang="ja-JP" dirty="0" smtClean="0"/>
          </a:p>
          <a:p>
            <a:r>
              <a:rPr kumimoji="1" lang="ja-JP" altLang="en-US" dirty="0" smtClean="0"/>
              <a:t>先ほどの</a:t>
            </a:r>
            <a:r>
              <a:rPr kumimoji="1" lang="en-US" altLang="ja-JP" dirty="0" smtClean="0"/>
              <a:t>CEILING(</a:t>
            </a:r>
            <a:r>
              <a:rPr kumimoji="1" lang="ja-JP" altLang="en-US" dirty="0" smtClean="0"/>
              <a:t>シーリング</a:t>
            </a:r>
            <a:r>
              <a:rPr kumimoji="1" lang="en-US" altLang="ja-JP" dirty="0" smtClean="0"/>
              <a:t>)</a:t>
            </a:r>
            <a:r>
              <a:rPr kumimoji="1" lang="ja-JP" altLang="en-US" dirty="0" smtClean="0"/>
              <a:t>関数とは真逆</a:t>
            </a:r>
            <a:r>
              <a:rPr kumimoji="1" lang="en-US" altLang="ja-JP" dirty="0" smtClean="0"/>
              <a:t>(</a:t>
            </a:r>
            <a:r>
              <a:rPr kumimoji="1" lang="ja-JP" altLang="en-US" dirty="0" smtClean="0"/>
              <a:t>まぎゃく</a:t>
            </a:r>
            <a:r>
              <a:rPr kumimoji="1" lang="en-US" altLang="ja-JP" dirty="0" smtClean="0"/>
              <a:t>)</a:t>
            </a:r>
            <a:r>
              <a:rPr kumimoji="1" lang="ja-JP" altLang="en-US" dirty="0" smtClean="0"/>
              <a:t>です</a:t>
            </a:r>
          </a:p>
          <a:p>
            <a:endParaRPr kumimoji="1" lang="ja-JP" altLang="en-US" dirty="0" smtClean="0"/>
          </a:p>
          <a:p>
            <a:r>
              <a:rPr kumimoji="1" lang="en-US" altLang="ja-JP" dirty="0" smtClean="0"/>
              <a:t>(</a:t>
            </a:r>
            <a:r>
              <a:rPr kumimoji="1" lang="ja-JP" altLang="en-US" dirty="0" smtClean="0"/>
              <a:t>クリック</a:t>
            </a:r>
            <a:r>
              <a:rPr kumimoji="1" lang="en-US" altLang="ja-JP" dirty="0" smtClean="0"/>
              <a:t>)</a:t>
            </a:r>
          </a:p>
          <a:p>
            <a:endParaRPr kumimoji="1" lang="en-US" altLang="ja-JP" dirty="0" smtClean="0"/>
          </a:p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350594-6E35-4213-B4A6-9C759F40F46D}" type="slidenum">
              <a:rPr lang="ja-JP" altLang="en-US" smtClean="0">
                <a:solidFill>
                  <a:prstClr val="black"/>
                </a:solidFill>
              </a:rPr>
              <a:pPr/>
              <a:t>36</a:t>
            </a:fld>
            <a:endParaRPr lang="ja-JP" alt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086271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ja-JP" altLang="en-US" dirty="0" smtClean="0"/>
              <a:t>次は</a:t>
            </a:r>
            <a:r>
              <a:rPr kumimoji="1" lang="en-US" altLang="ja-JP" dirty="0" smtClean="0"/>
              <a:t>DSUM(</a:t>
            </a:r>
            <a:r>
              <a:rPr kumimoji="1" lang="ja-JP" altLang="en-US" dirty="0" smtClean="0"/>
              <a:t>ディーサム</a:t>
            </a:r>
            <a:r>
              <a:rPr kumimoji="1" lang="en-US" altLang="ja-JP" dirty="0" smtClean="0"/>
              <a:t>)</a:t>
            </a:r>
            <a:r>
              <a:rPr kumimoji="1" lang="ja-JP" altLang="en-US" dirty="0" smtClean="0"/>
              <a:t>関数です　</a:t>
            </a:r>
            <a:r>
              <a:rPr kumimoji="1" lang="en-US" altLang="ja-JP" dirty="0" smtClean="0"/>
              <a:t>(</a:t>
            </a:r>
            <a:r>
              <a:rPr kumimoji="1" lang="ja-JP" altLang="en-US" dirty="0" smtClean="0"/>
              <a:t>クリック</a:t>
            </a:r>
            <a:r>
              <a:rPr kumimoji="1" lang="en-US" altLang="ja-JP" dirty="0" smtClean="0"/>
              <a:t>)</a:t>
            </a:r>
          </a:p>
          <a:p>
            <a:endParaRPr kumimoji="1" lang="en-US" altLang="ja-JP" dirty="0" smtClean="0"/>
          </a:p>
          <a:p>
            <a:r>
              <a:rPr kumimoji="1" lang="en-US" altLang="ja-JP" dirty="0" smtClean="0"/>
              <a:t>DSUM(</a:t>
            </a:r>
            <a:r>
              <a:rPr kumimoji="1" lang="ja-JP" altLang="en-US" dirty="0" smtClean="0"/>
              <a:t>ディーサム</a:t>
            </a:r>
            <a:r>
              <a:rPr kumimoji="1" lang="en-US" altLang="ja-JP" dirty="0" smtClean="0"/>
              <a:t>)</a:t>
            </a:r>
            <a:r>
              <a:rPr kumimoji="1" lang="ja-JP" altLang="en-US" dirty="0" smtClean="0"/>
              <a:t>関数はデータベースの中で</a:t>
            </a:r>
            <a:endParaRPr kumimoji="1" lang="en-US" altLang="ja-JP" dirty="0" smtClean="0"/>
          </a:p>
          <a:p>
            <a:r>
              <a:rPr kumimoji="1" lang="ja-JP" altLang="en-US" dirty="0" smtClean="0"/>
              <a:t>条件に一致する値を合計する関数です</a:t>
            </a:r>
            <a:endParaRPr kumimoji="1" lang="en-US" altLang="ja-JP" dirty="0" smtClean="0"/>
          </a:p>
          <a:p>
            <a:r>
              <a:rPr kumimoji="1" lang="en-US" altLang="ja-JP" dirty="0" smtClean="0"/>
              <a:t>SUMIF(</a:t>
            </a:r>
            <a:r>
              <a:rPr kumimoji="1" lang="ja-JP" altLang="en-US" dirty="0" smtClean="0"/>
              <a:t>サムイフ</a:t>
            </a:r>
            <a:r>
              <a:rPr kumimoji="1" lang="en-US" altLang="ja-JP" dirty="0" smtClean="0"/>
              <a:t>)</a:t>
            </a:r>
            <a:r>
              <a:rPr kumimoji="1" lang="ja-JP" altLang="en-US" dirty="0" smtClean="0"/>
              <a:t>などと似ていますが間違えないようにしましょう</a:t>
            </a:r>
            <a:endParaRPr kumimoji="1" lang="en-US" altLang="ja-JP" dirty="0" smtClean="0"/>
          </a:p>
          <a:p>
            <a:endParaRPr kumimoji="1" lang="en-US" altLang="ja-JP" dirty="0" smtClean="0"/>
          </a:p>
          <a:p>
            <a:r>
              <a:rPr kumimoji="1" lang="ja-JP" altLang="en-US" dirty="0" smtClean="0"/>
              <a:t>ここに出てくるフィールドは</a:t>
            </a:r>
            <a:r>
              <a:rPr kumimoji="1" lang="en-US" altLang="ja-JP" dirty="0" smtClean="0"/>
              <a:t>VLOOKUP</a:t>
            </a:r>
            <a:r>
              <a:rPr kumimoji="1" lang="ja-JP" altLang="en-US" dirty="0" smtClean="0"/>
              <a:t>（ブイ ルックアップ）の列番号と一緒です</a:t>
            </a:r>
            <a:endParaRPr kumimoji="1" lang="en-US" altLang="ja-JP" dirty="0" smtClean="0"/>
          </a:p>
          <a:p>
            <a:endParaRPr kumimoji="1" lang="en-US" altLang="ja-JP" dirty="0" smtClean="0"/>
          </a:p>
          <a:p>
            <a:r>
              <a:rPr kumimoji="1" lang="ja-JP" altLang="en-US" dirty="0" smtClean="0"/>
              <a:t>（クリック）</a:t>
            </a:r>
            <a:endParaRPr kumimoji="1" lang="en-US" altLang="ja-JP" dirty="0" smtClean="0"/>
          </a:p>
          <a:p>
            <a:endParaRPr kumimoji="1" lang="en-US" altLang="ja-JP" dirty="0" smtClean="0"/>
          </a:p>
          <a:p>
            <a:r>
              <a:rPr kumimoji="1" lang="ja-JP" altLang="en-US" dirty="0" smtClean="0"/>
              <a:t>図の表の場合</a:t>
            </a:r>
            <a:endParaRPr kumimoji="1" lang="en-US" altLang="ja-JP" dirty="0" smtClean="0"/>
          </a:p>
          <a:p>
            <a:r>
              <a:rPr kumimoji="1" lang="ja-JP" altLang="en-US" dirty="0" smtClean="0"/>
              <a:t>条件はコードが</a:t>
            </a:r>
            <a:r>
              <a:rPr kumimoji="1" lang="en-US" altLang="ja-JP" dirty="0" smtClean="0"/>
              <a:t>H</a:t>
            </a:r>
            <a:r>
              <a:rPr kumimoji="1" lang="ja-JP" altLang="en-US" dirty="0" smtClean="0"/>
              <a:t>から始まり金額（きんがく）が</a:t>
            </a:r>
            <a:endParaRPr kumimoji="1" lang="en-US" altLang="ja-JP" dirty="0" smtClean="0"/>
          </a:p>
          <a:p>
            <a:r>
              <a:rPr kumimoji="1" lang="en-US" altLang="ja-JP" dirty="0" smtClean="0"/>
              <a:t>2,000</a:t>
            </a:r>
            <a:r>
              <a:rPr kumimoji="1" lang="ja-JP" altLang="en-US" dirty="0" smtClean="0"/>
              <a:t>円以上なので一致（いっち）するのは</a:t>
            </a:r>
            <a:endParaRPr kumimoji="1" lang="en-US" altLang="ja-JP" dirty="0" smtClean="0"/>
          </a:p>
          <a:p>
            <a:r>
              <a:rPr kumimoji="1" lang="en-US" altLang="ja-JP" dirty="0" smtClean="0"/>
              <a:t>H2</a:t>
            </a:r>
            <a:r>
              <a:rPr kumimoji="1" lang="ja-JP" altLang="en-US" dirty="0" smtClean="0"/>
              <a:t>の</a:t>
            </a:r>
            <a:r>
              <a:rPr kumimoji="1" lang="en-US" altLang="ja-JP" dirty="0" smtClean="0"/>
              <a:t>9,153</a:t>
            </a:r>
            <a:r>
              <a:rPr kumimoji="1" lang="ja-JP" altLang="en-US" dirty="0" smtClean="0"/>
              <a:t>円だけなので合計は</a:t>
            </a:r>
            <a:r>
              <a:rPr kumimoji="1" lang="en-US" altLang="ja-JP" dirty="0" smtClean="0"/>
              <a:t>9,153</a:t>
            </a:r>
            <a:r>
              <a:rPr kumimoji="1" lang="ja-JP" altLang="en-US" dirty="0" smtClean="0"/>
              <a:t>円と出ます</a:t>
            </a:r>
          </a:p>
          <a:p>
            <a:endParaRPr kumimoji="1" lang="ja-JP" altLang="en-US" dirty="0" smtClean="0"/>
          </a:p>
          <a:p>
            <a:r>
              <a:rPr kumimoji="1" lang="en-US" altLang="ja-JP" dirty="0" smtClean="0"/>
              <a:t>(</a:t>
            </a:r>
            <a:r>
              <a:rPr kumimoji="1" lang="ja-JP" altLang="en-US" dirty="0" smtClean="0"/>
              <a:t>クリック</a:t>
            </a:r>
            <a:r>
              <a:rPr kumimoji="1" lang="en-US" altLang="ja-JP" dirty="0" smtClean="0"/>
              <a:t>)</a:t>
            </a:r>
          </a:p>
          <a:p>
            <a:endParaRPr kumimoji="1" lang="en-US" altLang="ja-JP" dirty="0" smtClean="0"/>
          </a:p>
          <a:p>
            <a:endParaRPr kumimoji="1" lang="ja-JP" altLang="en-US" dirty="0" smtClean="0"/>
          </a:p>
          <a:p>
            <a:endParaRPr kumimoji="1" lang="ja-JP" altLang="en-US" dirty="0" smtClean="0"/>
          </a:p>
          <a:p>
            <a:endParaRPr kumimoji="1" lang="ja-JP" altLang="en-US" dirty="0" smtClean="0"/>
          </a:p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350594-6E35-4213-B4A6-9C759F40F46D}" type="slidenum">
              <a:rPr lang="ja-JP" altLang="en-US" smtClean="0">
                <a:solidFill>
                  <a:prstClr val="black"/>
                </a:solidFill>
              </a:rPr>
              <a:pPr/>
              <a:t>37</a:t>
            </a:fld>
            <a:endParaRPr lang="ja-JP" alt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344305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ja-JP" altLang="en-US" dirty="0" smtClean="0"/>
              <a:t>次は</a:t>
            </a:r>
            <a:r>
              <a:rPr kumimoji="1" lang="en-US" altLang="ja-JP" dirty="0" smtClean="0"/>
              <a:t>DAVERAGE(</a:t>
            </a:r>
            <a:r>
              <a:rPr kumimoji="1" lang="ja-JP" altLang="en-US" dirty="0" smtClean="0"/>
              <a:t>ディーアベレージ</a:t>
            </a:r>
            <a:r>
              <a:rPr kumimoji="1" lang="en-US" altLang="ja-JP" dirty="0" smtClean="0"/>
              <a:t>)</a:t>
            </a:r>
            <a:r>
              <a:rPr kumimoji="1" lang="ja-JP" altLang="en-US" dirty="0" smtClean="0"/>
              <a:t>関数です　</a:t>
            </a:r>
            <a:r>
              <a:rPr kumimoji="1" lang="en-US" altLang="ja-JP" dirty="0" smtClean="0"/>
              <a:t>(</a:t>
            </a:r>
            <a:r>
              <a:rPr kumimoji="1" lang="ja-JP" altLang="en-US" dirty="0" smtClean="0"/>
              <a:t>クリック</a:t>
            </a:r>
            <a:r>
              <a:rPr kumimoji="1" lang="en-US" altLang="ja-JP" dirty="0" smtClean="0"/>
              <a:t>)</a:t>
            </a:r>
          </a:p>
          <a:p>
            <a:endParaRPr kumimoji="1" lang="en-US" altLang="ja-JP" dirty="0" smtClean="0"/>
          </a:p>
          <a:p>
            <a:r>
              <a:rPr kumimoji="1" lang="en-US" altLang="ja-JP" dirty="0" smtClean="0"/>
              <a:t>DAVERAGE(</a:t>
            </a:r>
            <a:r>
              <a:rPr kumimoji="1" lang="ja-JP" altLang="en-US" dirty="0" smtClean="0"/>
              <a:t>ディーアベレージ</a:t>
            </a:r>
            <a:r>
              <a:rPr kumimoji="1" lang="en-US" altLang="ja-JP" dirty="0" smtClean="0"/>
              <a:t>)</a:t>
            </a:r>
            <a:r>
              <a:rPr kumimoji="1" lang="ja-JP" altLang="en-US" dirty="0" smtClean="0"/>
              <a:t>関数は</a:t>
            </a:r>
            <a:endParaRPr kumimoji="1" lang="en-US" altLang="ja-JP" dirty="0" smtClean="0"/>
          </a:p>
          <a:p>
            <a:r>
              <a:rPr kumimoji="1" lang="ja-JP" altLang="en-US" dirty="0" smtClean="0"/>
              <a:t>データベースの中で条件に一致する値を平均する関数です</a:t>
            </a:r>
            <a:endParaRPr kumimoji="1" lang="en-US" altLang="ja-JP" dirty="0" smtClean="0"/>
          </a:p>
          <a:p>
            <a:r>
              <a:rPr kumimoji="1" lang="en-US" altLang="ja-JP" dirty="0" smtClean="0"/>
              <a:t>AVERAGEIF</a:t>
            </a:r>
            <a:r>
              <a:rPr kumimoji="1" lang="ja-JP" altLang="en-US" dirty="0" smtClean="0"/>
              <a:t>（アベレージイフ）などと似ていますが間違えないようにしましょう</a:t>
            </a:r>
            <a:endParaRPr kumimoji="1" lang="en-US" altLang="ja-JP" dirty="0" smtClean="0"/>
          </a:p>
          <a:p>
            <a:endParaRPr kumimoji="1" lang="en-US" altLang="ja-JP" dirty="0" smtClean="0"/>
          </a:p>
          <a:p>
            <a:r>
              <a:rPr kumimoji="1" lang="ja-JP" altLang="en-US" dirty="0" smtClean="0"/>
              <a:t>ここに出てくるフィールドは先ほどの</a:t>
            </a:r>
            <a:r>
              <a:rPr kumimoji="1" lang="en-US" altLang="ja-JP" dirty="0" smtClean="0"/>
              <a:t>DSUM</a:t>
            </a:r>
            <a:r>
              <a:rPr kumimoji="1" lang="ja-JP" altLang="en-US" dirty="0" smtClean="0"/>
              <a:t>（ディーサム</a:t>
            </a:r>
            <a:r>
              <a:rPr kumimoji="1" lang="en-US" altLang="ja-JP" dirty="0" smtClean="0"/>
              <a:t>)</a:t>
            </a:r>
            <a:r>
              <a:rPr kumimoji="1" lang="ja-JP" altLang="en-US" dirty="0" smtClean="0"/>
              <a:t>関数と一緒で</a:t>
            </a:r>
            <a:endParaRPr kumimoji="1" lang="en-US" altLang="ja-JP" dirty="0" smtClean="0"/>
          </a:p>
          <a:p>
            <a:r>
              <a:rPr kumimoji="1" lang="en-US" altLang="ja-JP" dirty="0" smtClean="0"/>
              <a:t>VLOOKUP</a:t>
            </a:r>
            <a:r>
              <a:rPr kumimoji="1" lang="ja-JP" altLang="en-US" dirty="0" smtClean="0"/>
              <a:t>（ブイ ルックアップ）の列番号と一緒です</a:t>
            </a:r>
            <a:endParaRPr kumimoji="1" lang="en-US" altLang="ja-JP" dirty="0" smtClean="0"/>
          </a:p>
          <a:p>
            <a:endParaRPr kumimoji="1" lang="en-US" altLang="ja-JP" dirty="0" smtClean="0"/>
          </a:p>
          <a:p>
            <a:r>
              <a:rPr kumimoji="1" lang="ja-JP" altLang="en-US" dirty="0" smtClean="0"/>
              <a:t>（クリック）</a:t>
            </a:r>
            <a:endParaRPr kumimoji="1" lang="en-US" altLang="ja-JP" dirty="0" smtClean="0"/>
          </a:p>
          <a:p>
            <a:endParaRPr kumimoji="1" lang="en-US" altLang="ja-JP" dirty="0" smtClean="0"/>
          </a:p>
          <a:p>
            <a:r>
              <a:rPr kumimoji="1" lang="ja-JP" altLang="en-US" dirty="0" smtClean="0"/>
              <a:t>図の表の場合</a:t>
            </a:r>
            <a:endParaRPr kumimoji="1" lang="en-US" altLang="ja-JP" dirty="0" smtClean="0"/>
          </a:p>
          <a:p>
            <a:r>
              <a:rPr kumimoji="1" lang="ja-JP" altLang="en-US" dirty="0" smtClean="0"/>
              <a:t>条件はコードが</a:t>
            </a:r>
            <a:r>
              <a:rPr kumimoji="1" lang="en-US" altLang="ja-JP" dirty="0" smtClean="0"/>
              <a:t>R</a:t>
            </a:r>
            <a:r>
              <a:rPr kumimoji="1" lang="ja-JP" altLang="en-US" dirty="0" smtClean="0"/>
              <a:t>から始まり金額（金額）が</a:t>
            </a:r>
            <a:r>
              <a:rPr kumimoji="1" lang="en-US" altLang="ja-JP" dirty="0" smtClean="0"/>
              <a:t>2,000</a:t>
            </a:r>
            <a:r>
              <a:rPr kumimoji="1" lang="ja-JP" altLang="en-US" dirty="0" smtClean="0"/>
              <a:t>円以上なので一致（いっち）するのは</a:t>
            </a:r>
            <a:endParaRPr kumimoji="1" lang="en-US" altLang="ja-JP" dirty="0" smtClean="0"/>
          </a:p>
          <a:p>
            <a:r>
              <a:rPr kumimoji="1" lang="en-US" altLang="ja-JP" dirty="0" smtClean="0"/>
              <a:t>R1</a:t>
            </a:r>
            <a:r>
              <a:rPr kumimoji="1" lang="ja-JP" altLang="en-US" dirty="0" smtClean="0"/>
              <a:t>の</a:t>
            </a:r>
            <a:r>
              <a:rPr kumimoji="1" lang="en-US" altLang="ja-JP" dirty="0" smtClean="0"/>
              <a:t>2,300</a:t>
            </a:r>
            <a:r>
              <a:rPr kumimoji="1" lang="ja-JP" altLang="en-US" dirty="0" smtClean="0"/>
              <a:t>円、</a:t>
            </a:r>
            <a:r>
              <a:rPr kumimoji="1" lang="en-US" altLang="ja-JP" dirty="0" smtClean="0"/>
              <a:t>R2</a:t>
            </a:r>
            <a:r>
              <a:rPr kumimoji="1" lang="ja-JP" altLang="en-US" dirty="0" smtClean="0"/>
              <a:t>の</a:t>
            </a:r>
            <a:r>
              <a:rPr kumimoji="1" lang="en-US" altLang="ja-JP" dirty="0" smtClean="0"/>
              <a:t>3,185</a:t>
            </a:r>
            <a:r>
              <a:rPr kumimoji="1" lang="ja-JP" altLang="en-US" dirty="0" smtClean="0"/>
              <a:t>円なので平均は</a:t>
            </a:r>
            <a:r>
              <a:rPr kumimoji="1" lang="en-US" altLang="ja-JP" dirty="0" smtClean="0"/>
              <a:t>2,758</a:t>
            </a:r>
            <a:r>
              <a:rPr kumimoji="1" lang="ja-JP" altLang="en-US" dirty="0" smtClean="0"/>
              <a:t>円と出ます</a:t>
            </a:r>
          </a:p>
          <a:p>
            <a:endParaRPr kumimoji="1" lang="ja-JP" altLang="en-US" dirty="0" smtClean="0"/>
          </a:p>
          <a:p>
            <a:r>
              <a:rPr kumimoji="1" lang="en-US" altLang="ja-JP" dirty="0" smtClean="0"/>
              <a:t>(</a:t>
            </a:r>
            <a:r>
              <a:rPr kumimoji="1" lang="ja-JP" altLang="en-US" dirty="0" smtClean="0"/>
              <a:t>クリック</a:t>
            </a:r>
            <a:r>
              <a:rPr kumimoji="1" lang="en-US" altLang="ja-JP" dirty="0" smtClean="0"/>
              <a:t>)</a:t>
            </a:r>
          </a:p>
          <a:p>
            <a:endParaRPr kumimoji="1" lang="en-US" altLang="ja-JP" dirty="0" smtClean="0"/>
          </a:p>
          <a:p>
            <a:endParaRPr kumimoji="1" lang="ja-JP" altLang="en-US" dirty="0" smtClean="0"/>
          </a:p>
          <a:p>
            <a:endParaRPr kumimoji="1" lang="ja-JP" altLang="en-US" dirty="0" smtClean="0"/>
          </a:p>
          <a:p>
            <a:endParaRPr kumimoji="1" lang="ja-JP" altLang="en-US" dirty="0" smtClean="0"/>
          </a:p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350594-6E35-4213-B4A6-9C759F40F46D}" type="slidenum">
              <a:rPr lang="ja-JP" altLang="en-US" smtClean="0">
                <a:solidFill>
                  <a:prstClr val="black"/>
                </a:solidFill>
              </a:rPr>
              <a:pPr/>
              <a:t>38</a:t>
            </a:fld>
            <a:endParaRPr lang="ja-JP" alt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0817456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ja-JP" altLang="en-US" dirty="0" smtClean="0"/>
              <a:t>次は１級</a:t>
            </a:r>
            <a:r>
              <a:rPr kumimoji="1" lang="en-US" altLang="ja-JP" dirty="0" smtClean="0"/>
              <a:t>Excel(</a:t>
            </a:r>
            <a:r>
              <a:rPr kumimoji="1" lang="ja-JP" altLang="en-US" dirty="0" smtClean="0"/>
              <a:t>エクセル</a:t>
            </a:r>
            <a:r>
              <a:rPr kumimoji="1" lang="en-US" altLang="ja-JP" dirty="0" smtClean="0"/>
              <a:t>)</a:t>
            </a:r>
            <a:r>
              <a:rPr kumimoji="1" lang="ja-JP" altLang="en-US" dirty="0" smtClean="0"/>
              <a:t>の説明に入ります　（クリック）</a:t>
            </a:r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FC04F7-1E8D-461F-A2DF-BD0AB495C4C2}" type="slidenum">
              <a:rPr lang="ja-JP" altLang="en-US" smtClean="0">
                <a:solidFill>
                  <a:prstClr val="black"/>
                </a:solidFill>
              </a:rPr>
              <a:pPr/>
              <a:t>39</a:t>
            </a:fld>
            <a:endParaRPr lang="ja-JP" alt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4293566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ja-JP" altLang="en-US" dirty="0" smtClean="0"/>
              <a:t>まずは</a:t>
            </a:r>
            <a:r>
              <a:rPr kumimoji="1" lang="en-US" altLang="ja-JP" dirty="0" smtClean="0"/>
              <a:t>ABS</a:t>
            </a:r>
            <a:r>
              <a:rPr kumimoji="1" lang="ja-JP" altLang="en-US" dirty="0" smtClean="0"/>
              <a:t>（アブソリュート）関数です </a:t>
            </a:r>
            <a:r>
              <a:rPr kumimoji="1" lang="en-US" altLang="ja-JP" dirty="0" smtClean="0"/>
              <a:t>(</a:t>
            </a:r>
            <a:r>
              <a:rPr kumimoji="1" lang="ja-JP" altLang="en-US" dirty="0" smtClean="0"/>
              <a:t>クリック</a:t>
            </a:r>
            <a:r>
              <a:rPr kumimoji="1" lang="en-US" altLang="ja-JP" dirty="0" smtClean="0"/>
              <a:t>)</a:t>
            </a:r>
          </a:p>
          <a:p>
            <a:r>
              <a:rPr kumimoji="1" lang="en-US" altLang="ja-JP" dirty="0" smtClean="0"/>
              <a:t>ABS</a:t>
            </a:r>
            <a:r>
              <a:rPr kumimoji="1" lang="ja-JP" altLang="en-US" dirty="0" smtClean="0"/>
              <a:t>（アブソリュート）は指定した数値の絶対値（ぜったいち）を</a:t>
            </a:r>
            <a:endParaRPr kumimoji="1" lang="en-US" altLang="ja-JP" dirty="0" smtClean="0"/>
          </a:p>
          <a:p>
            <a:r>
              <a:rPr kumimoji="1" lang="ja-JP" altLang="en-US" dirty="0" smtClean="0"/>
              <a:t>表す数値</a:t>
            </a:r>
            <a:r>
              <a:rPr kumimoji="1" lang="en-US" altLang="ja-JP" dirty="0" smtClean="0"/>
              <a:t>(</a:t>
            </a:r>
            <a:r>
              <a:rPr kumimoji="1" lang="ja-JP" altLang="en-US" dirty="0" smtClean="0"/>
              <a:t>すうち</a:t>
            </a:r>
            <a:r>
              <a:rPr kumimoji="1" lang="en-US" altLang="ja-JP" dirty="0" smtClean="0"/>
              <a:t>)</a:t>
            </a:r>
            <a:r>
              <a:rPr kumimoji="1" lang="ja-JP" altLang="en-US" dirty="0" smtClean="0"/>
              <a:t>を表示する関数です</a:t>
            </a:r>
            <a:endParaRPr kumimoji="1" lang="en-US" altLang="ja-JP" dirty="0" smtClean="0"/>
          </a:p>
          <a:p>
            <a:endParaRPr kumimoji="1" lang="en-US" altLang="ja-JP" dirty="0" smtClean="0"/>
          </a:p>
          <a:p>
            <a:r>
              <a:rPr kumimoji="1" lang="en-US" altLang="ja-JP" dirty="0" smtClean="0"/>
              <a:t>2</a:t>
            </a:r>
            <a:r>
              <a:rPr kumimoji="1" lang="ja-JP" altLang="en-US" dirty="0" smtClean="0"/>
              <a:t>のときは</a:t>
            </a:r>
            <a:r>
              <a:rPr kumimoji="1" lang="en-US" altLang="ja-JP" dirty="0" smtClean="0"/>
              <a:t>2</a:t>
            </a:r>
          </a:p>
          <a:p>
            <a:r>
              <a:rPr kumimoji="1" lang="en-US" altLang="ja-JP" dirty="0" smtClean="0"/>
              <a:t>-5</a:t>
            </a:r>
            <a:r>
              <a:rPr kumimoji="1" lang="ja-JP" altLang="en-US" dirty="0" smtClean="0"/>
              <a:t>のときは</a:t>
            </a:r>
            <a:r>
              <a:rPr kumimoji="1" lang="en-US" altLang="ja-JP" dirty="0" smtClean="0"/>
              <a:t>5</a:t>
            </a:r>
          </a:p>
          <a:p>
            <a:r>
              <a:rPr kumimoji="1" lang="ja-JP" altLang="en-US" dirty="0" smtClean="0"/>
              <a:t>となります　（クリック）</a:t>
            </a:r>
            <a:endParaRPr kumimoji="1" lang="en-US" altLang="ja-JP" dirty="0" smtClean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350594-6E35-4213-B4A6-9C759F40F46D}" type="slidenum">
              <a:rPr lang="ja-JP" altLang="en-US" smtClean="0">
                <a:solidFill>
                  <a:prstClr val="black"/>
                </a:solidFill>
              </a:rPr>
              <a:pPr/>
              <a:t>40</a:t>
            </a:fld>
            <a:endParaRPr lang="ja-JP" alt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829221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ja-JP" altLang="en-US" dirty="0" smtClean="0"/>
              <a:t>次に</a:t>
            </a:r>
            <a:r>
              <a:rPr kumimoji="1" lang="en-US" altLang="ja-JP" dirty="0" smtClean="0"/>
              <a:t>SUBTOTAL(</a:t>
            </a:r>
            <a:r>
              <a:rPr kumimoji="1" lang="ja-JP" altLang="en-US" dirty="0" smtClean="0"/>
              <a:t>サブトータル</a:t>
            </a:r>
            <a:r>
              <a:rPr kumimoji="1" lang="en-US" altLang="ja-JP" dirty="0" smtClean="0"/>
              <a:t>)</a:t>
            </a:r>
            <a:r>
              <a:rPr kumimoji="1" lang="ja-JP" altLang="en-US" dirty="0" smtClean="0"/>
              <a:t>関数です　（クリック）</a:t>
            </a:r>
            <a:endParaRPr kumimoji="1" lang="en-US" altLang="ja-JP" dirty="0" smtClean="0"/>
          </a:p>
          <a:p>
            <a:endParaRPr kumimoji="1" lang="en-US" altLang="ja-JP" dirty="0" smtClean="0"/>
          </a:p>
          <a:p>
            <a:r>
              <a:rPr kumimoji="1" lang="ja-JP" altLang="en-US" dirty="0" smtClean="0"/>
              <a:t>計算したい範囲の合計や平均などを出す関数です</a:t>
            </a:r>
            <a:endParaRPr kumimoji="1" lang="en-US" altLang="ja-JP" dirty="0" smtClean="0"/>
          </a:p>
          <a:p>
            <a:endParaRPr kumimoji="1" lang="en-US" altLang="ja-JP" dirty="0" smtClean="0"/>
          </a:p>
          <a:p>
            <a:r>
              <a:rPr kumimoji="1" lang="ja-JP" altLang="en-US" dirty="0" smtClean="0"/>
              <a:t>（クリック）</a:t>
            </a:r>
            <a:endParaRPr kumimoji="1" lang="en-US" altLang="ja-JP" dirty="0" smtClean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350594-6E35-4213-B4A6-9C759F40F46D}" type="slidenum">
              <a:rPr lang="ja-JP" altLang="en-US" smtClean="0">
                <a:solidFill>
                  <a:prstClr val="black"/>
                </a:solidFill>
              </a:rPr>
              <a:pPr/>
              <a:t>5</a:t>
            </a:fld>
            <a:endParaRPr lang="ja-JP" alt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3978785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ja-JP" altLang="en-US" dirty="0" smtClean="0"/>
              <a:t>次に</a:t>
            </a:r>
            <a:r>
              <a:rPr kumimoji="1" lang="en-US" altLang="ja-JP" dirty="0" smtClean="0"/>
              <a:t>SUBTOTAL(</a:t>
            </a:r>
            <a:r>
              <a:rPr kumimoji="1" lang="ja-JP" altLang="en-US" dirty="0" smtClean="0"/>
              <a:t>サブトータル</a:t>
            </a:r>
            <a:r>
              <a:rPr kumimoji="1" lang="en-US" altLang="ja-JP" dirty="0" smtClean="0"/>
              <a:t>)</a:t>
            </a:r>
            <a:r>
              <a:rPr kumimoji="1" lang="ja-JP" altLang="en-US" dirty="0" smtClean="0"/>
              <a:t>関数です　（クリック）</a:t>
            </a:r>
            <a:endParaRPr kumimoji="1" lang="en-US" altLang="ja-JP" dirty="0" smtClean="0"/>
          </a:p>
          <a:p>
            <a:endParaRPr kumimoji="1" lang="en-US" altLang="ja-JP" dirty="0" smtClean="0"/>
          </a:p>
          <a:p>
            <a:r>
              <a:rPr kumimoji="1" lang="ja-JP" altLang="en-US" dirty="0" smtClean="0"/>
              <a:t>計算したい範囲の合計や</a:t>
            </a:r>
            <a:endParaRPr kumimoji="1" lang="en-US" altLang="ja-JP" dirty="0" smtClean="0"/>
          </a:p>
          <a:p>
            <a:r>
              <a:rPr kumimoji="1" lang="ja-JP" altLang="en-US" dirty="0" smtClean="0"/>
              <a:t>平均などを出す関数です（クリック）</a:t>
            </a:r>
            <a:endParaRPr kumimoji="1" lang="en-US" altLang="ja-JP" dirty="0" smtClean="0"/>
          </a:p>
          <a:p>
            <a:endParaRPr kumimoji="1" lang="en-US" altLang="ja-JP" dirty="0" smtClean="0"/>
          </a:p>
          <a:p>
            <a:r>
              <a:rPr kumimoji="1" lang="ja-JP" altLang="en-US" dirty="0" smtClean="0"/>
              <a:t>たとえばこの図のように</a:t>
            </a:r>
            <a:r>
              <a:rPr kumimoji="1" lang="en-US" altLang="ja-JP" dirty="0" smtClean="0"/>
              <a:t>A</a:t>
            </a:r>
            <a:r>
              <a:rPr kumimoji="1" lang="ja-JP" altLang="en-US" dirty="0" smtClean="0"/>
              <a:t>小計や</a:t>
            </a:r>
            <a:endParaRPr kumimoji="1" lang="en-US" altLang="ja-JP" dirty="0" smtClean="0"/>
          </a:p>
          <a:p>
            <a:r>
              <a:rPr kumimoji="1" lang="en-US" altLang="ja-JP" dirty="0" smtClean="0"/>
              <a:t>B</a:t>
            </a:r>
            <a:r>
              <a:rPr kumimoji="1" lang="ja-JP" altLang="en-US" dirty="0" smtClean="0"/>
              <a:t>小計</a:t>
            </a:r>
            <a:r>
              <a:rPr kumimoji="1" lang="en-US" altLang="ja-JP" dirty="0" smtClean="0"/>
              <a:t>(</a:t>
            </a:r>
            <a:r>
              <a:rPr kumimoji="1" lang="ja-JP" altLang="en-US" dirty="0" smtClean="0"/>
              <a:t>しょうけい</a:t>
            </a:r>
            <a:r>
              <a:rPr kumimoji="1" lang="en-US" altLang="ja-JP" dirty="0" smtClean="0"/>
              <a:t>)</a:t>
            </a:r>
            <a:r>
              <a:rPr kumimoji="1" lang="ja-JP" altLang="en-US" dirty="0" smtClean="0"/>
              <a:t>を出すために使われます</a:t>
            </a:r>
            <a:endParaRPr kumimoji="1" lang="en-US" altLang="ja-JP" dirty="0" smtClean="0"/>
          </a:p>
          <a:p>
            <a:endParaRPr kumimoji="1" lang="en-US" altLang="ja-JP" dirty="0" smtClean="0"/>
          </a:p>
          <a:p>
            <a:r>
              <a:rPr kumimoji="1" lang="ja-JP" altLang="en-US" dirty="0" smtClean="0"/>
              <a:t>（クリック）</a:t>
            </a:r>
            <a:endParaRPr kumimoji="1" lang="en-US" altLang="ja-JP" dirty="0" smtClean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350594-6E35-4213-B4A6-9C759F40F46D}" type="slidenum">
              <a:rPr lang="ja-JP" altLang="en-US" smtClean="0">
                <a:solidFill>
                  <a:prstClr val="black"/>
                </a:solidFill>
              </a:rPr>
              <a:pPr/>
              <a:t>41</a:t>
            </a:fld>
            <a:endParaRPr lang="ja-JP" alt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3978785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600" dirty="0" smtClean="0"/>
              <a:t>次は</a:t>
            </a:r>
            <a:r>
              <a:rPr kumimoji="1" lang="en-US" altLang="ja-JP" sz="1600" dirty="0" smtClean="0"/>
              <a:t>SUMIFS(</a:t>
            </a:r>
            <a:r>
              <a:rPr kumimoji="1" lang="ja-JP" altLang="en-US" sz="1600" dirty="0" smtClean="0"/>
              <a:t>サムイフズ</a:t>
            </a:r>
            <a:r>
              <a:rPr kumimoji="1" lang="en-US" altLang="ja-JP" sz="1600" dirty="0" smtClean="0"/>
              <a:t>)</a:t>
            </a:r>
            <a:r>
              <a:rPr kumimoji="1" lang="ja-JP" altLang="en-US" sz="1600" dirty="0" smtClean="0"/>
              <a:t>関数です　</a:t>
            </a:r>
            <a:r>
              <a:rPr kumimoji="1" lang="en-US" altLang="ja-JP" sz="1600" dirty="0" smtClean="0"/>
              <a:t>(</a:t>
            </a:r>
            <a:r>
              <a:rPr kumimoji="1" lang="ja-JP" altLang="en-US" sz="1600" dirty="0" smtClean="0"/>
              <a:t>クリック</a:t>
            </a:r>
            <a:r>
              <a:rPr kumimoji="1" lang="en-US" altLang="ja-JP" sz="1600" dirty="0" smtClean="0"/>
              <a:t>)</a:t>
            </a:r>
          </a:p>
          <a:p>
            <a:endParaRPr kumimoji="1" lang="en-US" altLang="ja-JP" sz="1600" dirty="0" smtClean="0"/>
          </a:p>
          <a:p>
            <a:r>
              <a:rPr kumimoji="1" lang="en-US" altLang="ja-JP" sz="1600" dirty="0" smtClean="0"/>
              <a:t>SUMIFS(</a:t>
            </a:r>
            <a:r>
              <a:rPr kumimoji="1" lang="ja-JP" altLang="en-US" sz="1600" dirty="0" smtClean="0"/>
              <a:t>サムイフズ</a:t>
            </a:r>
            <a:r>
              <a:rPr kumimoji="1" lang="en-US" altLang="ja-JP" sz="1600" dirty="0" smtClean="0"/>
              <a:t>)</a:t>
            </a:r>
            <a:r>
              <a:rPr kumimoji="1" lang="ja-JP" altLang="en-US" sz="1600" dirty="0" smtClean="0"/>
              <a:t>関数は</a:t>
            </a:r>
            <a:r>
              <a:rPr kumimoji="1" lang="en-US" altLang="ja-JP" sz="1600" dirty="0" smtClean="0"/>
              <a:t>2</a:t>
            </a:r>
            <a:r>
              <a:rPr kumimoji="1" lang="ja-JP" altLang="en-US" sz="1600" dirty="0" smtClean="0"/>
              <a:t>級の範囲に出てくる</a:t>
            </a:r>
            <a:r>
              <a:rPr kumimoji="1" lang="en-US" altLang="ja-JP" sz="1600" dirty="0" smtClean="0"/>
              <a:t>SUMIF(</a:t>
            </a:r>
            <a:r>
              <a:rPr kumimoji="1" lang="ja-JP" altLang="en-US" sz="1600" dirty="0" smtClean="0"/>
              <a:t>サムイフ</a:t>
            </a:r>
            <a:r>
              <a:rPr kumimoji="1" lang="en-US" altLang="ja-JP" sz="1600" dirty="0" smtClean="0"/>
              <a:t>)</a:t>
            </a:r>
            <a:r>
              <a:rPr kumimoji="1" lang="ja-JP" altLang="en-US" sz="1600" dirty="0" smtClean="0"/>
              <a:t>とは違い</a:t>
            </a:r>
            <a:endParaRPr kumimoji="1" lang="en-US" altLang="ja-JP" sz="1600" dirty="0" smtClean="0"/>
          </a:p>
          <a:p>
            <a:r>
              <a:rPr kumimoji="1" lang="ja-JP" altLang="en-US" sz="1600" dirty="0" smtClean="0"/>
              <a:t>複数の条件を指定して合計する関数です</a:t>
            </a:r>
            <a:endParaRPr kumimoji="1" lang="en-US" altLang="ja-JP" sz="1600" dirty="0" smtClean="0"/>
          </a:p>
          <a:p>
            <a:endParaRPr kumimoji="1" lang="en-US" altLang="ja-JP" sz="1600" dirty="0" smtClean="0"/>
          </a:p>
          <a:p>
            <a:r>
              <a:rPr kumimoji="1" lang="en-US" altLang="ja-JP" sz="1600" dirty="0" smtClean="0"/>
              <a:t>(</a:t>
            </a:r>
            <a:r>
              <a:rPr kumimoji="1" lang="ja-JP" altLang="en-US" sz="1600" dirty="0" smtClean="0"/>
              <a:t>クリック</a:t>
            </a:r>
            <a:r>
              <a:rPr kumimoji="1" lang="en-US" altLang="ja-JP" sz="1600" dirty="0" smtClean="0"/>
              <a:t>)</a:t>
            </a:r>
          </a:p>
          <a:p>
            <a:endParaRPr kumimoji="1" lang="en-US" altLang="ja-JP" dirty="0" smtClean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350594-6E35-4213-B4A6-9C759F40F46D}" type="slidenum">
              <a:rPr lang="ja-JP" altLang="en-US" smtClean="0">
                <a:solidFill>
                  <a:prstClr val="black"/>
                </a:solidFill>
              </a:rPr>
              <a:pPr/>
              <a:t>42</a:t>
            </a:fld>
            <a:endParaRPr lang="ja-JP" alt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5865727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dirty="0" smtClean="0"/>
              <a:t>次は</a:t>
            </a:r>
            <a:r>
              <a:rPr kumimoji="1" lang="en-US" altLang="ja-JP" dirty="0" smtClean="0"/>
              <a:t>AVERAGEIFS(</a:t>
            </a:r>
            <a:r>
              <a:rPr kumimoji="1" lang="ja-JP" altLang="en-US" dirty="0" smtClean="0"/>
              <a:t>アベレージイフズ</a:t>
            </a:r>
            <a:r>
              <a:rPr kumimoji="1" lang="en-US" altLang="ja-JP" dirty="0" smtClean="0"/>
              <a:t>)</a:t>
            </a:r>
            <a:r>
              <a:rPr kumimoji="1" lang="ja-JP" altLang="en-US" dirty="0" smtClean="0"/>
              <a:t>関数です　</a:t>
            </a:r>
            <a:r>
              <a:rPr kumimoji="1" lang="en-US" altLang="ja-JP" dirty="0" smtClean="0"/>
              <a:t>(</a:t>
            </a:r>
            <a:r>
              <a:rPr kumimoji="1" lang="ja-JP" altLang="en-US" dirty="0" smtClean="0"/>
              <a:t>クリック</a:t>
            </a:r>
            <a:r>
              <a:rPr kumimoji="1" lang="en-US" altLang="ja-JP" dirty="0" smtClean="0"/>
              <a:t>)</a:t>
            </a:r>
          </a:p>
          <a:p>
            <a:endParaRPr kumimoji="1" lang="en-US" altLang="ja-JP" dirty="0" smtClean="0"/>
          </a:p>
          <a:p>
            <a:r>
              <a:rPr kumimoji="1" lang="en-US" altLang="ja-JP" dirty="0" smtClean="0"/>
              <a:t>AVERAGEIFS(</a:t>
            </a:r>
            <a:r>
              <a:rPr kumimoji="1" lang="ja-JP" altLang="en-US" dirty="0" smtClean="0"/>
              <a:t>アベレージイフズ</a:t>
            </a:r>
            <a:r>
              <a:rPr kumimoji="1" lang="en-US" altLang="ja-JP" dirty="0" smtClean="0"/>
              <a:t>)</a:t>
            </a:r>
            <a:r>
              <a:rPr kumimoji="1" lang="ja-JP" altLang="en-US" dirty="0" smtClean="0"/>
              <a:t>関数は</a:t>
            </a:r>
            <a:endParaRPr kumimoji="1" lang="en-US" altLang="ja-JP" dirty="0" smtClean="0"/>
          </a:p>
          <a:p>
            <a:r>
              <a:rPr kumimoji="1" lang="en-US" altLang="ja-JP" dirty="0" smtClean="0"/>
              <a:t>2</a:t>
            </a:r>
            <a:r>
              <a:rPr kumimoji="1" lang="ja-JP" altLang="en-US" dirty="0" smtClean="0"/>
              <a:t>級の範囲に出てくる</a:t>
            </a:r>
            <a:r>
              <a:rPr kumimoji="1" lang="en-US" altLang="ja-JP" dirty="0" smtClean="0"/>
              <a:t>AVERAGEIF(</a:t>
            </a:r>
            <a:r>
              <a:rPr kumimoji="1" lang="ja-JP" altLang="en-US" dirty="0" smtClean="0"/>
              <a:t>アベレージイフ</a:t>
            </a:r>
            <a:r>
              <a:rPr kumimoji="1" lang="en-US" altLang="ja-JP" dirty="0" smtClean="0"/>
              <a:t>)</a:t>
            </a:r>
            <a:r>
              <a:rPr kumimoji="1" lang="ja-JP" altLang="en-US" dirty="0" smtClean="0"/>
              <a:t>とは違い</a:t>
            </a:r>
            <a:endParaRPr kumimoji="1" lang="en-US" altLang="ja-JP" dirty="0" smtClean="0"/>
          </a:p>
          <a:p>
            <a:r>
              <a:rPr kumimoji="1" lang="ja-JP" altLang="en-US" dirty="0" smtClean="0"/>
              <a:t>複数の条件を指定して平均する関数です</a:t>
            </a:r>
            <a:endParaRPr kumimoji="1" lang="en-US" altLang="ja-JP" dirty="0" smtClean="0"/>
          </a:p>
          <a:p>
            <a:r>
              <a:rPr kumimoji="1" lang="ja-JP" altLang="en-US" dirty="0" smtClean="0"/>
              <a:t>さきほど出した</a:t>
            </a:r>
            <a:r>
              <a:rPr kumimoji="1" lang="en-US" altLang="ja-JP" dirty="0" smtClean="0"/>
              <a:t>SUMIFS(</a:t>
            </a:r>
            <a:r>
              <a:rPr kumimoji="1" lang="ja-JP" altLang="en-US" dirty="0" smtClean="0"/>
              <a:t>サムイフズ</a:t>
            </a:r>
            <a:r>
              <a:rPr kumimoji="1" lang="en-US" altLang="ja-JP" dirty="0" smtClean="0"/>
              <a:t>)</a:t>
            </a:r>
            <a:r>
              <a:rPr kumimoji="1" lang="ja-JP" altLang="en-US" dirty="0" smtClean="0"/>
              <a:t>と似ている関数です</a:t>
            </a:r>
            <a:endParaRPr kumimoji="1" lang="en-US" altLang="ja-JP" dirty="0" smtClean="0"/>
          </a:p>
          <a:p>
            <a:endParaRPr kumimoji="1" lang="en-US" altLang="ja-JP" dirty="0" smtClean="0"/>
          </a:p>
          <a:p>
            <a:r>
              <a:rPr kumimoji="1" lang="en-US" altLang="ja-JP" dirty="0" smtClean="0"/>
              <a:t>(</a:t>
            </a:r>
            <a:r>
              <a:rPr kumimoji="1" lang="ja-JP" altLang="en-US" dirty="0" smtClean="0"/>
              <a:t>クリック</a:t>
            </a:r>
            <a:r>
              <a:rPr kumimoji="1" lang="en-US" altLang="ja-JP" dirty="0" smtClean="0"/>
              <a:t>)</a:t>
            </a:r>
          </a:p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350594-6E35-4213-B4A6-9C759F40F46D}" type="slidenum">
              <a:rPr lang="ja-JP" altLang="en-US" smtClean="0">
                <a:solidFill>
                  <a:prstClr val="black"/>
                </a:solidFill>
              </a:rPr>
              <a:pPr/>
              <a:t>43</a:t>
            </a:fld>
            <a:endParaRPr lang="ja-JP" alt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5918335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dirty="0" smtClean="0"/>
              <a:t>次は</a:t>
            </a:r>
            <a:r>
              <a:rPr kumimoji="1" lang="en-US" altLang="ja-JP" dirty="0" smtClean="0"/>
              <a:t>CEILING(</a:t>
            </a:r>
            <a:r>
              <a:rPr kumimoji="1" lang="ja-JP" altLang="en-US" dirty="0" smtClean="0"/>
              <a:t>シーリング</a:t>
            </a:r>
            <a:r>
              <a:rPr kumimoji="1" lang="en-US" altLang="ja-JP" dirty="0" smtClean="0"/>
              <a:t>)</a:t>
            </a:r>
            <a:r>
              <a:rPr kumimoji="1" lang="ja-JP" altLang="en-US" dirty="0" smtClean="0"/>
              <a:t>関数です　</a:t>
            </a:r>
            <a:r>
              <a:rPr kumimoji="1" lang="en-US" altLang="ja-JP" dirty="0" smtClean="0"/>
              <a:t>(</a:t>
            </a:r>
            <a:r>
              <a:rPr kumimoji="1" lang="ja-JP" altLang="en-US" dirty="0" smtClean="0"/>
              <a:t>クリック</a:t>
            </a:r>
            <a:r>
              <a:rPr kumimoji="1" lang="en-US" altLang="ja-JP" dirty="0" smtClean="0"/>
              <a:t>)</a:t>
            </a:r>
          </a:p>
          <a:p>
            <a:endParaRPr kumimoji="1" lang="en-US" altLang="ja-JP" dirty="0" smtClean="0"/>
          </a:p>
          <a:p>
            <a:r>
              <a:rPr kumimoji="1" lang="en-US" altLang="ja-JP" dirty="0" smtClean="0"/>
              <a:t>CEILING(</a:t>
            </a:r>
            <a:r>
              <a:rPr kumimoji="1" lang="ja-JP" altLang="en-US" dirty="0" smtClean="0"/>
              <a:t>シーリング）関数は指定した数値を</a:t>
            </a:r>
            <a:endParaRPr kumimoji="1" lang="en-US" altLang="ja-JP" dirty="0" smtClean="0"/>
          </a:p>
          <a:p>
            <a:r>
              <a:rPr kumimoji="1" lang="ja-JP" altLang="en-US" dirty="0" smtClean="0"/>
              <a:t>基準の値で切り上げる関数です</a:t>
            </a:r>
            <a:endParaRPr kumimoji="1" lang="en-US" altLang="ja-JP" dirty="0" smtClean="0"/>
          </a:p>
          <a:p>
            <a:r>
              <a:rPr kumimoji="1" lang="en-US" altLang="ja-JP" dirty="0" smtClean="0"/>
              <a:t>ROUNDUP(</a:t>
            </a:r>
            <a:r>
              <a:rPr kumimoji="1" lang="ja-JP" altLang="en-US" dirty="0" smtClean="0"/>
              <a:t>ラウンドアップ</a:t>
            </a:r>
            <a:r>
              <a:rPr kumimoji="1" lang="en-US" altLang="ja-JP" dirty="0" smtClean="0"/>
              <a:t>)</a:t>
            </a:r>
            <a:r>
              <a:rPr kumimoji="1" lang="ja-JP" altLang="en-US" dirty="0" smtClean="0"/>
              <a:t>とは違い表のように</a:t>
            </a:r>
            <a:endParaRPr kumimoji="1" lang="en-US" altLang="ja-JP" dirty="0" smtClean="0"/>
          </a:p>
          <a:p>
            <a:r>
              <a:rPr kumimoji="1" lang="ja-JP" altLang="en-US" dirty="0" smtClean="0"/>
              <a:t>基準値（きじゅんち）とその倍数で切り上げます</a:t>
            </a:r>
            <a:endParaRPr kumimoji="1" lang="en-US" altLang="ja-JP" dirty="0" smtClean="0"/>
          </a:p>
          <a:p>
            <a:endParaRPr kumimoji="1" lang="en-US" altLang="ja-JP" dirty="0" smtClean="0"/>
          </a:p>
          <a:p>
            <a:r>
              <a:rPr kumimoji="1" lang="en-US" altLang="ja-JP" dirty="0" smtClean="0"/>
              <a:t>CEILING(</a:t>
            </a:r>
            <a:r>
              <a:rPr kumimoji="1" lang="ja-JP" altLang="en-US" dirty="0" smtClean="0"/>
              <a:t>シーリング</a:t>
            </a:r>
            <a:r>
              <a:rPr kumimoji="1" lang="en-US" altLang="ja-JP" dirty="0" smtClean="0"/>
              <a:t>)</a:t>
            </a:r>
            <a:r>
              <a:rPr kumimoji="1" lang="ja-JP" altLang="en-US" dirty="0" smtClean="0"/>
              <a:t>関数は切り上げ </a:t>
            </a:r>
            <a:endParaRPr kumimoji="1" lang="en-US" altLang="ja-JP" dirty="0" smtClean="0"/>
          </a:p>
          <a:p>
            <a:r>
              <a:rPr kumimoji="1" lang="en-US" altLang="ja-JP" dirty="0" smtClean="0"/>
              <a:t>FLOOR(</a:t>
            </a:r>
            <a:r>
              <a:rPr kumimoji="1" lang="ja-JP" altLang="en-US" dirty="0" smtClean="0"/>
              <a:t>フロア</a:t>
            </a:r>
            <a:r>
              <a:rPr kumimoji="1" lang="en-US" altLang="ja-JP" dirty="0" smtClean="0"/>
              <a:t>)</a:t>
            </a:r>
            <a:r>
              <a:rPr kumimoji="1" lang="ja-JP" altLang="en-US" dirty="0" smtClean="0"/>
              <a:t>関数は切り下げ なので</a:t>
            </a:r>
            <a:endParaRPr kumimoji="1" lang="en-US" altLang="ja-JP" dirty="0" smtClean="0"/>
          </a:p>
          <a:p>
            <a:r>
              <a:rPr kumimoji="1" lang="en-US" altLang="ja-JP" dirty="0" smtClean="0"/>
              <a:t>CEILING(</a:t>
            </a:r>
            <a:r>
              <a:rPr kumimoji="1" lang="ja-JP" altLang="en-US" dirty="0" smtClean="0"/>
              <a:t>シーリング</a:t>
            </a:r>
            <a:r>
              <a:rPr kumimoji="1" lang="en-US" altLang="ja-JP" dirty="0" smtClean="0"/>
              <a:t>)</a:t>
            </a:r>
            <a:r>
              <a:rPr kumimoji="1" lang="ja-JP" altLang="en-US" dirty="0" smtClean="0"/>
              <a:t>は上、</a:t>
            </a:r>
            <a:r>
              <a:rPr kumimoji="1" lang="en-US" altLang="ja-JP" dirty="0" smtClean="0"/>
              <a:t>FLOOR(</a:t>
            </a:r>
            <a:r>
              <a:rPr kumimoji="1" lang="ja-JP" altLang="en-US" dirty="0" smtClean="0"/>
              <a:t>フロア</a:t>
            </a:r>
            <a:r>
              <a:rPr kumimoji="1" lang="en-US" altLang="ja-JP" dirty="0" smtClean="0"/>
              <a:t>)</a:t>
            </a:r>
            <a:r>
              <a:rPr kumimoji="1" lang="ja-JP" altLang="en-US" dirty="0" smtClean="0"/>
              <a:t>は下と覚えましょう</a:t>
            </a:r>
            <a:endParaRPr kumimoji="1" lang="en-US" altLang="ja-JP" dirty="0" smtClean="0"/>
          </a:p>
          <a:p>
            <a:endParaRPr kumimoji="1" lang="en-US" altLang="ja-JP" dirty="0" smtClean="0"/>
          </a:p>
          <a:p>
            <a:r>
              <a:rPr kumimoji="1" lang="en-US" altLang="ja-JP" dirty="0" smtClean="0"/>
              <a:t>(</a:t>
            </a:r>
            <a:r>
              <a:rPr kumimoji="1" lang="ja-JP" altLang="en-US" dirty="0" smtClean="0"/>
              <a:t>クリック</a:t>
            </a:r>
            <a:r>
              <a:rPr kumimoji="1" lang="en-US" altLang="ja-JP" dirty="0" smtClean="0"/>
              <a:t>)</a:t>
            </a:r>
          </a:p>
          <a:p>
            <a:endParaRPr kumimoji="1" lang="ja-JP" altLang="en-US" dirty="0" smtClean="0"/>
          </a:p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350594-6E35-4213-B4A6-9C759F40F46D}" type="slidenum">
              <a:rPr lang="ja-JP" altLang="en-US" smtClean="0">
                <a:solidFill>
                  <a:prstClr val="black"/>
                </a:solidFill>
              </a:rPr>
              <a:pPr/>
              <a:t>44</a:t>
            </a:fld>
            <a:endParaRPr lang="ja-JP" alt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0523063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ja-JP" altLang="en-US" dirty="0" smtClean="0"/>
              <a:t>次は</a:t>
            </a:r>
            <a:r>
              <a:rPr kumimoji="1" lang="en-US" altLang="ja-JP" dirty="0" smtClean="0"/>
              <a:t>FLOOR(</a:t>
            </a:r>
            <a:r>
              <a:rPr kumimoji="1" lang="ja-JP" altLang="en-US" dirty="0" smtClean="0"/>
              <a:t>フロア</a:t>
            </a:r>
            <a:r>
              <a:rPr kumimoji="1" lang="en-US" altLang="ja-JP" dirty="0" smtClean="0"/>
              <a:t>)</a:t>
            </a:r>
            <a:r>
              <a:rPr kumimoji="1" lang="ja-JP" altLang="en-US" dirty="0" smtClean="0"/>
              <a:t>関数です　</a:t>
            </a:r>
            <a:r>
              <a:rPr kumimoji="1" lang="en-US" altLang="ja-JP" dirty="0" smtClean="0"/>
              <a:t>(</a:t>
            </a:r>
            <a:r>
              <a:rPr kumimoji="1" lang="ja-JP" altLang="en-US" dirty="0" smtClean="0"/>
              <a:t>クリック</a:t>
            </a:r>
            <a:r>
              <a:rPr kumimoji="1" lang="en-US" altLang="ja-JP" dirty="0" smtClean="0"/>
              <a:t>)</a:t>
            </a:r>
          </a:p>
          <a:p>
            <a:endParaRPr kumimoji="1" lang="en-US" altLang="ja-JP" dirty="0" smtClean="0"/>
          </a:p>
          <a:p>
            <a:r>
              <a:rPr kumimoji="1" lang="en-US" altLang="ja-JP" dirty="0" smtClean="0"/>
              <a:t>FLOOR(</a:t>
            </a:r>
            <a:r>
              <a:rPr kumimoji="1" lang="ja-JP" altLang="en-US" dirty="0" smtClean="0"/>
              <a:t>フロア</a:t>
            </a:r>
            <a:r>
              <a:rPr kumimoji="1" lang="en-US" altLang="ja-JP" dirty="0" smtClean="0"/>
              <a:t>)</a:t>
            </a:r>
            <a:r>
              <a:rPr kumimoji="1" lang="ja-JP" altLang="en-US" dirty="0" smtClean="0"/>
              <a:t>関数は指定した数値を</a:t>
            </a:r>
            <a:endParaRPr kumimoji="1" lang="en-US" altLang="ja-JP" dirty="0" smtClean="0"/>
          </a:p>
          <a:p>
            <a:r>
              <a:rPr kumimoji="1" lang="ja-JP" altLang="en-US" dirty="0" smtClean="0"/>
              <a:t>基準の値で切り下げる関数です</a:t>
            </a:r>
          </a:p>
          <a:p>
            <a:r>
              <a:rPr kumimoji="1" lang="en-US" altLang="ja-JP" dirty="0" smtClean="0"/>
              <a:t>ROUNDDOWN(</a:t>
            </a:r>
            <a:r>
              <a:rPr kumimoji="1" lang="ja-JP" altLang="en-US" dirty="0" smtClean="0"/>
              <a:t>ラウンドダウン</a:t>
            </a:r>
            <a:r>
              <a:rPr kumimoji="1" lang="en-US" altLang="ja-JP" dirty="0" smtClean="0"/>
              <a:t>)</a:t>
            </a:r>
            <a:r>
              <a:rPr kumimoji="1" lang="ja-JP" altLang="en-US" dirty="0" smtClean="0"/>
              <a:t>とは違い</a:t>
            </a:r>
            <a:endParaRPr kumimoji="1" lang="en-US" altLang="ja-JP" dirty="0" smtClean="0"/>
          </a:p>
          <a:p>
            <a:r>
              <a:rPr kumimoji="1" lang="ja-JP" altLang="en-US" dirty="0" smtClean="0"/>
              <a:t>表のように基準値とその倍数で切り下げます</a:t>
            </a:r>
            <a:endParaRPr kumimoji="1" lang="en-US" altLang="ja-JP" dirty="0" smtClean="0"/>
          </a:p>
          <a:p>
            <a:r>
              <a:rPr kumimoji="1" lang="ja-JP" altLang="en-US" dirty="0" smtClean="0"/>
              <a:t>先ほどの</a:t>
            </a:r>
            <a:r>
              <a:rPr kumimoji="1" lang="en-US" altLang="ja-JP" dirty="0" smtClean="0"/>
              <a:t>CEILING(</a:t>
            </a:r>
            <a:r>
              <a:rPr kumimoji="1" lang="ja-JP" altLang="en-US" dirty="0" smtClean="0"/>
              <a:t>シーリング</a:t>
            </a:r>
            <a:r>
              <a:rPr kumimoji="1" lang="en-US" altLang="ja-JP" dirty="0" smtClean="0"/>
              <a:t>)</a:t>
            </a:r>
            <a:r>
              <a:rPr kumimoji="1" lang="ja-JP" altLang="en-US" dirty="0" smtClean="0"/>
              <a:t>関数とは真逆</a:t>
            </a:r>
            <a:r>
              <a:rPr kumimoji="1" lang="en-US" altLang="ja-JP" dirty="0" smtClean="0"/>
              <a:t>(</a:t>
            </a:r>
            <a:r>
              <a:rPr kumimoji="1" lang="ja-JP" altLang="en-US" dirty="0" smtClean="0"/>
              <a:t>まぎゃく</a:t>
            </a:r>
            <a:r>
              <a:rPr kumimoji="1" lang="en-US" altLang="ja-JP" dirty="0" smtClean="0"/>
              <a:t>)</a:t>
            </a:r>
            <a:r>
              <a:rPr kumimoji="1" lang="ja-JP" altLang="en-US" dirty="0" smtClean="0"/>
              <a:t>です</a:t>
            </a:r>
          </a:p>
          <a:p>
            <a:endParaRPr kumimoji="1" lang="ja-JP" altLang="en-US" dirty="0" smtClean="0"/>
          </a:p>
          <a:p>
            <a:r>
              <a:rPr kumimoji="1" lang="en-US" altLang="ja-JP" dirty="0" smtClean="0"/>
              <a:t>(</a:t>
            </a:r>
            <a:r>
              <a:rPr kumimoji="1" lang="ja-JP" altLang="en-US" dirty="0" smtClean="0"/>
              <a:t>クリック</a:t>
            </a:r>
            <a:r>
              <a:rPr kumimoji="1" lang="en-US" altLang="ja-JP" dirty="0" smtClean="0"/>
              <a:t>)</a:t>
            </a:r>
          </a:p>
          <a:p>
            <a:endParaRPr kumimoji="1" lang="en-US" altLang="ja-JP" dirty="0" smtClean="0"/>
          </a:p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350594-6E35-4213-B4A6-9C759F40F46D}" type="slidenum">
              <a:rPr lang="ja-JP" altLang="en-US" smtClean="0">
                <a:solidFill>
                  <a:prstClr val="black"/>
                </a:solidFill>
              </a:rPr>
              <a:pPr/>
              <a:t>45</a:t>
            </a:fld>
            <a:endParaRPr lang="ja-JP" alt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086271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ja-JP" altLang="en-US" dirty="0" smtClean="0"/>
              <a:t>次は</a:t>
            </a:r>
            <a:r>
              <a:rPr kumimoji="1" lang="en-US" altLang="ja-JP" dirty="0" smtClean="0"/>
              <a:t>DSUM(</a:t>
            </a:r>
            <a:r>
              <a:rPr kumimoji="1" lang="ja-JP" altLang="en-US" dirty="0" smtClean="0"/>
              <a:t>ディーサム</a:t>
            </a:r>
            <a:r>
              <a:rPr kumimoji="1" lang="en-US" altLang="ja-JP" dirty="0" smtClean="0"/>
              <a:t>)</a:t>
            </a:r>
            <a:r>
              <a:rPr kumimoji="1" lang="ja-JP" altLang="en-US" dirty="0" smtClean="0"/>
              <a:t>関数です　</a:t>
            </a:r>
            <a:r>
              <a:rPr kumimoji="1" lang="en-US" altLang="ja-JP" dirty="0" smtClean="0"/>
              <a:t>(</a:t>
            </a:r>
            <a:r>
              <a:rPr kumimoji="1" lang="ja-JP" altLang="en-US" dirty="0" smtClean="0"/>
              <a:t>クリック</a:t>
            </a:r>
            <a:r>
              <a:rPr kumimoji="1" lang="en-US" altLang="ja-JP" dirty="0" smtClean="0"/>
              <a:t>)</a:t>
            </a:r>
          </a:p>
          <a:p>
            <a:endParaRPr kumimoji="1" lang="en-US" altLang="ja-JP" dirty="0" smtClean="0"/>
          </a:p>
          <a:p>
            <a:r>
              <a:rPr kumimoji="1" lang="en-US" altLang="ja-JP" dirty="0" smtClean="0"/>
              <a:t>DSUM(</a:t>
            </a:r>
            <a:r>
              <a:rPr kumimoji="1" lang="ja-JP" altLang="en-US" dirty="0" smtClean="0"/>
              <a:t>ディーサム</a:t>
            </a:r>
            <a:r>
              <a:rPr kumimoji="1" lang="en-US" altLang="ja-JP" dirty="0" smtClean="0"/>
              <a:t>)</a:t>
            </a:r>
            <a:r>
              <a:rPr kumimoji="1" lang="ja-JP" altLang="en-US" dirty="0" smtClean="0"/>
              <a:t>関数はデータベースの中で</a:t>
            </a:r>
            <a:endParaRPr kumimoji="1" lang="en-US" altLang="ja-JP" dirty="0" smtClean="0"/>
          </a:p>
          <a:p>
            <a:r>
              <a:rPr kumimoji="1" lang="ja-JP" altLang="en-US" dirty="0" smtClean="0"/>
              <a:t>条件に一致する値を合計する関数です</a:t>
            </a:r>
            <a:endParaRPr kumimoji="1" lang="en-US" altLang="ja-JP" dirty="0" smtClean="0"/>
          </a:p>
          <a:p>
            <a:r>
              <a:rPr kumimoji="1" lang="en-US" altLang="ja-JP" dirty="0" smtClean="0"/>
              <a:t>SUMIF(</a:t>
            </a:r>
            <a:r>
              <a:rPr kumimoji="1" lang="ja-JP" altLang="en-US" dirty="0" smtClean="0"/>
              <a:t>サムイフ</a:t>
            </a:r>
            <a:r>
              <a:rPr kumimoji="1" lang="en-US" altLang="ja-JP" dirty="0" smtClean="0"/>
              <a:t>)</a:t>
            </a:r>
            <a:r>
              <a:rPr kumimoji="1" lang="ja-JP" altLang="en-US" dirty="0" smtClean="0"/>
              <a:t>などと似ていますが間違えないようにしましょう</a:t>
            </a:r>
            <a:endParaRPr kumimoji="1" lang="en-US" altLang="ja-JP" dirty="0" smtClean="0"/>
          </a:p>
          <a:p>
            <a:endParaRPr kumimoji="1" lang="en-US" altLang="ja-JP" dirty="0" smtClean="0"/>
          </a:p>
          <a:p>
            <a:r>
              <a:rPr kumimoji="1" lang="ja-JP" altLang="en-US" dirty="0" smtClean="0"/>
              <a:t>ここに出てくるフィールドは</a:t>
            </a:r>
            <a:r>
              <a:rPr kumimoji="1" lang="en-US" altLang="ja-JP" dirty="0" smtClean="0"/>
              <a:t>VLOOKUP</a:t>
            </a:r>
            <a:r>
              <a:rPr kumimoji="1" lang="ja-JP" altLang="en-US" dirty="0" smtClean="0"/>
              <a:t>（ブイ ルックアップ）の列番号と一緒です</a:t>
            </a:r>
            <a:endParaRPr kumimoji="1" lang="en-US" altLang="ja-JP" dirty="0" smtClean="0"/>
          </a:p>
          <a:p>
            <a:endParaRPr kumimoji="1" lang="en-US" altLang="ja-JP" dirty="0" smtClean="0"/>
          </a:p>
          <a:p>
            <a:r>
              <a:rPr kumimoji="1" lang="ja-JP" altLang="en-US" dirty="0" smtClean="0"/>
              <a:t>（クリック）</a:t>
            </a:r>
            <a:endParaRPr kumimoji="1" lang="en-US" altLang="ja-JP" dirty="0" smtClean="0"/>
          </a:p>
          <a:p>
            <a:endParaRPr kumimoji="1" lang="en-US" altLang="ja-JP" dirty="0" smtClean="0"/>
          </a:p>
          <a:p>
            <a:r>
              <a:rPr kumimoji="1" lang="ja-JP" altLang="en-US" dirty="0" smtClean="0"/>
              <a:t>図の表の場合</a:t>
            </a:r>
            <a:endParaRPr kumimoji="1" lang="en-US" altLang="ja-JP" dirty="0" smtClean="0"/>
          </a:p>
          <a:p>
            <a:r>
              <a:rPr kumimoji="1" lang="ja-JP" altLang="en-US" dirty="0" smtClean="0"/>
              <a:t>条件はコードが</a:t>
            </a:r>
            <a:r>
              <a:rPr kumimoji="1" lang="en-US" altLang="ja-JP" dirty="0" smtClean="0"/>
              <a:t>H</a:t>
            </a:r>
            <a:r>
              <a:rPr kumimoji="1" lang="ja-JP" altLang="en-US" dirty="0" smtClean="0"/>
              <a:t>から始まり金額（きんがく）が</a:t>
            </a:r>
            <a:endParaRPr kumimoji="1" lang="en-US" altLang="ja-JP" dirty="0" smtClean="0"/>
          </a:p>
          <a:p>
            <a:r>
              <a:rPr kumimoji="1" lang="en-US" altLang="ja-JP" dirty="0" smtClean="0"/>
              <a:t>2,000</a:t>
            </a:r>
            <a:r>
              <a:rPr kumimoji="1" lang="ja-JP" altLang="en-US" dirty="0" smtClean="0"/>
              <a:t>円以上なので一致（いっち）するのは</a:t>
            </a:r>
            <a:endParaRPr kumimoji="1" lang="en-US" altLang="ja-JP" dirty="0" smtClean="0"/>
          </a:p>
          <a:p>
            <a:r>
              <a:rPr kumimoji="1" lang="en-US" altLang="ja-JP" dirty="0" smtClean="0"/>
              <a:t>H2</a:t>
            </a:r>
            <a:r>
              <a:rPr kumimoji="1" lang="ja-JP" altLang="en-US" dirty="0" smtClean="0"/>
              <a:t>の</a:t>
            </a:r>
            <a:r>
              <a:rPr kumimoji="1" lang="en-US" altLang="ja-JP" dirty="0" smtClean="0"/>
              <a:t>9,153</a:t>
            </a:r>
            <a:r>
              <a:rPr kumimoji="1" lang="ja-JP" altLang="en-US" dirty="0" smtClean="0"/>
              <a:t>円だけなので合計は</a:t>
            </a:r>
            <a:r>
              <a:rPr kumimoji="1" lang="en-US" altLang="ja-JP" dirty="0" smtClean="0"/>
              <a:t>9,153</a:t>
            </a:r>
            <a:r>
              <a:rPr kumimoji="1" lang="ja-JP" altLang="en-US" dirty="0" smtClean="0"/>
              <a:t>円と出ます</a:t>
            </a:r>
          </a:p>
          <a:p>
            <a:endParaRPr kumimoji="1" lang="ja-JP" altLang="en-US" dirty="0" smtClean="0"/>
          </a:p>
          <a:p>
            <a:r>
              <a:rPr kumimoji="1" lang="en-US" altLang="ja-JP" dirty="0" smtClean="0"/>
              <a:t>(</a:t>
            </a:r>
            <a:r>
              <a:rPr kumimoji="1" lang="ja-JP" altLang="en-US" dirty="0" smtClean="0"/>
              <a:t>クリック</a:t>
            </a:r>
            <a:r>
              <a:rPr kumimoji="1" lang="en-US" altLang="ja-JP" dirty="0" smtClean="0"/>
              <a:t>)</a:t>
            </a:r>
          </a:p>
          <a:p>
            <a:endParaRPr kumimoji="1" lang="en-US" altLang="ja-JP" dirty="0" smtClean="0"/>
          </a:p>
          <a:p>
            <a:endParaRPr kumimoji="1" lang="ja-JP" altLang="en-US" dirty="0" smtClean="0"/>
          </a:p>
          <a:p>
            <a:endParaRPr kumimoji="1" lang="ja-JP" altLang="en-US" dirty="0" smtClean="0"/>
          </a:p>
          <a:p>
            <a:endParaRPr kumimoji="1" lang="ja-JP" altLang="en-US" dirty="0" smtClean="0"/>
          </a:p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350594-6E35-4213-B4A6-9C759F40F46D}" type="slidenum">
              <a:rPr lang="ja-JP" altLang="en-US" smtClean="0">
                <a:solidFill>
                  <a:prstClr val="black"/>
                </a:solidFill>
              </a:rPr>
              <a:pPr/>
              <a:t>46</a:t>
            </a:fld>
            <a:endParaRPr lang="ja-JP" alt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344305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ja-JP" altLang="en-US" dirty="0" smtClean="0"/>
              <a:t>次は</a:t>
            </a:r>
            <a:r>
              <a:rPr kumimoji="1" lang="en-US" altLang="ja-JP" dirty="0" smtClean="0"/>
              <a:t>DAVERAGE(</a:t>
            </a:r>
            <a:r>
              <a:rPr kumimoji="1" lang="ja-JP" altLang="en-US" dirty="0" smtClean="0"/>
              <a:t>ディーアベレージ</a:t>
            </a:r>
            <a:r>
              <a:rPr kumimoji="1" lang="en-US" altLang="ja-JP" dirty="0" smtClean="0"/>
              <a:t>)</a:t>
            </a:r>
            <a:r>
              <a:rPr kumimoji="1" lang="ja-JP" altLang="en-US" dirty="0" smtClean="0"/>
              <a:t>関数です　</a:t>
            </a:r>
            <a:r>
              <a:rPr kumimoji="1" lang="en-US" altLang="ja-JP" dirty="0" smtClean="0"/>
              <a:t>(</a:t>
            </a:r>
            <a:r>
              <a:rPr kumimoji="1" lang="ja-JP" altLang="en-US" dirty="0" smtClean="0"/>
              <a:t>クリック</a:t>
            </a:r>
            <a:r>
              <a:rPr kumimoji="1" lang="en-US" altLang="ja-JP" dirty="0" smtClean="0"/>
              <a:t>)</a:t>
            </a:r>
          </a:p>
          <a:p>
            <a:endParaRPr kumimoji="1" lang="en-US" altLang="ja-JP" dirty="0" smtClean="0"/>
          </a:p>
          <a:p>
            <a:r>
              <a:rPr kumimoji="1" lang="en-US" altLang="ja-JP" dirty="0" smtClean="0"/>
              <a:t>DAVERAGE(</a:t>
            </a:r>
            <a:r>
              <a:rPr kumimoji="1" lang="ja-JP" altLang="en-US" dirty="0" smtClean="0"/>
              <a:t>ディーアベレージ</a:t>
            </a:r>
            <a:r>
              <a:rPr kumimoji="1" lang="en-US" altLang="ja-JP" dirty="0" smtClean="0"/>
              <a:t>)</a:t>
            </a:r>
            <a:r>
              <a:rPr kumimoji="1" lang="ja-JP" altLang="en-US" dirty="0" smtClean="0"/>
              <a:t>関数は</a:t>
            </a:r>
            <a:endParaRPr kumimoji="1" lang="en-US" altLang="ja-JP" dirty="0" smtClean="0"/>
          </a:p>
          <a:p>
            <a:r>
              <a:rPr kumimoji="1" lang="ja-JP" altLang="en-US" dirty="0" smtClean="0"/>
              <a:t>データベースの中で条件に一致する値を平均する関数です</a:t>
            </a:r>
            <a:endParaRPr kumimoji="1" lang="en-US" altLang="ja-JP" dirty="0" smtClean="0"/>
          </a:p>
          <a:p>
            <a:r>
              <a:rPr kumimoji="1" lang="en-US" altLang="ja-JP" dirty="0" smtClean="0"/>
              <a:t>AVERAGEIF</a:t>
            </a:r>
            <a:r>
              <a:rPr kumimoji="1" lang="ja-JP" altLang="en-US" dirty="0" smtClean="0"/>
              <a:t>（アベレージイフ）などと似ていますが間違えないようにしましょう</a:t>
            </a:r>
            <a:endParaRPr kumimoji="1" lang="en-US" altLang="ja-JP" dirty="0" smtClean="0"/>
          </a:p>
          <a:p>
            <a:endParaRPr kumimoji="1" lang="en-US" altLang="ja-JP" dirty="0" smtClean="0"/>
          </a:p>
          <a:p>
            <a:r>
              <a:rPr kumimoji="1" lang="ja-JP" altLang="en-US" dirty="0" smtClean="0"/>
              <a:t>ここに出てくるフィールドは先ほどの</a:t>
            </a:r>
            <a:r>
              <a:rPr kumimoji="1" lang="en-US" altLang="ja-JP" dirty="0" smtClean="0"/>
              <a:t>DSUM</a:t>
            </a:r>
            <a:r>
              <a:rPr kumimoji="1" lang="ja-JP" altLang="en-US" dirty="0" smtClean="0"/>
              <a:t>（ディーサム</a:t>
            </a:r>
            <a:r>
              <a:rPr kumimoji="1" lang="en-US" altLang="ja-JP" dirty="0" smtClean="0"/>
              <a:t>)</a:t>
            </a:r>
            <a:r>
              <a:rPr kumimoji="1" lang="ja-JP" altLang="en-US" dirty="0" smtClean="0"/>
              <a:t>関数と一緒で</a:t>
            </a:r>
            <a:endParaRPr kumimoji="1" lang="en-US" altLang="ja-JP" dirty="0" smtClean="0"/>
          </a:p>
          <a:p>
            <a:r>
              <a:rPr kumimoji="1" lang="en-US" altLang="ja-JP" dirty="0" smtClean="0"/>
              <a:t>VLOOKUP</a:t>
            </a:r>
            <a:r>
              <a:rPr kumimoji="1" lang="ja-JP" altLang="en-US" dirty="0" smtClean="0"/>
              <a:t>（ブイ ルックアップ）の列番号と一緒です</a:t>
            </a:r>
            <a:endParaRPr kumimoji="1" lang="en-US" altLang="ja-JP" dirty="0" smtClean="0"/>
          </a:p>
          <a:p>
            <a:endParaRPr kumimoji="1" lang="en-US" altLang="ja-JP" dirty="0" smtClean="0"/>
          </a:p>
          <a:p>
            <a:r>
              <a:rPr kumimoji="1" lang="ja-JP" altLang="en-US" dirty="0" smtClean="0"/>
              <a:t>（クリック）</a:t>
            </a:r>
            <a:endParaRPr kumimoji="1" lang="en-US" altLang="ja-JP" dirty="0" smtClean="0"/>
          </a:p>
          <a:p>
            <a:endParaRPr kumimoji="1" lang="en-US" altLang="ja-JP" dirty="0" smtClean="0"/>
          </a:p>
          <a:p>
            <a:r>
              <a:rPr kumimoji="1" lang="ja-JP" altLang="en-US" dirty="0" smtClean="0"/>
              <a:t>図の表の場合</a:t>
            </a:r>
            <a:endParaRPr kumimoji="1" lang="en-US" altLang="ja-JP" dirty="0" smtClean="0"/>
          </a:p>
          <a:p>
            <a:r>
              <a:rPr kumimoji="1" lang="ja-JP" altLang="en-US" dirty="0" smtClean="0"/>
              <a:t>条件はコードが</a:t>
            </a:r>
            <a:r>
              <a:rPr kumimoji="1" lang="en-US" altLang="ja-JP" dirty="0" smtClean="0"/>
              <a:t>R</a:t>
            </a:r>
            <a:r>
              <a:rPr kumimoji="1" lang="ja-JP" altLang="en-US" dirty="0" smtClean="0"/>
              <a:t>から始まり金額（金額）が</a:t>
            </a:r>
            <a:r>
              <a:rPr kumimoji="1" lang="en-US" altLang="ja-JP" dirty="0" smtClean="0"/>
              <a:t>2,000</a:t>
            </a:r>
            <a:r>
              <a:rPr kumimoji="1" lang="ja-JP" altLang="en-US" dirty="0" smtClean="0"/>
              <a:t>円以上なので一致（いっち）するのは</a:t>
            </a:r>
            <a:endParaRPr kumimoji="1" lang="en-US" altLang="ja-JP" dirty="0" smtClean="0"/>
          </a:p>
          <a:p>
            <a:r>
              <a:rPr kumimoji="1" lang="en-US" altLang="ja-JP" dirty="0" smtClean="0"/>
              <a:t>R1</a:t>
            </a:r>
            <a:r>
              <a:rPr kumimoji="1" lang="ja-JP" altLang="en-US" dirty="0" smtClean="0"/>
              <a:t>の</a:t>
            </a:r>
            <a:r>
              <a:rPr kumimoji="1" lang="en-US" altLang="ja-JP" dirty="0" smtClean="0"/>
              <a:t>2,300</a:t>
            </a:r>
            <a:r>
              <a:rPr kumimoji="1" lang="ja-JP" altLang="en-US" dirty="0" smtClean="0"/>
              <a:t>円、</a:t>
            </a:r>
            <a:r>
              <a:rPr kumimoji="1" lang="en-US" altLang="ja-JP" dirty="0" smtClean="0"/>
              <a:t>R2</a:t>
            </a:r>
            <a:r>
              <a:rPr kumimoji="1" lang="ja-JP" altLang="en-US" dirty="0" smtClean="0"/>
              <a:t>の</a:t>
            </a:r>
            <a:r>
              <a:rPr kumimoji="1" lang="en-US" altLang="ja-JP" dirty="0" smtClean="0"/>
              <a:t>3,185</a:t>
            </a:r>
            <a:r>
              <a:rPr kumimoji="1" lang="ja-JP" altLang="en-US" dirty="0" smtClean="0"/>
              <a:t>円なので平均は</a:t>
            </a:r>
            <a:r>
              <a:rPr kumimoji="1" lang="en-US" altLang="ja-JP" dirty="0" smtClean="0"/>
              <a:t>2,758</a:t>
            </a:r>
            <a:r>
              <a:rPr kumimoji="1" lang="ja-JP" altLang="en-US" dirty="0" smtClean="0"/>
              <a:t>円と出ます</a:t>
            </a:r>
          </a:p>
          <a:p>
            <a:endParaRPr kumimoji="1" lang="ja-JP" altLang="en-US" dirty="0" smtClean="0"/>
          </a:p>
          <a:p>
            <a:r>
              <a:rPr kumimoji="1" lang="en-US" altLang="ja-JP" dirty="0" smtClean="0"/>
              <a:t>(</a:t>
            </a:r>
            <a:r>
              <a:rPr kumimoji="1" lang="ja-JP" altLang="en-US" dirty="0" smtClean="0"/>
              <a:t>クリック</a:t>
            </a:r>
            <a:r>
              <a:rPr kumimoji="1" lang="en-US" altLang="ja-JP" dirty="0" smtClean="0"/>
              <a:t>)</a:t>
            </a:r>
          </a:p>
          <a:p>
            <a:endParaRPr kumimoji="1" lang="en-US" altLang="ja-JP" dirty="0" smtClean="0"/>
          </a:p>
          <a:p>
            <a:endParaRPr kumimoji="1" lang="ja-JP" altLang="en-US" dirty="0" smtClean="0"/>
          </a:p>
          <a:p>
            <a:endParaRPr kumimoji="1" lang="ja-JP" altLang="en-US" dirty="0" smtClean="0"/>
          </a:p>
          <a:p>
            <a:endParaRPr kumimoji="1" lang="ja-JP" altLang="en-US" dirty="0" smtClean="0"/>
          </a:p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350594-6E35-4213-B4A6-9C759F40F46D}" type="slidenum">
              <a:rPr lang="ja-JP" altLang="en-US" smtClean="0">
                <a:solidFill>
                  <a:prstClr val="black"/>
                </a:solidFill>
              </a:rPr>
              <a:pPr/>
              <a:t>47</a:t>
            </a:fld>
            <a:endParaRPr lang="ja-JP" alt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0817456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ja-JP" altLang="en-US" dirty="0" smtClean="0"/>
              <a:t>次は１級</a:t>
            </a:r>
            <a:r>
              <a:rPr kumimoji="1" lang="en-US" altLang="ja-JP" dirty="0" smtClean="0"/>
              <a:t>Excel(</a:t>
            </a:r>
            <a:r>
              <a:rPr kumimoji="1" lang="ja-JP" altLang="en-US" dirty="0" smtClean="0"/>
              <a:t>エクセル</a:t>
            </a:r>
            <a:r>
              <a:rPr kumimoji="1" lang="en-US" altLang="ja-JP" dirty="0" smtClean="0"/>
              <a:t>)</a:t>
            </a:r>
            <a:r>
              <a:rPr kumimoji="1" lang="ja-JP" altLang="en-US" dirty="0" smtClean="0"/>
              <a:t>の説明に入ります　（クリック）</a:t>
            </a:r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FC04F7-1E8D-461F-A2DF-BD0AB495C4C2}" type="slidenum">
              <a:rPr lang="ja-JP" altLang="en-US" smtClean="0">
                <a:solidFill>
                  <a:prstClr val="black"/>
                </a:solidFill>
              </a:rPr>
              <a:pPr/>
              <a:t>48</a:t>
            </a:fld>
            <a:endParaRPr lang="ja-JP" alt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4293566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ja-JP" altLang="en-US" dirty="0" smtClean="0"/>
              <a:t>まずは</a:t>
            </a:r>
            <a:r>
              <a:rPr kumimoji="1" lang="en-US" altLang="ja-JP" dirty="0" smtClean="0"/>
              <a:t>ABS</a:t>
            </a:r>
            <a:r>
              <a:rPr kumimoji="1" lang="ja-JP" altLang="en-US" dirty="0" smtClean="0"/>
              <a:t>（アブソリュート）関数です </a:t>
            </a:r>
            <a:r>
              <a:rPr kumimoji="1" lang="en-US" altLang="ja-JP" dirty="0" smtClean="0"/>
              <a:t>(</a:t>
            </a:r>
            <a:r>
              <a:rPr kumimoji="1" lang="ja-JP" altLang="en-US" dirty="0" smtClean="0"/>
              <a:t>クリック</a:t>
            </a:r>
            <a:r>
              <a:rPr kumimoji="1" lang="en-US" altLang="ja-JP" dirty="0" smtClean="0"/>
              <a:t>)</a:t>
            </a:r>
          </a:p>
          <a:p>
            <a:r>
              <a:rPr kumimoji="1" lang="en-US" altLang="ja-JP" dirty="0" smtClean="0"/>
              <a:t>ABS</a:t>
            </a:r>
            <a:r>
              <a:rPr kumimoji="1" lang="ja-JP" altLang="en-US" dirty="0" smtClean="0"/>
              <a:t>（アブソリュート）は指定した数値の絶対値（ぜったいち）を</a:t>
            </a:r>
            <a:endParaRPr kumimoji="1" lang="en-US" altLang="ja-JP" dirty="0" smtClean="0"/>
          </a:p>
          <a:p>
            <a:r>
              <a:rPr kumimoji="1" lang="ja-JP" altLang="en-US" dirty="0" smtClean="0"/>
              <a:t>表す数値</a:t>
            </a:r>
            <a:r>
              <a:rPr kumimoji="1" lang="en-US" altLang="ja-JP" dirty="0" smtClean="0"/>
              <a:t>(</a:t>
            </a:r>
            <a:r>
              <a:rPr kumimoji="1" lang="ja-JP" altLang="en-US" dirty="0" smtClean="0"/>
              <a:t>すうち</a:t>
            </a:r>
            <a:r>
              <a:rPr kumimoji="1" lang="en-US" altLang="ja-JP" dirty="0" smtClean="0"/>
              <a:t>)</a:t>
            </a:r>
            <a:r>
              <a:rPr kumimoji="1" lang="ja-JP" altLang="en-US" dirty="0" smtClean="0"/>
              <a:t>を表示する関数です</a:t>
            </a:r>
            <a:endParaRPr kumimoji="1" lang="en-US" altLang="ja-JP" dirty="0" smtClean="0"/>
          </a:p>
          <a:p>
            <a:endParaRPr kumimoji="1" lang="en-US" altLang="ja-JP" dirty="0" smtClean="0"/>
          </a:p>
          <a:p>
            <a:r>
              <a:rPr kumimoji="1" lang="en-US" altLang="ja-JP" dirty="0" smtClean="0"/>
              <a:t>2</a:t>
            </a:r>
            <a:r>
              <a:rPr kumimoji="1" lang="ja-JP" altLang="en-US" dirty="0" smtClean="0"/>
              <a:t>のときは</a:t>
            </a:r>
            <a:r>
              <a:rPr kumimoji="1" lang="en-US" altLang="ja-JP" dirty="0" smtClean="0"/>
              <a:t>2</a:t>
            </a:r>
          </a:p>
          <a:p>
            <a:r>
              <a:rPr kumimoji="1" lang="en-US" altLang="ja-JP" dirty="0" smtClean="0"/>
              <a:t>-5</a:t>
            </a:r>
            <a:r>
              <a:rPr kumimoji="1" lang="ja-JP" altLang="en-US" dirty="0" smtClean="0"/>
              <a:t>のときは</a:t>
            </a:r>
            <a:r>
              <a:rPr kumimoji="1" lang="en-US" altLang="ja-JP" dirty="0" smtClean="0"/>
              <a:t>5</a:t>
            </a:r>
          </a:p>
          <a:p>
            <a:r>
              <a:rPr kumimoji="1" lang="ja-JP" altLang="en-US" dirty="0" smtClean="0"/>
              <a:t>となります　（クリック）</a:t>
            </a:r>
            <a:endParaRPr kumimoji="1" lang="en-US" altLang="ja-JP" dirty="0" smtClean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350594-6E35-4213-B4A6-9C759F40F46D}" type="slidenum">
              <a:rPr lang="ja-JP" altLang="en-US" smtClean="0">
                <a:solidFill>
                  <a:prstClr val="black"/>
                </a:solidFill>
              </a:rPr>
              <a:pPr/>
              <a:t>49</a:t>
            </a:fld>
            <a:endParaRPr lang="ja-JP" alt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8292217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ja-JP" altLang="en-US" dirty="0" smtClean="0"/>
              <a:t>次に</a:t>
            </a:r>
            <a:r>
              <a:rPr kumimoji="1" lang="en-US" altLang="ja-JP" dirty="0" smtClean="0"/>
              <a:t>SUBTOTAL(</a:t>
            </a:r>
            <a:r>
              <a:rPr kumimoji="1" lang="ja-JP" altLang="en-US" dirty="0" smtClean="0"/>
              <a:t>サブトータル</a:t>
            </a:r>
            <a:r>
              <a:rPr kumimoji="1" lang="en-US" altLang="ja-JP" dirty="0" smtClean="0"/>
              <a:t>)</a:t>
            </a:r>
            <a:r>
              <a:rPr kumimoji="1" lang="ja-JP" altLang="en-US" dirty="0" smtClean="0"/>
              <a:t>関数です　（クリック）</a:t>
            </a:r>
            <a:endParaRPr kumimoji="1" lang="en-US" altLang="ja-JP" dirty="0" smtClean="0"/>
          </a:p>
          <a:p>
            <a:endParaRPr kumimoji="1" lang="en-US" altLang="ja-JP" dirty="0" smtClean="0"/>
          </a:p>
          <a:p>
            <a:r>
              <a:rPr kumimoji="1" lang="ja-JP" altLang="en-US" dirty="0" smtClean="0"/>
              <a:t>計算したい範囲の合計や</a:t>
            </a:r>
            <a:endParaRPr kumimoji="1" lang="en-US" altLang="ja-JP" dirty="0" smtClean="0"/>
          </a:p>
          <a:p>
            <a:r>
              <a:rPr kumimoji="1" lang="ja-JP" altLang="en-US" dirty="0" smtClean="0"/>
              <a:t>平均などを出す関数です（クリック）</a:t>
            </a:r>
            <a:endParaRPr kumimoji="1" lang="en-US" altLang="ja-JP" dirty="0" smtClean="0"/>
          </a:p>
          <a:p>
            <a:endParaRPr kumimoji="1" lang="en-US" altLang="ja-JP" dirty="0" smtClean="0"/>
          </a:p>
          <a:p>
            <a:r>
              <a:rPr kumimoji="1" lang="ja-JP" altLang="en-US" dirty="0" smtClean="0"/>
              <a:t>たとえばこの図のように</a:t>
            </a:r>
            <a:endParaRPr kumimoji="1" lang="en-US" altLang="ja-JP" dirty="0" smtClean="0"/>
          </a:p>
          <a:p>
            <a:r>
              <a:rPr kumimoji="1" lang="ja-JP" altLang="en-US" dirty="0" smtClean="0"/>
              <a:t>小計</a:t>
            </a:r>
            <a:r>
              <a:rPr kumimoji="1" lang="en-US" altLang="ja-JP" dirty="0" smtClean="0"/>
              <a:t>(</a:t>
            </a:r>
            <a:r>
              <a:rPr kumimoji="1" lang="ja-JP" altLang="en-US" dirty="0" smtClean="0"/>
              <a:t>しょうけい</a:t>
            </a:r>
            <a:r>
              <a:rPr kumimoji="1" lang="en-US" altLang="ja-JP" dirty="0" smtClean="0"/>
              <a:t>)</a:t>
            </a:r>
            <a:r>
              <a:rPr kumimoji="1" lang="ja-JP" altLang="en-US" dirty="0" smtClean="0"/>
              <a:t>を出すために</a:t>
            </a:r>
            <a:r>
              <a:rPr kumimoji="1" lang="ja-JP" altLang="en-US" dirty="0" smtClean="0"/>
              <a:t>使われます</a:t>
            </a:r>
            <a:endParaRPr kumimoji="1" lang="en-US" altLang="ja-JP" dirty="0" smtClean="0"/>
          </a:p>
          <a:p>
            <a:endParaRPr kumimoji="1" lang="en-US" altLang="ja-JP" dirty="0" smtClean="0"/>
          </a:p>
          <a:p>
            <a:r>
              <a:rPr kumimoji="1" lang="en-US" altLang="ja-JP" dirty="0" smtClean="0"/>
              <a:t>SUM</a:t>
            </a:r>
            <a:r>
              <a:rPr kumimoji="1" lang="ja-JP" altLang="en-US" dirty="0" smtClean="0"/>
              <a:t>関数との違いは</a:t>
            </a:r>
            <a:endParaRPr kumimoji="1" lang="en-US" altLang="ja-JP" dirty="0" smtClean="0"/>
          </a:p>
          <a:p>
            <a:r>
              <a:rPr kumimoji="1" lang="ja-JP" altLang="en-US" sz="1200" dirty="0" smtClean="0"/>
              <a:t>小計部分を含めた範囲を指定しても</a:t>
            </a:r>
            <a:endParaRPr kumimoji="1" lang="en-US" altLang="ja-JP" sz="1200" dirty="0" smtClean="0"/>
          </a:p>
          <a:p>
            <a:r>
              <a:rPr kumimoji="1" lang="ja-JP" altLang="en-US" sz="1200" dirty="0" smtClean="0"/>
              <a:t>自動的に小計を抜いて合計を出してくれます</a:t>
            </a:r>
            <a:endParaRPr kumimoji="1" lang="en-US" altLang="ja-JP" sz="1200" dirty="0" smtClean="0"/>
          </a:p>
          <a:p>
            <a:r>
              <a:rPr kumimoji="1" lang="ja-JP" altLang="en-US" dirty="0" smtClean="0"/>
              <a:t>す</a:t>
            </a:r>
            <a:endParaRPr kumimoji="1" lang="en-US" altLang="ja-JP" dirty="0" smtClean="0"/>
          </a:p>
          <a:p>
            <a:r>
              <a:rPr kumimoji="1" lang="ja-JP" altLang="en-US" dirty="0" smtClean="0"/>
              <a:t>（クリック）</a:t>
            </a:r>
            <a:endParaRPr kumimoji="1" lang="en-US" altLang="ja-JP" dirty="0" smtClean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350594-6E35-4213-B4A6-9C759F40F46D}" type="slidenum">
              <a:rPr lang="ja-JP" altLang="en-US" smtClean="0">
                <a:solidFill>
                  <a:prstClr val="black"/>
                </a:solidFill>
              </a:rPr>
              <a:pPr/>
              <a:t>50</a:t>
            </a:fld>
            <a:endParaRPr lang="ja-JP" alt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397878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dirty="0" smtClean="0"/>
              <a:t>次は</a:t>
            </a:r>
            <a:r>
              <a:rPr kumimoji="1" lang="en-US" altLang="ja-JP" dirty="0" smtClean="0"/>
              <a:t>SUMIFS(</a:t>
            </a:r>
            <a:r>
              <a:rPr kumimoji="1" lang="ja-JP" altLang="en-US" dirty="0" smtClean="0"/>
              <a:t>サムイフズ</a:t>
            </a:r>
            <a:r>
              <a:rPr kumimoji="1" lang="en-US" altLang="ja-JP" dirty="0" smtClean="0"/>
              <a:t>)</a:t>
            </a:r>
            <a:r>
              <a:rPr kumimoji="1" lang="ja-JP" altLang="en-US" dirty="0" smtClean="0"/>
              <a:t>関数です　</a:t>
            </a:r>
            <a:r>
              <a:rPr kumimoji="1" lang="en-US" altLang="ja-JP" dirty="0" smtClean="0"/>
              <a:t>(</a:t>
            </a:r>
            <a:r>
              <a:rPr kumimoji="1" lang="ja-JP" altLang="en-US" dirty="0" smtClean="0"/>
              <a:t>クリック</a:t>
            </a:r>
            <a:r>
              <a:rPr kumimoji="1" lang="en-US" altLang="ja-JP" dirty="0" smtClean="0"/>
              <a:t>)</a:t>
            </a:r>
          </a:p>
          <a:p>
            <a:endParaRPr kumimoji="1" lang="en-US" altLang="ja-JP" dirty="0" smtClean="0"/>
          </a:p>
          <a:p>
            <a:r>
              <a:rPr kumimoji="1" lang="en-US" altLang="ja-JP" dirty="0" smtClean="0"/>
              <a:t>SUMIFS(</a:t>
            </a:r>
            <a:r>
              <a:rPr kumimoji="1" lang="ja-JP" altLang="en-US" dirty="0" smtClean="0"/>
              <a:t>サムイフズ</a:t>
            </a:r>
            <a:r>
              <a:rPr kumimoji="1" lang="en-US" altLang="ja-JP" dirty="0" smtClean="0"/>
              <a:t>)</a:t>
            </a:r>
            <a:r>
              <a:rPr kumimoji="1" lang="ja-JP" altLang="en-US" dirty="0" smtClean="0"/>
              <a:t>関数は</a:t>
            </a:r>
            <a:r>
              <a:rPr kumimoji="1" lang="en-US" altLang="ja-JP" dirty="0" smtClean="0"/>
              <a:t>2</a:t>
            </a:r>
            <a:r>
              <a:rPr kumimoji="1" lang="ja-JP" altLang="en-US" dirty="0" smtClean="0"/>
              <a:t>級の範囲に出てくる</a:t>
            </a:r>
            <a:r>
              <a:rPr kumimoji="1" lang="en-US" altLang="ja-JP" dirty="0" smtClean="0"/>
              <a:t>SUMIF(</a:t>
            </a:r>
            <a:r>
              <a:rPr kumimoji="1" lang="ja-JP" altLang="en-US" dirty="0" smtClean="0"/>
              <a:t>サムイフ</a:t>
            </a:r>
            <a:r>
              <a:rPr kumimoji="1" lang="en-US" altLang="ja-JP" dirty="0" smtClean="0"/>
              <a:t>)</a:t>
            </a:r>
            <a:r>
              <a:rPr kumimoji="1" lang="ja-JP" altLang="en-US" dirty="0" smtClean="0"/>
              <a:t>とは違い複数の条件を指定して</a:t>
            </a:r>
            <a:endParaRPr kumimoji="1" lang="en-US" altLang="ja-JP" dirty="0" smtClean="0"/>
          </a:p>
          <a:p>
            <a:r>
              <a:rPr kumimoji="1" lang="ja-JP" altLang="en-US" dirty="0" smtClean="0"/>
              <a:t>合計する関数です</a:t>
            </a:r>
            <a:endParaRPr kumimoji="1" lang="en-US" altLang="ja-JP" dirty="0" smtClean="0"/>
          </a:p>
          <a:p>
            <a:endParaRPr kumimoji="1" lang="en-US" altLang="ja-JP" dirty="0" smtClean="0"/>
          </a:p>
          <a:p>
            <a:r>
              <a:rPr kumimoji="1" lang="en-US" altLang="ja-JP" dirty="0" smtClean="0"/>
              <a:t>(</a:t>
            </a:r>
            <a:r>
              <a:rPr kumimoji="1" lang="ja-JP" altLang="en-US" dirty="0" smtClean="0"/>
              <a:t>クリック</a:t>
            </a:r>
            <a:r>
              <a:rPr kumimoji="1" lang="en-US" altLang="ja-JP" dirty="0" smtClean="0"/>
              <a:t>)</a:t>
            </a:r>
          </a:p>
          <a:p>
            <a:endParaRPr kumimoji="1" lang="en-US" altLang="ja-JP" dirty="0" smtClean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350594-6E35-4213-B4A6-9C759F40F46D}" type="slidenum">
              <a:rPr lang="ja-JP" altLang="en-US" smtClean="0">
                <a:solidFill>
                  <a:prstClr val="black"/>
                </a:solidFill>
              </a:rPr>
              <a:pPr/>
              <a:t>6</a:t>
            </a:fld>
            <a:endParaRPr lang="ja-JP" alt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5865727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600" dirty="0" smtClean="0"/>
              <a:t>次は</a:t>
            </a:r>
            <a:r>
              <a:rPr kumimoji="1" lang="en-US" altLang="ja-JP" sz="1600" dirty="0" smtClean="0"/>
              <a:t>SUMIFS(</a:t>
            </a:r>
            <a:r>
              <a:rPr kumimoji="1" lang="ja-JP" altLang="en-US" sz="1600" dirty="0" smtClean="0"/>
              <a:t>サムイフズ</a:t>
            </a:r>
            <a:r>
              <a:rPr kumimoji="1" lang="en-US" altLang="ja-JP" sz="1600" dirty="0" smtClean="0"/>
              <a:t>)</a:t>
            </a:r>
            <a:r>
              <a:rPr kumimoji="1" lang="ja-JP" altLang="en-US" sz="1600" dirty="0" smtClean="0"/>
              <a:t>関数です　</a:t>
            </a:r>
            <a:r>
              <a:rPr kumimoji="1" lang="en-US" altLang="ja-JP" sz="1600" dirty="0" smtClean="0"/>
              <a:t>(</a:t>
            </a:r>
            <a:r>
              <a:rPr kumimoji="1" lang="ja-JP" altLang="en-US" sz="1600" dirty="0" smtClean="0"/>
              <a:t>クリック</a:t>
            </a:r>
            <a:r>
              <a:rPr kumimoji="1" lang="en-US" altLang="ja-JP" sz="1600" dirty="0" smtClean="0"/>
              <a:t>)</a:t>
            </a:r>
          </a:p>
          <a:p>
            <a:endParaRPr kumimoji="1" lang="en-US" altLang="ja-JP" sz="1600" dirty="0" smtClean="0"/>
          </a:p>
          <a:p>
            <a:r>
              <a:rPr kumimoji="1" lang="en-US" altLang="ja-JP" sz="1600" dirty="0" smtClean="0"/>
              <a:t>SUMIFS(</a:t>
            </a:r>
            <a:r>
              <a:rPr kumimoji="1" lang="ja-JP" altLang="en-US" sz="1600" dirty="0" smtClean="0"/>
              <a:t>サムイフズ</a:t>
            </a:r>
            <a:r>
              <a:rPr kumimoji="1" lang="en-US" altLang="ja-JP" sz="1600" dirty="0" smtClean="0"/>
              <a:t>)</a:t>
            </a:r>
            <a:r>
              <a:rPr kumimoji="1" lang="ja-JP" altLang="en-US" sz="1600" dirty="0" smtClean="0"/>
              <a:t>関数は</a:t>
            </a:r>
            <a:r>
              <a:rPr kumimoji="1" lang="en-US" altLang="ja-JP" sz="1600" dirty="0" smtClean="0"/>
              <a:t>2</a:t>
            </a:r>
            <a:r>
              <a:rPr kumimoji="1" lang="ja-JP" altLang="en-US" sz="1600" dirty="0" smtClean="0"/>
              <a:t>級の範囲に出てくる</a:t>
            </a:r>
            <a:r>
              <a:rPr kumimoji="1" lang="en-US" altLang="ja-JP" sz="1600" dirty="0" smtClean="0"/>
              <a:t>SUMIF(</a:t>
            </a:r>
            <a:r>
              <a:rPr kumimoji="1" lang="ja-JP" altLang="en-US" sz="1600" dirty="0" smtClean="0"/>
              <a:t>サムイフ</a:t>
            </a:r>
            <a:r>
              <a:rPr kumimoji="1" lang="en-US" altLang="ja-JP" sz="1600" dirty="0" smtClean="0"/>
              <a:t>)</a:t>
            </a:r>
            <a:r>
              <a:rPr kumimoji="1" lang="ja-JP" altLang="en-US" sz="1600" dirty="0" smtClean="0"/>
              <a:t>とは違い</a:t>
            </a:r>
            <a:endParaRPr kumimoji="1" lang="en-US" altLang="ja-JP" sz="1600" dirty="0" smtClean="0"/>
          </a:p>
          <a:p>
            <a:r>
              <a:rPr kumimoji="1" lang="ja-JP" altLang="en-US" sz="1600" dirty="0" smtClean="0"/>
              <a:t>複数の条件を指定して合計する関数です</a:t>
            </a:r>
            <a:endParaRPr kumimoji="1" lang="en-US" altLang="ja-JP" sz="1600" dirty="0" smtClean="0"/>
          </a:p>
          <a:p>
            <a:endParaRPr kumimoji="1" lang="en-US" altLang="ja-JP" sz="1600" dirty="0" smtClean="0"/>
          </a:p>
          <a:p>
            <a:r>
              <a:rPr kumimoji="1" lang="en-US" altLang="ja-JP" sz="1600" dirty="0" smtClean="0"/>
              <a:t>(</a:t>
            </a:r>
            <a:r>
              <a:rPr kumimoji="1" lang="ja-JP" altLang="en-US" sz="1600" dirty="0" smtClean="0"/>
              <a:t>クリック</a:t>
            </a:r>
            <a:r>
              <a:rPr kumimoji="1" lang="en-US" altLang="ja-JP" sz="1600" dirty="0" smtClean="0"/>
              <a:t>)</a:t>
            </a:r>
          </a:p>
          <a:p>
            <a:endParaRPr kumimoji="1" lang="en-US" altLang="ja-JP" dirty="0" smtClean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350594-6E35-4213-B4A6-9C759F40F46D}" type="slidenum">
              <a:rPr lang="ja-JP" altLang="en-US" smtClean="0">
                <a:solidFill>
                  <a:prstClr val="black"/>
                </a:solidFill>
              </a:rPr>
              <a:pPr/>
              <a:t>51</a:t>
            </a:fld>
            <a:endParaRPr lang="ja-JP" alt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5865727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dirty="0" smtClean="0"/>
              <a:t>次は</a:t>
            </a:r>
            <a:r>
              <a:rPr kumimoji="1" lang="en-US" altLang="ja-JP" dirty="0" smtClean="0"/>
              <a:t>AVERAGEIFS(</a:t>
            </a:r>
            <a:r>
              <a:rPr kumimoji="1" lang="ja-JP" altLang="en-US" dirty="0" smtClean="0"/>
              <a:t>アベレージイフズ</a:t>
            </a:r>
            <a:r>
              <a:rPr kumimoji="1" lang="en-US" altLang="ja-JP" dirty="0" smtClean="0"/>
              <a:t>)</a:t>
            </a:r>
            <a:r>
              <a:rPr kumimoji="1" lang="ja-JP" altLang="en-US" dirty="0" smtClean="0"/>
              <a:t>関数です　</a:t>
            </a:r>
            <a:r>
              <a:rPr kumimoji="1" lang="en-US" altLang="ja-JP" dirty="0" smtClean="0"/>
              <a:t>(</a:t>
            </a:r>
            <a:r>
              <a:rPr kumimoji="1" lang="ja-JP" altLang="en-US" dirty="0" smtClean="0"/>
              <a:t>クリック</a:t>
            </a:r>
            <a:r>
              <a:rPr kumimoji="1" lang="en-US" altLang="ja-JP" dirty="0" smtClean="0"/>
              <a:t>)</a:t>
            </a:r>
          </a:p>
          <a:p>
            <a:endParaRPr kumimoji="1" lang="en-US" altLang="ja-JP" dirty="0" smtClean="0"/>
          </a:p>
          <a:p>
            <a:r>
              <a:rPr kumimoji="1" lang="en-US" altLang="ja-JP" dirty="0" smtClean="0"/>
              <a:t>AVERAGEIFS(</a:t>
            </a:r>
            <a:r>
              <a:rPr kumimoji="1" lang="ja-JP" altLang="en-US" dirty="0" smtClean="0"/>
              <a:t>アベレージイフズ</a:t>
            </a:r>
            <a:r>
              <a:rPr kumimoji="1" lang="en-US" altLang="ja-JP" dirty="0" smtClean="0"/>
              <a:t>)</a:t>
            </a:r>
            <a:r>
              <a:rPr kumimoji="1" lang="ja-JP" altLang="en-US" dirty="0" smtClean="0"/>
              <a:t>関数は</a:t>
            </a:r>
            <a:endParaRPr kumimoji="1" lang="en-US" altLang="ja-JP" dirty="0" smtClean="0"/>
          </a:p>
          <a:p>
            <a:r>
              <a:rPr kumimoji="1" lang="en-US" altLang="ja-JP" dirty="0" smtClean="0"/>
              <a:t>2</a:t>
            </a:r>
            <a:r>
              <a:rPr kumimoji="1" lang="ja-JP" altLang="en-US" dirty="0" smtClean="0"/>
              <a:t>級の範囲に出てくる</a:t>
            </a:r>
            <a:r>
              <a:rPr kumimoji="1" lang="en-US" altLang="ja-JP" dirty="0" smtClean="0"/>
              <a:t>AVERAGEIF(</a:t>
            </a:r>
            <a:r>
              <a:rPr kumimoji="1" lang="ja-JP" altLang="en-US" dirty="0" smtClean="0"/>
              <a:t>アベレージイフ</a:t>
            </a:r>
            <a:r>
              <a:rPr kumimoji="1" lang="en-US" altLang="ja-JP" dirty="0" smtClean="0"/>
              <a:t>)</a:t>
            </a:r>
            <a:r>
              <a:rPr kumimoji="1" lang="ja-JP" altLang="en-US" dirty="0" smtClean="0"/>
              <a:t>とは違い</a:t>
            </a:r>
            <a:endParaRPr kumimoji="1" lang="en-US" altLang="ja-JP" dirty="0" smtClean="0"/>
          </a:p>
          <a:p>
            <a:r>
              <a:rPr kumimoji="1" lang="ja-JP" altLang="en-US" dirty="0" smtClean="0"/>
              <a:t>複数の条件を指定して平均する関数です</a:t>
            </a:r>
            <a:endParaRPr kumimoji="1" lang="en-US" altLang="ja-JP" dirty="0" smtClean="0"/>
          </a:p>
          <a:p>
            <a:r>
              <a:rPr kumimoji="1" lang="ja-JP" altLang="en-US" dirty="0" smtClean="0"/>
              <a:t>さきほど出した</a:t>
            </a:r>
            <a:r>
              <a:rPr kumimoji="1" lang="en-US" altLang="ja-JP" dirty="0" smtClean="0"/>
              <a:t>SUMIFS(</a:t>
            </a:r>
            <a:r>
              <a:rPr kumimoji="1" lang="ja-JP" altLang="en-US" dirty="0" smtClean="0"/>
              <a:t>サムイフズ</a:t>
            </a:r>
            <a:r>
              <a:rPr kumimoji="1" lang="en-US" altLang="ja-JP" dirty="0" smtClean="0"/>
              <a:t>)</a:t>
            </a:r>
            <a:r>
              <a:rPr kumimoji="1" lang="ja-JP" altLang="en-US" dirty="0" smtClean="0"/>
              <a:t>と似ている関数です</a:t>
            </a:r>
            <a:endParaRPr kumimoji="1" lang="en-US" altLang="ja-JP" dirty="0" smtClean="0"/>
          </a:p>
          <a:p>
            <a:endParaRPr kumimoji="1" lang="en-US" altLang="ja-JP" dirty="0" smtClean="0"/>
          </a:p>
          <a:p>
            <a:r>
              <a:rPr kumimoji="1" lang="en-US" altLang="ja-JP" dirty="0" smtClean="0"/>
              <a:t>(</a:t>
            </a:r>
            <a:r>
              <a:rPr kumimoji="1" lang="ja-JP" altLang="en-US" dirty="0" smtClean="0"/>
              <a:t>クリック</a:t>
            </a:r>
            <a:r>
              <a:rPr kumimoji="1" lang="en-US" altLang="ja-JP" dirty="0" smtClean="0"/>
              <a:t>)</a:t>
            </a:r>
          </a:p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350594-6E35-4213-B4A6-9C759F40F46D}" type="slidenum">
              <a:rPr lang="ja-JP" altLang="en-US" smtClean="0">
                <a:solidFill>
                  <a:prstClr val="black"/>
                </a:solidFill>
              </a:rPr>
              <a:pPr/>
              <a:t>52</a:t>
            </a:fld>
            <a:endParaRPr lang="ja-JP" alt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5918335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dirty="0" smtClean="0"/>
              <a:t>次は</a:t>
            </a:r>
            <a:r>
              <a:rPr kumimoji="1" lang="en-US" altLang="ja-JP" dirty="0" smtClean="0"/>
              <a:t>CEILING(</a:t>
            </a:r>
            <a:r>
              <a:rPr kumimoji="1" lang="ja-JP" altLang="en-US" dirty="0" smtClean="0"/>
              <a:t>シーリング</a:t>
            </a:r>
            <a:r>
              <a:rPr kumimoji="1" lang="en-US" altLang="ja-JP" dirty="0" smtClean="0"/>
              <a:t>)</a:t>
            </a:r>
            <a:r>
              <a:rPr kumimoji="1" lang="ja-JP" altLang="en-US" dirty="0" smtClean="0"/>
              <a:t>関数です　</a:t>
            </a:r>
            <a:r>
              <a:rPr kumimoji="1" lang="en-US" altLang="ja-JP" dirty="0" smtClean="0"/>
              <a:t>(</a:t>
            </a:r>
            <a:r>
              <a:rPr kumimoji="1" lang="ja-JP" altLang="en-US" dirty="0" smtClean="0"/>
              <a:t>クリック</a:t>
            </a:r>
            <a:r>
              <a:rPr kumimoji="1" lang="en-US" altLang="ja-JP" dirty="0" smtClean="0"/>
              <a:t>)</a:t>
            </a:r>
          </a:p>
          <a:p>
            <a:endParaRPr kumimoji="1" lang="en-US" altLang="ja-JP" dirty="0" smtClean="0"/>
          </a:p>
          <a:p>
            <a:r>
              <a:rPr kumimoji="1" lang="en-US" altLang="ja-JP" dirty="0" smtClean="0"/>
              <a:t>CEILING(</a:t>
            </a:r>
            <a:r>
              <a:rPr kumimoji="1" lang="ja-JP" altLang="en-US" dirty="0" smtClean="0"/>
              <a:t>シーリング）関数は指定した数値を</a:t>
            </a:r>
            <a:endParaRPr kumimoji="1" lang="en-US" altLang="ja-JP" dirty="0" smtClean="0"/>
          </a:p>
          <a:p>
            <a:r>
              <a:rPr kumimoji="1" lang="ja-JP" altLang="en-US" dirty="0" smtClean="0"/>
              <a:t>基準の値の倍数にもっとも近い数に数値を切り上げる関数です</a:t>
            </a:r>
            <a:endParaRPr kumimoji="1" lang="en-US" altLang="ja-JP" dirty="0" smtClean="0"/>
          </a:p>
          <a:p>
            <a:r>
              <a:rPr kumimoji="1" lang="en-US" altLang="ja-JP" dirty="0" smtClean="0"/>
              <a:t>ROUNDUP(</a:t>
            </a:r>
            <a:r>
              <a:rPr kumimoji="1" lang="ja-JP" altLang="en-US" dirty="0" smtClean="0"/>
              <a:t>ラウンドアップ</a:t>
            </a:r>
            <a:r>
              <a:rPr kumimoji="1" lang="en-US" altLang="ja-JP" dirty="0" smtClean="0"/>
              <a:t>)</a:t>
            </a:r>
            <a:r>
              <a:rPr kumimoji="1" lang="ja-JP" altLang="en-US" dirty="0" smtClean="0"/>
              <a:t>とは違い表のように</a:t>
            </a:r>
            <a:endParaRPr kumimoji="1" lang="en-US" altLang="ja-JP" dirty="0" smtClean="0"/>
          </a:p>
          <a:p>
            <a:r>
              <a:rPr kumimoji="1" lang="ja-JP" altLang="en-US" dirty="0" smtClean="0"/>
              <a:t>基準値（きじゅんち）とその倍数で切り上げます</a:t>
            </a:r>
            <a:endParaRPr kumimoji="1" lang="en-US" altLang="ja-JP" dirty="0" smtClean="0"/>
          </a:p>
          <a:p>
            <a:endParaRPr kumimoji="1" lang="en-US" altLang="ja-JP" dirty="0" smtClean="0"/>
          </a:p>
          <a:p>
            <a:r>
              <a:rPr kumimoji="1" lang="en-US" altLang="ja-JP" dirty="0" smtClean="0"/>
              <a:t>CEILING(</a:t>
            </a:r>
            <a:r>
              <a:rPr kumimoji="1" lang="ja-JP" altLang="en-US" dirty="0" smtClean="0"/>
              <a:t>シーリング</a:t>
            </a:r>
            <a:r>
              <a:rPr kumimoji="1" lang="en-US" altLang="ja-JP" dirty="0" smtClean="0"/>
              <a:t>)</a:t>
            </a:r>
            <a:r>
              <a:rPr kumimoji="1" lang="ja-JP" altLang="en-US" dirty="0" smtClean="0"/>
              <a:t>関数は切り上げ </a:t>
            </a:r>
            <a:endParaRPr kumimoji="1" lang="en-US" altLang="ja-JP" dirty="0" smtClean="0"/>
          </a:p>
          <a:p>
            <a:r>
              <a:rPr kumimoji="1" lang="en-US" altLang="ja-JP" dirty="0" smtClean="0"/>
              <a:t>FLOOR(</a:t>
            </a:r>
            <a:r>
              <a:rPr kumimoji="1" lang="ja-JP" altLang="en-US" dirty="0" smtClean="0"/>
              <a:t>フロア</a:t>
            </a:r>
            <a:r>
              <a:rPr kumimoji="1" lang="en-US" altLang="ja-JP" dirty="0" smtClean="0"/>
              <a:t>)</a:t>
            </a:r>
            <a:r>
              <a:rPr kumimoji="1" lang="ja-JP" altLang="en-US" dirty="0" smtClean="0"/>
              <a:t>関数は切り下げ なので</a:t>
            </a:r>
            <a:endParaRPr kumimoji="1" lang="en-US" altLang="ja-JP" dirty="0" smtClean="0"/>
          </a:p>
          <a:p>
            <a:r>
              <a:rPr kumimoji="1" lang="en-US" altLang="ja-JP" dirty="0" smtClean="0"/>
              <a:t>CEILING(</a:t>
            </a:r>
            <a:r>
              <a:rPr kumimoji="1" lang="ja-JP" altLang="en-US" dirty="0" smtClean="0"/>
              <a:t>シーリング</a:t>
            </a:r>
            <a:r>
              <a:rPr kumimoji="1" lang="en-US" altLang="ja-JP" dirty="0" smtClean="0"/>
              <a:t>)</a:t>
            </a:r>
            <a:r>
              <a:rPr kumimoji="1" lang="ja-JP" altLang="en-US" dirty="0" smtClean="0"/>
              <a:t>は上、</a:t>
            </a:r>
            <a:r>
              <a:rPr kumimoji="1" lang="en-US" altLang="ja-JP" dirty="0" smtClean="0"/>
              <a:t>FLOOR(</a:t>
            </a:r>
            <a:r>
              <a:rPr kumimoji="1" lang="ja-JP" altLang="en-US" dirty="0" smtClean="0"/>
              <a:t>フロア</a:t>
            </a:r>
            <a:r>
              <a:rPr kumimoji="1" lang="en-US" altLang="ja-JP" dirty="0" smtClean="0"/>
              <a:t>)</a:t>
            </a:r>
            <a:r>
              <a:rPr kumimoji="1" lang="ja-JP" altLang="en-US" dirty="0" smtClean="0"/>
              <a:t>は下と覚えましょう</a:t>
            </a:r>
            <a:endParaRPr kumimoji="1" lang="en-US" altLang="ja-JP" dirty="0" smtClean="0"/>
          </a:p>
          <a:p>
            <a:endParaRPr kumimoji="1" lang="en-US" altLang="ja-JP" dirty="0" smtClean="0"/>
          </a:p>
          <a:p>
            <a:r>
              <a:rPr kumimoji="1" lang="en-US" altLang="ja-JP" dirty="0" smtClean="0"/>
              <a:t>(</a:t>
            </a:r>
            <a:r>
              <a:rPr kumimoji="1" lang="ja-JP" altLang="en-US" dirty="0" smtClean="0"/>
              <a:t>クリック</a:t>
            </a:r>
            <a:r>
              <a:rPr kumimoji="1" lang="en-US" altLang="ja-JP" dirty="0" smtClean="0"/>
              <a:t>)</a:t>
            </a:r>
          </a:p>
          <a:p>
            <a:endParaRPr kumimoji="1" lang="ja-JP" altLang="en-US" dirty="0" smtClean="0"/>
          </a:p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350594-6E35-4213-B4A6-9C759F40F46D}" type="slidenum">
              <a:rPr lang="ja-JP" altLang="en-US" smtClean="0">
                <a:solidFill>
                  <a:prstClr val="black"/>
                </a:solidFill>
              </a:rPr>
              <a:pPr/>
              <a:t>53</a:t>
            </a:fld>
            <a:endParaRPr lang="ja-JP" alt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0523063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ja-JP" altLang="en-US" dirty="0" smtClean="0"/>
              <a:t>次は</a:t>
            </a:r>
            <a:r>
              <a:rPr kumimoji="1" lang="en-US" altLang="ja-JP" dirty="0" smtClean="0"/>
              <a:t>FLOOR(</a:t>
            </a:r>
            <a:r>
              <a:rPr kumimoji="1" lang="ja-JP" altLang="en-US" dirty="0" smtClean="0"/>
              <a:t>フロア</a:t>
            </a:r>
            <a:r>
              <a:rPr kumimoji="1" lang="en-US" altLang="ja-JP" dirty="0" smtClean="0"/>
              <a:t>)</a:t>
            </a:r>
            <a:r>
              <a:rPr kumimoji="1" lang="ja-JP" altLang="en-US" dirty="0" smtClean="0"/>
              <a:t>関数です　</a:t>
            </a:r>
            <a:r>
              <a:rPr kumimoji="1" lang="en-US" altLang="ja-JP" dirty="0" smtClean="0"/>
              <a:t>(</a:t>
            </a:r>
            <a:r>
              <a:rPr kumimoji="1" lang="ja-JP" altLang="en-US" dirty="0" smtClean="0"/>
              <a:t>クリック</a:t>
            </a:r>
            <a:r>
              <a:rPr kumimoji="1" lang="en-US" altLang="ja-JP" dirty="0" smtClean="0"/>
              <a:t>)</a:t>
            </a:r>
          </a:p>
          <a:p>
            <a:endParaRPr kumimoji="1" lang="en-US" altLang="ja-JP" dirty="0" smtClean="0"/>
          </a:p>
          <a:p>
            <a:r>
              <a:rPr kumimoji="1" lang="en-US" altLang="ja-JP" dirty="0" smtClean="0"/>
              <a:t>FLOOR(</a:t>
            </a:r>
            <a:r>
              <a:rPr kumimoji="1" lang="ja-JP" altLang="en-US" dirty="0" smtClean="0"/>
              <a:t>フロア</a:t>
            </a:r>
            <a:r>
              <a:rPr kumimoji="1" lang="en-US" altLang="ja-JP" dirty="0" smtClean="0"/>
              <a:t>)</a:t>
            </a:r>
            <a:r>
              <a:rPr kumimoji="1" lang="ja-JP" altLang="en-US" dirty="0" smtClean="0"/>
              <a:t>関数は指定した数値を</a:t>
            </a:r>
            <a:endParaRPr kumimoji="1" lang="en-US" altLang="ja-JP" dirty="0" smtClean="0"/>
          </a:p>
          <a:p>
            <a:r>
              <a:rPr kumimoji="1" lang="ja-JP" altLang="en-US" dirty="0" smtClean="0"/>
              <a:t>基準の値で切り下げる関数です</a:t>
            </a:r>
          </a:p>
          <a:p>
            <a:r>
              <a:rPr kumimoji="1" lang="en-US" altLang="ja-JP" dirty="0" smtClean="0"/>
              <a:t>ROUNDDOWN(</a:t>
            </a:r>
            <a:r>
              <a:rPr kumimoji="1" lang="ja-JP" altLang="en-US" dirty="0" smtClean="0"/>
              <a:t>ラウンドダウン</a:t>
            </a:r>
            <a:r>
              <a:rPr kumimoji="1" lang="en-US" altLang="ja-JP" dirty="0" smtClean="0"/>
              <a:t>)</a:t>
            </a:r>
            <a:r>
              <a:rPr kumimoji="1" lang="ja-JP" altLang="en-US" dirty="0" smtClean="0"/>
              <a:t>とは違い</a:t>
            </a:r>
            <a:endParaRPr kumimoji="1" lang="en-US" altLang="ja-JP" dirty="0" smtClean="0"/>
          </a:p>
          <a:p>
            <a:r>
              <a:rPr kumimoji="1" lang="ja-JP" altLang="en-US" dirty="0" smtClean="0"/>
              <a:t>表のように基準値の倍数にもっとも近い</a:t>
            </a:r>
            <a:r>
              <a:rPr kumimoji="1" lang="ja-JP" altLang="en-US" dirty="0" smtClean="0"/>
              <a:t>数で数値を切り下げます</a:t>
            </a:r>
            <a:endParaRPr kumimoji="1" lang="en-US" altLang="ja-JP" dirty="0" smtClean="0"/>
          </a:p>
          <a:p>
            <a:r>
              <a:rPr kumimoji="1" lang="ja-JP" altLang="en-US" dirty="0" smtClean="0"/>
              <a:t>先ほどの</a:t>
            </a:r>
            <a:r>
              <a:rPr kumimoji="1" lang="en-US" altLang="ja-JP" dirty="0" smtClean="0"/>
              <a:t>CEILING(</a:t>
            </a:r>
            <a:r>
              <a:rPr kumimoji="1" lang="ja-JP" altLang="en-US" dirty="0" smtClean="0"/>
              <a:t>シーリング</a:t>
            </a:r>
            <a:r>
              <a:rPr kumimoji="1" lang="en-US" altLang="ja-JP" dirty="0" smtClean="0"/>
              <a:t>)</a:t>
            </a:r>
            <a:r>
              <a:rPr kumimoji="1" lang="ja-JP" altLang="en-US" dirty="0" smtClean="0"/>
              <a:t>関数とは真逆</a:t>
            </a:r>
            <a:r>
              <a:rPr kumimoji="1" lang="en-US" altLang="ja-JP" dirty="0" smtClean="0"/>
              <a:t>(</a:t>
            </a:r>
            <a:r>
              <a:rPr kumimoji="1" lang="ja-JP" altLang="en-US" dirty="0" smtClean="0"/>
              <a:t>まぎゃく</a:t>
            </a:r>
            <a:r>
              <a:rPr kumimoji="1" lang="en-US" altLang="ja-JP" dirty="0" smtClean="0"/>
              <a:t>)</a:t>
            </a:r>
            <a:r>
              <a:rPr kumimoji="1" lang="ja-JP" altLang="en-US" dirty="0" smtClean="0"/>
              <a:t>です</a:t>
            </a:r>
          </a:p>
          <a:p>
            <a:endParaRPr kumimoji="1" lang="ja-JP" altLang="en-US" dirty="0" smtClean="0"/>
          </a:p>
          <a:p>
            <a:r>
              <a:rPr kumimoji="1" lang="en-US" altLang="ja-JP" dirty="0" smtClean="0"/>
              <a:t>(</a:t>
            </a:r>
            <a:r>
              <a:rPr kumimoji="1" lang="ja-JP" altLang="en-US" dirty="0" smtClean="0"/>
              <a:t>クリック</a:t>
            </a:r>
            <a:r>
              <a:rPr kumimoji="1" lang="en-US" altLang="ja-JP" dirty="0" smtClean="0"/>
              <a:t>)</a:t>
            </a:r>
          </a:p>
          <a:p>
            <a:endParaRPr kumimoji="1" lang="en-US" altLang="ja-JP" dirty="0" smtClean="0"/>
          </a:p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350594-6E35-4213-B4A6-9C759F40F46D}" type="slidenum">
              <a:rPr lang="ja-JP" altLang="en-US" smtClean="0">
                <a:solidFill>
                  <a:prstClr val="black"/>
                </a:solidFill>
              </a:rPr>
              <a:pPr/>
              <a:t>54</a:t>
            </a:fld>
            <a:endParaRPr lang="ja-JP" alt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086271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ja-JP" altLang="en-US" dirty="0" smtClean="0"/>
              <a:t>次は</a:t>
            </a:r>
            <a:r>
              <a:rPr kumimoji="1" lang="en-US" altLang="ja-JP" dirty="0" smtClean="0"/>
              <a:t>DSUM(</a:t>
            </a:r>
            <a:r>
              <a:rPr kumimoji="1" lang="ja-JP" altLang="en-US" dirty="0" smtClean="0"/>
              <a:t>ディーサム</a:t>
            </a:r>
            <a:r>
              <a:rPr kumimoji="1" lang="en-US" altLang="ja-JP" dirty="0" smtClean="0"/>
              <a:t>)</a:t>
            </a:r>
            <a:r>
              <a:rPr kumimoji="1" lang="ja-JP" altLang="en-US" dirty="0" smtClean="0"/>
              <a:t>関数です　</a:t>
            </a:r>
            <a:r>
              <a:rPr kumimoji="1" lang="en-US" altLang="ja-JP" dirty="0" smtClean="0"/>
              <a:t>(</a:t>
            </a:r>
            <a:r>
              <a:rPr kumimoji="1" lang="ja-JP" altLang="en-US" dirty="0" smtClean="0"/>
              <a:t>クリック</a:t>
            </a:r>
            <a:r>
              <a:rPr kumimoji="1" lang="en-US" altLang="ja-JP" dirty="0" smtClean="0"/>
              <a:t>)</a:t>
            </a:r>
          </a:p>
          <a:p>
            <a:endParaRPr kumimoji="1" lang="en-US" altLang="ja-JP" dirty="0" smtClean="0"/>
          </a:p>
          <a:p>
            <a:r>
              <a:rPr kumimoji="1" lang="en-US" altLang="ja-JP" dirty="0" smtClean="0"/>
              <a:t>DSUM(</a:t>
            </a:r>
            <a:r>
              <a:rPr kumimoji="1" lang="ja-JP" altLang="en-US" dirty="0" smtClean="0"/>
              <a:t>ディーサム</a:t>
            </a:r>
            <a:r>
              <a:rPr kumimoji="1" lang="en-US" altLang="ja-JP" dirty="0" smtClean="0"/>
              <a:t>)</a:t>
            </a:r>
            <a:r>
              <a:rPr kumimoji="1" lang="ja-JP" altLang="en-US" dirty="0" smtClean="0"/>
              <a:t>関数はデータベースの中で</a:t>
            </a:r>
            <a:endParaRPr kumimoji="1" lang="en-US" altLang="ja-JP" dirty="0" smtClean="0"/>
          </a:p>
          <a:p>
            <a:r>
              <a:rPr kumimoji="1" lang="ja-JP" altLang="en-US" dirty="0" smtClean="0"/>
              <a:t>条件に一致する値を合計する関数です</a:t>
            </a:r>
            <a:endParaRPr kumimoji="1" lang="en-US" altLang="ja-JP" dirty="0" smtClean="0"/>
          </a:p>
          <a:p>
            <a:r>
              <a:rPr kumimoji="1" lang="en-US" altLang="ja-JP" dirty="0" smtClean="0"/>
              <a:t>SUMIF(</a:t>
            </a:r>
            <a:r>
              <a:rPr kumimoji="1" lang="ja-JP" altLang="en-US" dirty="0" smtClean="0"/>
              <a:t>サムイフ</a:t>
            </a:r>
            <a:r>
              <a:rPr kumimoji="1" lang="en-US" altLang="ja-JP" dirty="0" smtClean="0"/>
              <a:t>)</a:t>
            </a:r>
            <a:r>
              <a:rPr kumimoji="1" lang="ja-JP" altLang="en-US" dirty="0" smtClean="0"/>
              <a:t>などと似ていますが間違えないようにしましょう</a:t>
            </a:r>
            <a:endParaRPr kumimoji="1" lang="en-US" altLang="ja-JP" dirty="0" smtClean="0"/>
          </a:p>
          <a:p>
            <a:endParaRPr kumimoji="1" lang="en-US" altLang="ja-JP" dirty="0" smtClean="0"/>
          </a:p>
          <a:p>
            <a:r>
              <a:rPr kumimoji="1" lang="ja-JP" altLang="en-US" dirty="0" smtClean="0"/>
              <a:t>ここに出てくるフィールドは</a:t>
            </a:r>
            <a:r>
              <a:rPr kumimoji="1" lang="en-US" altLang="ja-JP" dirty="0" smtClean="0"/>
              <a:t>VLOOKUP</a:t>
            </a:r>
            <a:r>
              <a:rPr kumimoji="1" lang="ja-JP" altLang="en-US" dirty="0" smtClean="0"/>
              <a:t>（ブイ ルックアップ）の列番号と一緒です</a:t>
            </a:r>
            <a:endParaRPr kumimoji="1" lang="en-US" altLang="ja-JP" dirty="0" smtClean="0"/>
          </a:p>
          <a:p>
            <a:endParaRPr kumimoji="1" lang="en-US" altLang="ja-JP" dirty="0" smtClean="0"/>
          </a:p>
          <a:p>
            <a:r>
              <a:rPr kumimoji="1" lang="ja-JP" altLang="en-US" dirty="0" smtClean="0"/>
              <a:t>（クリック）</a:t>
            </a:r>
            <a:endParaRPr kumimoji="1" lang="en-US" altLang="ja-JP" dirty="0" smtClean="0"/>
          </a:p>
          <a:p>
            <a:endParaRPr kumimoji="1" lang="en-US" altLang="ja-JP" dirty="0" smtClean="0"/>
          </a:p>
          <a:p>
            <a:r>
              <a:rPr kumimoji="1" lang="ja-JP" altLang="en-US" dirty="0" smtClean="0"/>
              <a:t>図の表の場合</a:t>
            </a:r>
            <a:endParaRPr kumimoji="1" lang="en-US" altLang="ja-JP" dirty="0" smtClean="0"/>
          </a:p>
          <a:p>
            <a:r>
              <a:rPr kumimoji="1" lang="ja-JP" altLang="en-US" dirty="0" smtClean="0"/>
              <a:t>条件はコードが</a:t>
            </a:r>
            <a:r>
              <a:rPr kumimoji="1" lang="en-US" altLang="ja-JP" dirty="0" smtClean="0"/>
              <a:t>H</a:t>
            </a:r>
            <a:r>
              <a:rPr kumimoji="1" lang="ja-JP" altLang="en-US" dirty="0" smtClean="0"/>
              <a:t>から始まり金額（きんがく）が</a:t>
            </a:r>
            <a:endParaRPr kumimoji="1" lang="en-US" altLang="ja-JP" dirty="0" smtClean="0"/>
          </a:p>
          <a:p>
            <a:r>
              <a:rPr kumimoji="1" lang="en-US" altLang="ja-JP" dirty="0" smtClean="0"/>
              <a:t>2,000</a:t>
            </a:r>
            <a:r>
              <a:rPr kumimoji="1" lang="ja-JP" altLang="en-US" dirty="0" smtClean="0"/>
              <a:t>円以上なので一致（いっち）するのは</a:t>
            </a:r>
            <a:endParaRPr kumimoji="1" lang="en-US" altLang="ja-JP" dirty="0" smtClean="0"/>
          </a:p>
          <a:p>
            <a:r>
              <a:rPr kumimoji="1" lang="en-US" altLang="ja-JP" dirty="0" smtClean="0"/>
              <a:t>H1</a:t>
            </a:r>
            <a:r>
              <a:rPr kumimoji="1" lang="ja-JP" altLang="en-US" dirty="0" smtClean="0"/>
              <a:t>の</a:t>
            </a:r>
            <a:r>
              <a:rPr kumimoji="1" lang="en-US" altLang="ja-JP" dirty="0" smtClean="0"/>
              <a:t>5,807</a:t>
            </a:r>
            <a:r>
              <a:rPr kumimoji="1" lang="ja-JP" altLang="en-US" dirty="0" smtClean="0"/>
              <a:t>円、</a:t>
            </a:r>
            <a:r>
              <a:rPr kumimoji="1" lang="en-US" altLang="ja-JP" dirty="0" smtClean="0"/>
              <a:t>H2</a:t>
            </a:r>
            <a:r>
              <a:rPr kumimoji="1" lang="ja-JP" altLang="en-US" dirty="0" smtClean="0"/>
              <a:t>の</a:t>
            </a:r>
            <a:r>
              <a:rPr kumimoji="1" lang="en-US" altLang="ja-JP" dirty="0" smtClean="0"/>
              <a:t>9,153</a:t>
            </a:r>
            <a:r>
              <a:rPr kumimoji="1" lang="ja-JP" altLang="en-US" dirty="0" smtClean="0"/>
              <a:t>円なので合計は</a:t>
            </a:r>
            <a:r>
              <a:rPr kumimoji="1" lang="en-US" altLang="ja-JP" dirty="0" smtClean="0"/>
              <a:t>10,119</a:t>
            </a:r>
            <a:r>
              <a:rPr kumimoji="1" lang="ja-JP" altLang="en-US" dirty="0" smtClean="0"/>
              <a:t>円と出ます</a:t>
            </a:r>
          </a:p>
          <a:p>
            <a:r>
              <a:rPr kumimoji="1" lang="en-US" altLang="ja-JP" dirty="0" smtClean="0"/>
              <a:t>(</a:t>
            </a:r>
            <a:r>
              <a:rPr kumimoji="1" lang="ja-JP" altLang="en-US" dirty="0" smtClean="0"/>
              <a:t>クリック</a:t>
            </a:r>
            <a:r>
              <a:rPr kumimoji="1" lang="en-US" altLang="ja-JP" dirty="0" smtClean="0"/>
              <a:t>)</a:t>
            </a:r>
          </a:p>
          <a:p>
            <a:endParaRPr kumimoji="1" lang="en-US" altLang="ja-JP" dirty="0" smtClean="0"/>
          </a:p>
          <a:p>
            <a:endParaRPr kumimoji="1" lang="ja-JP" altLang="en-US" dirty="0" smtClean="0"/>
          </a:p>
          <a:p>
            <a:endParaRPr kumimoji="1" lang="ja-JP" altLang="en-US" dirty="0" smtClean="0"/>
          </a:p>
          <a:p>
            <a:endParaRPr kumimoji="1" lang="ja-JP" altLang="en-US" dirty="0" smtClean="0"/>
          </a:p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350594-6E35-4213-B4A6-9C759F40F46D}" type="slidenum">
              <a:rPr lang="ja-JP" altLang="en-US" smtClean="0">
                <a:solidFill>
                  <a:prstClr val="black"/>
                </a:solidFill>
              </a:rPr>
              <a:pPr/>
              <a:t>55</a:t>
            </a:fld>
            <a:endParaRPr lang="ja-JP" alt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344305"/>
      </p:ext>
    </p:extLst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ja-JP" altLang="en-US" dirty="0" smtClean="0"/>
              <a:t>次は</a:t>
            </a:r>
            <a:r>
              <a:rPr kumimoji="1" lang="en-US" altLang="ja-JP" dirty="0" smtClean="0"/>
              <a:t>DAVERAGE(</a:t>
            </a:r>
            <a:r>
              <a:rPr kumimoji="1" lang="ja-JP" altLang="en-US" dirty="0" smtClean="0"/>
              <a:t>ディーアベレージ</a:t>
            </a:r>
            <a:r>
              <a:rPr kumimoji="1" lang="en-US" altLang="ja-JP" dirty="0" smtClean="0"/>
              <a:t>)</a:t>
            </a:r>
            <a:r>
              <a:rPr kumimoji="1" lang="ja-JP" altLang="en-US" dirty="0" smtClean="0"/>
              <a:t>関数です　</a:t>
            </a:r>
            <a:r>
              <a:rPr kumimoji="1" lang="en-US" altLang="ja-JP" dirty="0" smtClean="0"/>
              <a:t>(</a:t>
            </a:r>
            <a:r>
              <a:rPr kumimoji="1" lang="ja-JP" altLang="en-US" dirty="0" smtClean="0"/>
              <a:t>クリック</a:t>
            </a:r>
            <a:r>
              <a:rPr kumimoji="1" lang="en-US" altLang="ja-JP" dirty="0" smtClean="0"/>
              <a:t>)</a:t>
            </a:r>
          </a:p>
          <a:p>
            <a:endParaRPr kumimoji="1" lang="en-US" altLang="ja-JP" dirty="0" smtClean="0"/>
          </a:p>
          <a:p>
            <a:r>
              <a:rPr kumimoji="1" lang="en-US" altLang="ja-JP" dirty="0" smtClean="0"/>
              <a:t>DAVERAGE(</a:t>
            </a:r>
            <a:r>
              <a:rPr kumimoji="1" lang="ja-JP" altLang="en-US" dirty="0" smtClean="0"/>
              <a:t>ディーアベレージ</a:t>
            </a:r>
            <a:r>
              <a:rPr kumimoji="1" lang="en-US" altLang="ja-JP" dirty="0" smtClean="0"/>
              <a:t>)</a:t>
            </a:r>
            <a:r>
              <a:rPr kumimoji="1" lang="ja-JP" altLang="en-US" dirty="0" smtClean="0"/>
              <a:t>関数は</a:t>
            </a:r>
            <a:endParaRPr kumimoji="1" lang="en-US" altLang="ja-JP" dirty="0" smtClean="0"/>
          </a:p>
          <a:p>
            <a:r>
              <a:rPr kumimoji="1" lang="ja-JP" altLang="en-US" dirty="0" smtClean="0"/>
              <a:t>データベースの中で条件に一致する値を平均する関数です</a:t>
            </a:r>
            <a:endParaRPr kumimoji="1" lang="en-US" altLang="ja-JP" dirty="0" smtClean="0"/>
          </a:p>
          <a:p>
            <a:r>
              <a:rPr kumimoji="1" lang="en-US" altLang="ja-JP" dirty="0" smtClean="0"/>
              <a:t>AVERAGEIF</a:t>
            </a:r>
            <a:r>
              <a:rPr kumimoji="1" lang="ja-JP" altLang="en-US" dirty="0" smtClean="0"/>
              <a:t>（アベレージイフ）などと似ていますが間違えないようにしましょう</a:t>
            </a:r>
            <a:endParaRPr kumimoji="1" lang="en-US" altLang="ja-JP" dirty="0" smtClean="0"/>
          </a:p>
          <a:p>
            <a:endParaRPr kumimoji="1" lang="en-US" altLang="ja-JP" dirty="0" smtClean="0"/>
          </a:p>
          <a:p>
            <a:r>
              <a:rPr kumimoji="1" lang="ja-JP" altLang="en-US" dirty="0" smtClean="0"/>
              <a:t>ここに出てくるフィールドは先ほどの</a:t>
            </a:r>
            <a:r>
              <a:rPr kumimoji="1" lang="en-US" altLang="ja-JP" dirty="0" smtClean="0"/>
              <a:t>DSUM</a:t>
            </a:r>
            <a:r>
              <a:rPr kumimoji="1" lang="ja-JP" altLang="en-US" dirty="0" smtClean="0"/>
              <a:t>（ディーサム</a:t>
            </a:r>
            <a:r>
              <a:rPr kumimoji="1" lang="en-US" altLang="ja-JP" dirty="0" smtClean="0"/>
              <a:t>)</a:t>
            </a:r>
            <a:r>
              <a:rPr kumimoji="1" lang="ja-JP" altLang="en-US" dirty="0" smtClean="0"/>
              <a:t>関数と一緒で</a:t>
            </a:r>
            <a:endParaRPr kumimoji="1" lang="en-US" altLang="ja-JP" dirty="0" smtClean="0"/>
          </a:p>
          <a:p>
            <a:r>
              <a:rPr kumimoji="1" lang="en-US" altLang="ja-JP" dirty="0" smtClean="0"/>
              <a:t>VLOOKUP</a:t>
            </a:r>
            <a:r>
              <a:rPr kumimoji="1" lang="ja-JP" altLang="en-US" dirty="0" smtClean="0"/>
              <a:t>（ブイ ルックアップ）の列番号と一緒です</a:t>
            </a:r>
            <a:endParaRPr kumimoji="1" lang="en-US" altLang="ja-JP" dirty="0" smtClean="0"/>
          </a:p>
          <a:p>
            <a:endParaRPr kumimoji="1" lang="en-US" altLang="ja-JP" dirty="0" smtClean="0"/>
          </a:p>
          <a:p>
            <a:r>
              <a:rPr kumimoji="1" lang="ja-JP" altLang="en-US" dirty="0" smtClean="0"/>
              <a:t>（クリック）</a:t>
            </a:r>
            <a:endParaRPr kumimoji="1" lang="en-US" altLang="ja-JP" dirty="0" smtClean="0"/>
          </a:p>
          <a:p>
            <a:endParaRPr kumimoji="1" lang="en-US" altLang="ja-JP" dirty="0" smtClean="0"/>
          </a:p>
          <a:p>
            <a:r>
              <a:rPr kumimoji="1" lang="ja-JP" altLang="en-US" dirty="0" smtClean="0"/>
              <a:t>図の表の場合</a:t>
            </a:r>
            <a:endParaRPr kumimoji="1" lang="en-US" altLang="ja-JP" dirty="0" smtClean="0"/>
          </a:p>
          <a:p>
            <a:r>
              <a:rPr kumimoji="1" lang="ja-JP" altLang="en-US" dirty="0" smtClean="0"/>
              <a:t>条件はコードが</a:t>
            </a:r>
            <a:r>
              <a:rPr kumimoji="1" lang="en-US" altLang="ja-JP" dirty="0" smtClean="0"/>
              <a:t>R</a:t>
            </a:r>
            <a:r>
              <a:rPr kumimoji="1" lang="ja-JP" altLang="en-US" dirty="0" smtClean="0"/>
              <a:t>から始まり金額（金額）が</a:t>
            </a:r>
            <a:r>
              <a:rPr kumimoji="1" lang="en-US" altLang="ja-JP" dirty="0" smtClean="0"/>
              <a:t>2,000</a:t>
            </a:r>
            <a:r>
              <a:rPr kumimoji="1" lang="ja-JP" altLang="en-US" dirty="0" smtClean="0"/>
              <a:t>円以上なので一致（いっち）するのは（クリック）</a:t>
            </a:r>
            <a:endParaRPr kumimoji="1" lang="en-US" altLang="ja-JP" dirty="0" smtClean="0"/>
          </a:p>
          <a:p>
            <a:r>
              <a:rPr kumimoji="1" lang="en-US" altLang="ja-JP" dirty="0" smtClean="0"/>
              <a:t>R1</a:t>
            </a:r>
            <a:r>
              <a:rPr kumimoji="1" lang="ja-JP" altLang="en-US" dirty="0" smtClean="0"/>
              <a:t>の</a:t>
            </a:r>
            <a:r>
              <a:rPr kumimoji="1" lang="en-US" altLang="ja-JP" dirty="0" smtClean="0"/>
              <a:t>9,861</a:t>
            </a:r>
            <a:r>
              <a:rPr kumimoji="1" lang="ja-JP" altLang="en-US" dirty="0" smtClean="0"/>
              <a:t>円だけなので平均は</a:t>
            </a:r>
            <a:r>
              <a:rPr kumimoji="1" lang="en-US" altLang="ja-JP" dirty="0" smtClean="0"/>
              <a:t>9,861</a:t>
            </a:r>
            <a:r>
              <a:rPr kumimoji="1" lang="ja-JP" altLang="en-US" dirty="0" smtClean="0"/>
              <a:t>円と出ます</a:t>
            </a:r>
          </a:p>
          <a:p>
            <a:endParaRPr kumimoji="1" lang="ja-JP" altLang="en-US" dirty="0" smtClean="0"/>
          </a:p>
          <a:p>
            <a:r>
              <a:rPr kumimoji="1" lang="en-US" altLang="ja-JP" dirty="0" smtClean="0"/>
              <a:t>(</a:t>
            </a:r>
            <a:r>
              <a:rPr kumimoji="1" lang="ja-JP" altLang="en-US" dirty="0" smtClean="0"/>
              <a:t>クリック</a:t>
            </a:r>
            <a:r>
              <a:rPr kumimoji="1" lang="en-US" altLang="ja-JP" dirty="0" smtClean="0"/>
              <a:t>)</a:t>
            </a:r>
          </a:p>
          <a:p>
            <a:endParaRPr kumimoji="1" lang="en-US" altLang="ja-JP" dirty="0" smtClean="0"/>
          </a:p>
          <a:p>
            <a:endParaRPr kumimoji="1" lang="ja-JP" altLang="en-US" dirty="0" smtClean="0"/>
          </a:p>
          <a:p>
            <a:endParaRPr kumimoji="1" lang="ja-JP" altLang="en-US" dirty="0" smtClean="0"/>
          </a:p>
          <a:p>
            <a:endParaRPr kumimoji="1" lang="ja-JP" altLang="en-US" dirty="0" smtClean="0"/>
          </a:p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350594-6E35-4213-B4A6-9C759F40F46D}" type="slidenum">
              <a:rPr lang="ja-JP" altLang="en-US" smtClean="0">
                <a:solidFill>
                  <a:prstClr val="black"/>
                </a:solidFill>
              </a:rPr>
              <a:pPr/>
              <a:t>56</a:t>
            </a:fld>
            <a:endParaRPr lang="ja-JP" alt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0817456"/>
      </p:ext>
    </p:extLst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762413-797C-4527-BD07-2CDD2774C024}" type="slidenum">
              <a:rPr lang="ja-JP" altLang="en-US" smtClean="0">
                <a:solidFill>
                  <a:prstClr val="black"/>
                </a:solidFill>
              </a:rPr>
              <a:pPr/>
              <a:t>59</a:t>
            </a:fld>
            <a:endParaRPr lang="ja-JP" alt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145942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dirty="0" smtClean="0"/>
              <a:t>次は</a:t>
            </a:r>
            <a:r>
              <a:rPr kumimoji="1" lang="en-US" altLang="ja-JP" dirty="0" smtClean="0"/>
              <a:t>AVERAGEIFS(</a:t>
            </a:r>
            <a:r>
              <a:rPr kumimoji="1" lang="ja-JP" altLang="en-US" dirty="0" smtClean="0"/>
              <a:t>アベレージイフズ</a:t>
            </a:r>
            <a:r>
              <a:rPr kumimoji="1" lang="en-US" altLang="ja-JP" dirty="0" smtClean="0"/>
              <a:t>)</a:t>
            </a:r>
            <a:r>
              <a:rPr kumimoji="1" lang="ja-JP" altLang="en-US" dirty="0" smtClean="0"/>
              <a:t>関数です　</a:t>
            </a:r>
            <a:r>
              <a:rPr kumimoji="1" lang="en-US" altLang="ja-JP" dirty="0" smtClean="0"/>
              <a:t>(</a:t>
            </a:r>
            <a:r>
              <a:rPr kumimoji="1" lang="ja-JP" altLang="en-US" dirty="0" smtClean="0"/>
              <a:t>クリック</a:t>
            </a:r>
            <a:r>
              <a:rPr kumimoji="1" lang="en-US" altLang="ja-JP" dirty="0" smtClean="0"/>
              <a:t>)</a:t>
            </a:r>
          </a:p>
          <a:p>
            <a:endParaRPr kumimoji="1" lang="en-US" altLang="ja-JP" dirty="0" smtClean="0"/>
          </a:p>
          <a:p>
            <a:r>
              <a:rPr kumimoji="1" lang="en-US" altLang="ja-JP" dirty="0" smtClean="0"/>
              <a:t>AVERAGEIFS(</a:t>
            </a:r>
            <a:r>
              <a:rPr kumimoji="1" lang="ja-JP" altLang="en-US" dirty="0" smtClean="0"/>
              <a:t>アベレージイフズ</a:t>
            </a:r>
            <a:r>
              <a:rPr kumimoji="1" lang="en-US" altLang="ja-JP" dirty="0" smtClean="0"/>
              <a:t>)</a:t>
            </a:r>
            <a:r>
              <a:rPr kumimoji="1" lang="ja-JP" altLang="en-US" dirty="0" smtClean="0"/>
              <a:t>関数は</a:t>
            </a:r>
            <a:r>
              <a:rPr kumimoji="1" lang="en-US" altLang="ja-JP" dirty="0" smtClean="0"/>
              <a:t>2</a:t>
            </a:r>
            <a:r>
              <a:rPr kumimoji="1" lang="ja-JP" altLang="en-US" dirty="0" smtClean="0"/>
              <a:t>級の範囲に出てくる</a:t>
            </a:r>
            <a:r>
              <a:rPr kumimoji="1" lang="en-US" altLang="ja-JP" dirty="0" smtClean="0"/>
              <a:t>AVERAGEIF(</a:t>
            </a:r>
            <a:r>
              <a:rPr kumimoji="1" lang="ja-JP" altLang="en-US" dirty="0" smtClean="0"/>
              <a:t>アベレージイフ</a:t>
            </a:r>
            <a:r>
              <a:rPr kumimoji="1" lang="en-US" altLang="ja-JP" dirty="0" smtClean="0"/>
              <a:t>)</a:t>
            </a:r>
            <a:r>
              <a:rPr kumimoji="1" lang="ja-JP" altLang="en-US" dirty="0" smtClean="0"/>
              <a:t>とは違い複数の条件を指定して</a:t>
            </a:r>
            <a:endParaRPr kumimoji="1" lang="en-US" altLang="ja-JP" dirty="0" smtClean="0"/>
          </a:p>
          <a:p>
            <a:r>
              <a:rPr kumimoji="1" lang="ja-JP" altLang="en-US" dirty="0" smtClean="0"/>
              <a:t>平均する関数です</a:t>
            </a:r>
            <a:endParaRPr kumimoji="1" lang="en-US" altLang="ja-JP" dirty="0" smtClean="0"/>
          </a:p>
          <a:p>
            <a:r>
              <a:rPr kumimoji="1" lang="ja-JP" altLang="en-US" dirty="0" smtClean="0"/>
              <a:t>さきほど出した</a:t>
            </a:r>
            <a:r>
              <a:rPr kumimoji="1" lang="en-US" altLang="ja-JP" dirty="0" smtClean="0"/>
              <a:t>SUMIFS(</a:t>
            </a:r>
            <a:r>
              <a:rPr kumimoji="1" lang="ja-JP" altLang="en-US" dirty="0" smtClean="0"/>
              <a:t>サムイフズ</a:t>
            </a:r>
            <a:r>
              <a:rPr kumimoji="1" lang="en-US" altLang="ja-JP" dirty="0" smtClean="0"/>
              <a:t>)</a:t>
            </a:r>
            <a:r>
              <a:rPr kumimoji="1" lang="ja-JP" altLang="en-US" dirty="0" smtClean="0"/>
              <a:t>と似ている関数です</a:t>
            </a:r>
            <a:endParaRPr kumimoji="1" lang="en-US" altLang="ja-JP" dirty="0" smtClean="0"/>
          </a:p>
          <a:p>
            <a:endParaRPr kumimoji="1" lang="en-US" altLang="ja-JP" dirty="0" smtClean="0"/>
          </a:p>
          <a:p>
            <a:r>
              <a:rPr kumimoji="1" lang="en-US" altLang="ja-JP" dirty="0" smtClean="0"/>
              <a:t>(</a:t>
            </a:r>
            <a:r>
              <a:rPr kumimoji="1" lang="ja-JP" altLang="en-US" dirty="0" smtClean="0"/>
              <a:t>クリック</a:t>
            </a:r>
            <a:r>
              <a:rPr kumimoji="1" lang="en-US" altLang="ja-JP" dirty="0" smtClean="0"/>
              <a:t>)</a:t>
            </a:r>
          </a:p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350594-6E35-4213-B4A6-9C759F40F46D}" type="slidenum">
              <a:rPr lang="ja-JP" altLang="en-US" smtClean="0">
                <a:solidFill>
                  <a:prstClr val="black"/>
                </a:solidFill>
              </a:rPr>
              <a:pPr/>
              <a:t>7</a:t>
            </a:fld>
            <a:endParaRPr lang="ja-JP" alt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591833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dirty="0" smtClean="0"/>
              <a:t>次は</a:t>
            </a:r>
            <a:r>
              <a:rPr kumimoji="1" lang="en-US" altLang="ja-JP" dirty="0" smtClean="0"/>
              <a:t>CEILING(</a:t>
            </a:r>
            <a:r>
              <a:rPr kumimoji="1" lang="ja-JP" altLang="en-US" dirty="0" smtClean="0"/>
              <a:t>シーリング</a:t>
            </a:r>
            <a:r>
              <a:rPr kumimoji="1" lang="en-US" altLang="ja-JP" dirty="0" smtClean="0"/>
              <a:t>)</a:t>
            </a:r>
            <a:r>
              <a:rPr kumimoji="1" lang="ja-JP" altLang="en-US" dirty="0" smtClean="0"/>
              <a:t>関数です　</a:t>
            </a:r>
            <a:r>
              <a:rPr kumimoji="1" lang="en-US" altLang="ja-JP" dirty="0" smtClean="0"/>
              <a:t>(</a:t>
            </a:r>
            <a:r>
              <a:rPr kumimoji="1" lang="ja-JP" altLang="en-US" dirty="0" smtClean="0"/>
              <a:t>クリック</a:t>
            </a:r>
            <a:r>
              <a:rPr kumimoji="1" lang="en-US" altLang="ja-JP" dirty="0" smtClean="0"/>
              <a:t>)</a:t>
            </a:r>
          </a:p>
          <a:p>
            <a:endParaRPr kumimoji="1" lang="en-US" altLang="ja-JP" dirty="0" smtClean="0"/>
          </a:p>
          <a:p>
            <a:r>
              <a:rPr kumimoji="1" lang="en-US" altLang="ja-JP" dirty="0" smtClean="0"/>
              <a:t>CEILING(</a:t>
            </a:r>
            <a:r>
              <a:rPr kumimoji="1" lang="ja-JP" altLang="en-US" dirty="0" smtClean="0"/>
              <a:t>シーリング）関数は指定した数値を基準の値で切り上げる関数です</a:t>
            </a:r>
            <a:endParaRPr kumimoji="1" lang="en-US" altLang="ja-JP" dirty="0" smtClean="0"/>
          </a:p>
          <a:p>
            <a:r>
              <a:rPr kumimoji="1" lang="en-US" altLang="ja-JP" dirty="0" smtClean="0"/>
              <a:t>ROUNDUP(</a:t>
            </a:r>
            <a:r>
              <a:rPr kumimoji="1" lang="ja-JP" altLang="en-US" dirty="0" smtClean="0"/>
              <a:t>ラウンドアップ</a:t>
            </a:r>
            <a:r>
              <a:rPr kumimoji="1" lang="en-US" altLang="ja-JP" dirty="0" smtClean="0"/>
              <a:t>)</a:t>
            </a:r>
            <a:r>
              <a:rPr kumimoji="1" lang="ja-JP" altLang="en-US" dirty="0" smtClean="0"/>
              <a:t>とは違い表のように基準値（きじゅんち）とその倍数で切り上げます</a:t>
            </a:r>
            <a:endParaRPr kumimoji="1" lang="en-US" altLang="ja-JP" dirty="0" smtClean="0"/>
          </a:p>
          <a:p>
            <a:endParaRPr kumimoji="1" lang="en-US" altLang="ja-JP" dirty="0" smtClean="0"/>
          </a:p>
          <a:p>
            <a:r>
              <a:rPr kumimoji="1" lang="en-US" altLang="ja-JP" dirty="0" smtClean="0"/>
              <a:t>CEILING(</a:t>
            </a:r>
            <a:r>
              <a:rPr kumimoji="1" lang="ja-JP" altLang="en-US" dirty="0" smtClean="0"/>
              <a:t>シーリング</a:t>
            </a:r>
            <a:r>
              <a:rPr kumimoji="1" lang="en-US" altLang="ja-JP" dirty="0" smtClean="0"/>
              <a:t>)</a:t>
            </a:r>
            <a:r>
              <a:rPr kumimoji="1" lang="ja-JP" altLang="en-US" dirty="0" smtClean="0"/>
              <a:t>関数は切り上げ 次に出てくる</a:t>
            </a:r>
            <a:r>
              <a:rPr kumimoji="1" lang="en-US" altLang="ja-JP" dirty="0" smtClean="0"/>
              <a:t>FLOOR(</a:t>
            </a:r>
            <a:r>
              <a:rPr kumimoji="1" lang="ja-JP" altLang="en-US" dirty="0" smtClean="0"/>
              <a:t>フロア</a:t>
            </a:r>
            <a:r>
              <a:rPr kumimoji="1" lang="en-US" altLang="ja-JP" dirty="0" smtClean="0"/>
              <a:t>)</a:t>
            </a:r>
            <a:r>
              <a:rPr kumimoji="1" lang="ja-JP" altLang="en-US" dirty="0" smtClean="0"/>
              <a:t>関数は切り下げ なので</a:t>
            </a:r>
            <a:endParaRPr kumimoji="1" lang="en-US" altLang="ja-JP" dirty="0" smtClean="0"/>
          </a:p>
          <a:p>
            <a:r>
              <a:rPr kumimoji="1" lang="en-US" altLang="ja-JP" dirty="0" smtClean="0"/>
              <a:t>CEILING(</a:t>
            </a:r>
            <a:r>
              <a:rPr kumimoji="1" lang="ja-JP" altLang="en-US" dirty="0" smtClean="0"/>
              <a:t>シーリング</a:t>
            </a:r>
            <a:r>
              <a:rPr kumimoji="1" lang="en-US" altLang="ja-JP" dirty="0" smtClean="0"/>
              <a:t>)</a:t>
            </a:r>
            <a:r>
              <a:rPr kumimoji="1" lang="ja-JP" altLang="en-US" dirty="0" smtClean="0"/>
              <a:t>は上、</a:t>
            </a:r>
            <a:r>
              <a:rPr kumimoji="1" lang="en-US" altLang="ja-JP" dirty="0" smtClean="0"/>
              <a:t>FLOOR(</a:t>
            </a:r>
            <a:r>
              <a:rPr kumimoji="1" lang="ja-JP" altLang="en-US" dirty="0" smtClean="0"/>
              <a:t>フロア</a:t>
            </a:r>
            <a:r>
              <a:rPr kumimoji="1" lang="en-US" altLang="ja-JP" dirty="0" smtClean="0"/>
              <a:t>)</a:t>
            </a:r>
            <a:r>
              <a:rPr kumimoji="1" lang="ja-JP" altLang="en-US" dirty="0" smtClean="0"/>
              <a:t>関数は下と覚えましょう</a:t>
            </a:r>
            <a:endParaRPr kumimoji="1" lang="en-US" altLang="ja-JP" dirty="0" smtClean="0"/>
          </a:p>
          <a:p>
            <a:endParaRPr kumimoji="1" lang="en-US" altLang="ja-JP" dirty="0" smtClean="0"/>
          </a:p>
          <a:p>
            <a:r>
              <a:rPr kumimoji="1" lang="en-US" altLang="ja-JP" dirty="0" smtClean="0"/>
              <a:t>(</a:t>
            </a:r>
            <a:r>
              <a:rPr kumimoji="1" lang="ja-JP" altLang="en-US" dirty="0" smtClean="0"/>
              <a:t>クリック</a:t>
            </a:r>
            <a:r>
              <a:rPr kumimoji="1" lang="en-US" altLang="ja-JP" dirty="0" smtClean="0"/>
              <a:t>)</a:t>
            </a:r>
          </a:p>
          <a:p>
            <a:endParaRPr kumimoji="1" lang="ja-JP" altLang="en-US" dirty="0" smtClean="0"/>
          </a:p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350594-6E35-4213-B4A6-9C759F40F46D}" type="slidenum">
              <a:rPr lang="ja-JP" altLang="en-US" smtClean="0">
                <a:solidFill>
                  <a:prstClr val="black"/>
                </a:solidFill>
              </a:rPr>
              <a:pPr/>
              <a:t>8</a:t>
            </a:fld>
            <a:endParaRPr lang="ja-JP" alt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052306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ja-JP" altLang="en-US" dirty="0" smtClean="0"/>
              <a:t>次は</a:t>
            </a:r>
            <a:r>
              <a:rPr kumimoji="1" lang="en-US" altLang="ja-JP" dirty="0" smtClean="0"/>
              <a:t>FLOOR(</a:t>
            </a:r>
            <a:r>
              <a:rPr kumimoji="1" lang="ja-JP" altLang="en-US" dirty="0" smtClean="0"/>
              <a:t>フロア</a:t>
            </a:r>
            <a:r>
              <a:rPr kumimoji="1" lang="en-US" altLang="ja-JP" dirty="0" smtClean="0"/>
              <a:t>)</a:t>
            </a:r>
            <a:r>
              <a:rPr kumimoji="1" lang="ja-JP" altLang="en-US" dirty="0" smtClean="0"/>
              <a:t>関数です　</a:t>
            </a:r>
            <a:r>
              <a:rPr kumimoji="1" lang="en-US" altLang="ja-JP" dirty="0" smtClean="0"/>
              <a:t>(</a:t>
            </a:r>
            <a:r>
              <a:rPr kumimoji="1" lang="ja-JP" altLang="en-US" dirty="0" smtClean="0"/>
              <a:t>クリック</a:t>
            </a:r>
            <a:r>
              <a:rPr kumimoji="1" lang="en-US" altLang="ja-JP" dirty="0" smtClean="0"/>
              <a:t>)</a:t>
            </a:r>
          </a:p>
          <a:p>
            <a:endParaRPr kumimoji="1" lang="en-US" altLang="ja-JP" dirty="0" smtClean="0"/>
          </a:p>
          <a:p>
            <a:r>
              <a:rPr kumimoji="1" lang="en-US" altLang="ja-JP" dirty="0" smtClean="0"/>
              <a:t>FLOOR(</a:t>
            </a:r>
            <a:r>
              <a:rPr kumimoji="1" lang="ja-JP" altLang="en-US" dirty="0" smtClean="0"/>
              <a:t>フロア</a:t>
            </a:r>
            <a:r>
              <a:rPr kumimoji="1" lang="en-US" altLang="ja-JP" dirty="0" smtClean="0"/>
              <a:t>)</a:t>
            </a:r>
            <a:r>
              <a:rPr kumimoji="1" lang="ja-JP" altLang="en-US" dirty="0" smtClean="0"/>
              <a:t>関数は指定した数値を基準の値で切り下げる関数です</a:t>
            </a:r>
          </a:p>
          <a:p>
            <a:r>
              <a:rPr kumimoji="1" lang="en-US" altLang="ja-JP" dirty="0" smtClean="0"/>
              <a:t>ROUNDDOWN(</a:t>
            </a:r>
            <a:r>
              <a:rPr kumimoji="1" lang="ja-JP" altLang="en-US" dirty="0" smtClean="0"/>
              <a:t>ラウンドダウン</a:t>
            </a:r>
            <a:r>
              <a:rPr kumimoji="1" lang="en-US" altLang="ja-JP" dirty="0" smtClean="0"/>
              <a:t>)</a:t>
            </a:r>
            <a:r>
              <a:rPr kumimoji="1" lang="ja-JP" altLang="en-US" dirty="0" smtClean="0"/>
              <a:t>とは違い表のように基準値とその倍数で切り下げます</a:t>
            </a:r>
            <a:endParaRPr kumimoji="1" lang="en-US" altLang="ja-JP" dirty="0" smtClean="0"/>
          </a:p>
          <a:p>
            <a:r>
              <a:rPr kumimoji="1" lang="ja-JP" altLang="en-US" dirty="0" smtClean="0"/>
              <a:t>先ほどの</a:t>
            </a:r>
            <a:r>
              <a:rPr kumimoji="1" lang="en-US" altLang="ja-JP" dirty="0" smtClean="0"/>
              <a:t>CEILING(</a:t>
            </a:r>
            <a:r>
              <a:rPr kumimoji="1" lang="ja-JP" altLang="en-US" dirty="0" smtClean="0"/>
              <a:t>シーリング</a:t>
            </a:r>
            <a:r>
              <a:rPr kumimoji="1" lang="en-US" altLang="ja-JP" dirty="0" smtClean="0"/>
              <a:t>)</a:t>
            </a:r>
            <a:r>
              <a:rPr kumimoji="1" lang="ja-JP" altLang="en-US" dirty="0" smtClean="0"/>
              <a:t>関数とは真逆</a:t>
            </a:r>
            <a:r>
              <a:rPr kumimoji="1" lang="en-US" altLang="ja-JP" dirty="0" smtClean="0"/>
              <a:t>(</a:t>
            </a:r>
            <a:r>
              <a:rPr kumimoji="1" lang="ja-JP" altLang="en-US" dirty="0" smtClean="0"/>
              <a:t>まぎゃく</a:t>
            </a:r>
            <a:r>
              <a:rPr kumimoji="1" lang="en-US" altLang="ja-JP" dirty="0" smtClean="0"/>
              <a:t>)</a:t>
            </a:r>
            <a:r>
              <a:rPr kumimoji="1" lang="ja-JP" altLang="en-US" dirty="0" smtClean="0"/>
              <a:t>です</a:t>
            </a:r>
          </a:p>
          <a:p>
            <a:endParaRPr kumimoji="1" lang="ja-JP" altLang="en-US" dirty="0" smtClean="0"/>
          </a:p>
          <a:p>
            <a:r>
              <a:rPr kumimoji="1" lang="en-US" altLang="ja-JP" dirty="0" smtClean="0"/>
              <a:t>(</a:t>
            </a:r>
            <a:r>
              <a:rPr kumimoji="1" lang="ja-JP" altLang="en-US" dirty="0" smtClean="0"/>
              <a:t>クリック</a:t>
            </a:r>
            <a:r>
              <a:rPr kumimoji="1" lang="en-US" altLang="ja-JP" dirty="0" smtClean="0"/>
              <a:t>)</a:t>
            </a:r>
          </a:p>
          <a:p>
            <a:endParaRPr kumimoji="1" lang="en-US" altLang="ja-JP" dirty="0" smtClean="0"/>
          </a:p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350594-6E35-4213-B4A6-9C759F40F46D}" type="slidenum">
              <a:rPr lang="ja-JP" altLang="en-US" smtClean="0">
                <a:solidFill>
                  <a:prstClr val="black"/>
                </a:solidFill>
              </a:rPr>
              <a:pPr/>
              <a:t>9</a:t>
            </a:fld>
            <a:endParaRPr lang="ja-JP" alt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08627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ja-JP" altLang="en-US" dirty="0" smtClean="0"/>
              <a:t>次は</a:t>
            </a:r>
            <a:r>
              <a:rPr kumimoji="1" lang="en-US" altLang="ja-JP" dirty="0" smtClean="0"/>
              <a:t>DSUM(</a:t>
            </a:r>
            <a:r>
              <a:rPr kumimoji="1" lang="ja-JP" altLang="en-US" dirty="0" smtClean="0"/>
              <a:t>ディーサム</a:t>
            </a:r>
            <a:r>
              <a:rPr kumimoji="1" lang="en-US" altLang="ja-JP" dirty="0" smtClean="0"/>
              <a:t>)</a:t>
            </a:r>
            <a:r>
              <a:rPr kumimoji="1" lang="ja-JP" altLang="en-US" dirty="0" smtClean="0"/>
              <a:t>関数です　</a:t>
            </a:r>
            <a:r>
              <a:rPr kumimoji="1" lang="en-US" altLang="ja-JP" dirty="0" smtClean="0"/>
              <a:t>(</a:t>
            </a:r>
            <a:r>
              <a:rPr kumimoji="1" lang="ja-JP" altLang="en-US" dirty="0" smtClean="0"/>
              <a:t>クリック</a:t>
            </a:r>
            <a:r>
              <a:rPr kumimoji="1" lang="en-US" altLang="ja-JP" dirty="0" smtClean="0"/>
              <a:t>)</a:t>
            </a:r>
          </a:p>
          <a:p>
            <a:endParaRPr kumimoji="1" lang="en-US" altLang="ja-JP" dirty="0" smtClean="0"/>
          </a:p>
          <a:p>
            <a:r>
              <a:rPr kumimoji="1" lang="en-US" altLang="ja-JP" dirty="0" smtClean="0"/>
              <a:t>DSUM(</a:t>
            </a:r>
            <a:r>
              <a:rPr kumimoji="1" lang="ja-JP" altLang="en-US" dirty="0" smtClean="0"/>
              <a:t>ディーサム</a:t>
            </a:r>
            <a:r>
              <a:rPr kumimoji="1" lang="en-US" altLang="ja-JP" dirty="0" smtClean="0"/>
              <a:t>)</a:t>
            </a:r>
            <a:r>
              <a:rPr kumimoji="1" lang="ja-JP" altLang="en-US" dirty="0" smtClean="0"/>
              <a:t>関数はデータベースの中で条件に一致する値を合計する関数です</a:t>
            </a:r>
            <a:endParaRPr kumimoji="1" lang="en-US" altLang="ja-JP" dirty="0" smtClean="0"/>
          </a:p>
          <a:p>
            <a:r>
              <a:rPr kumimoji="1" lang="en-US" altLang="ja-JP" dirty="0" smtClean="0"/>
              <a:t>SUMIF(</a:t>
            </a:r>
            <a:r>
              <a:rPr kumimoji="1" lang="ja-JP" altLang="en-US" dirty="0" smtClean="0"/>
              <a:t>サムイフ</a:t>
            </a:r>
            <a:r>
              <a:rPr kumimoji="1" lang="en-US" altLang="ja-JP" dirty="0" smtClean="0"/>
              <a:t>)</a:t>
            </a:r>
            <a:r>
              <a:rPr kumimoji="1" lang="ja-JP" altLang="en-US" dirty="0" smtClean="0"/>
              <a:t>などと似ていますが間違えないようにしましょう</a:t>
            </a:r>
            <a:endParaRPr kumimoji="1" lang="en-US" altLang="ja-JP" dirty="0" smtClean="0"/>
          </a:p>
          <a:p>
            <a:endParaRPr kumimoji="1" lang="en-US" altLang="ja-JP" dirty="0" smtClean="0"/>
          </a:p>
          <a:p>
            <a:r>
              <a:rPr kumimoji="1" lang="ja-JP" altLang="en-US" dirty="0" smtClean="0"/>
              <a:t>ここに出てくるフィールドは</a:t>
            </a:r>
            <a:r>
              <a:rPr kumimoji="1" lang="en-US" altLang="ja-JP" dirty="0" smtClean="0"/>
              <a:t>VLOOKUP</a:t>
            </a:r>
            <a:r>
              <a:rPr kumimoji="1" lang="ja-JP" altLang="en-US" dirty="0" smtClean="0"/>
              <a:t>（ブイ ルックアップ）の列番号と一緒です</a:t>
            </a:r>
            <a:endParaRPr kumimoji="1" lang="en-US" altLang="ja-JP" dirty="0" smtClean="0"/>
          </a:p>
          <a:p>
            <a:endParaRPr kumimoji="1" lang="en-US" altLang="ja-JP" dirty="0" smtClean="0"/>
          </a:p>
          <a:p>
            <a:r>
              <a:rPr kumimoji="1" lang="ja-JP" altLang="en-US" dirty="0" smtClean="0"/>
              <a:t>図の表の場合</a:t>
            </a:r>
            <a:endParaRPr kumimoji="1" lang="en-US" altLang="ja-JP" dirty="0" smtClean="0"/>
          </a:p>
          <a:p>
            <a:r>
              <a:rPr kumimoji="1" lang="ja-JP" altLang="en-US" dirty="0" smtClean="0"/>
              <a:t>条件はコードが</a:t>
            </a:r>
            <a:r>
              <a:rPr kumimoji="1" lang="en-US" altLang="ja-JP" dirty="0" smtClean="0"/>
              <a:t>H</a:t>
            </a:r>
            <a:r>
              <a:rPr kumimoji="1" lang="ja-JP" altLang="en-US" dirty="0" smtClean="0"/>
              <a:t>から始まり金額（きんがく）が</a:t>
            </a:r>
            <a:r>
              <a:rPr kumimoji="1" lang="en-US" altLang="ja-JP" dirty="0" smtClean="0"/>
              <a:t>2,000</a:t>
            </a:r>
            <a:r>
              <a:rPr kumimoji="1" lang="ja-JP" altLang="en-US" dirty="0" smtClean="0"/>
              <a:t>円以上なので一致（いっち）するのは</a:t>
            </a:r>
            <a:endParaRPr kumimoji="1" lang="en-US" altLang="ja-JP" dirty="0" smtClean="0"/>
          </a:p>
          <a:p>
            <a:r>
              <a:rPr kumimoji="1" lang="en-US" altLang="ja-JP" dirty="0" smtClean="0"/>
              <a:t>H2</a:t>
            </a:r>
            <a:r>
              <a:rPr kumimoji="1" lang="ja-JP" altLang="en-US" dirty="0" smtClean="0"/>
              <a:t>の</a:t>
            </a:r>
            <a:r>
              <a:rPr kumimoji="1" lang="en-US" altLang="ja-JP" dirty="0" smtClean="0"/>
              <a:t>9,153</a:t>
            </a:r>
            <a:r>
              <a:rPr kumimoji="1" lang="ja-JP" altLang="en-US" dirty="0" smtClean="0"/>
              <a:t>円だけなので合計は</a:t>
            </a:r>
            <a:r>
              <a:rPr kumimoji="1" lang="en-US" altLang="ja-JP" dirty="0" smtClean="0"/>
              <a:t>9,153</a:t>
            </a:r>
            <a:r>
              <a:rPr kumimoji="1" lang="ja-JP" altLang="en-US" dirty="0" smtClean="0"/>
              <a:t>円と出ます</a:t>
            </a:r>
          </a:p>
          <a:p>
            <a:endParaRPr kumimoji="1" lang="ja-JP" altLang="en-US" dirty="0" smtClean="0"/>
          </a:p>
          <a:p>
            <a:r>
              <a:rPr kumimoji="1" lang="en-US" altLang="ja-JP" dirty="0" smtClean="0"/>
              <a:t>(</a:t>
            </a:r>
            <a:r>
              <a:rPr kumimoji="1" lang="ja-JP" altLang="en-US" dirty="0" smtClean="0"/>
              <a:t>クリック</a:t>
            </a:r>
            <a:r>
              <a:rPr kumimoji="1" lang="en-US" altLang="ja-JP" dirty="0" smtClean="0"/>
              <a:t>)</a:t>
            </a:r>
          </a:p>
          <a:p>
            <a:endParaRPr kumimoji="1" lang="en-US" altLang="ja-JP" dirty="0" smtClean="0"/>
          </a:p>
          <a:p>
            <a:endParaRPr kumimoji="1" lang="ja-JP" altLang="en-US" dirty="0" smtClean="0"/>
          </a:p>
          <a:p>
            <a:endParaRPr kumimoji="1" lang="ja-JP" altLang="en-US" dirty="0" smtClean="0"/>
          </a:p>
          <a:p>
            <a:endParaRPr kumimoji="1" lang="ja-JP" altLang="en-US" dirty="0" smtClean="0"/>
          </a:p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350594-6E35-4213-B4A6-9C759F40F46D}" type="slidenum">
              <a:rPr lang="ja-JP" altLang="en-US" smtClean="0">
                <a:solidFill>
                  <a:prstClr val="black"/>
                </a:solidFill>
              </a:rPr>
              <a:pPr/>
              <a:t>10</a:t>
            </a:fld>
            <a:endParaRPr lang="ja-JP" alt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3443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ja-JP" altLang="en-US" smtClean="0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E82612-5175-4EA4-99FE-0FEB5425D477}" type="datetimeFigureOut">
              <a:rPr kumimoji="1" lang="ja-JP" altLang="en-US" smtClean="0"/>
              <a:t>2015/1/23</a:t>
            </a:fld>
            <a:endParaRPr kumimoji="1" lang="ja-JP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175FAD-2D35-422C-9EF4-D4B10FB00F02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E82612-5175-4EA4-99FE-0FEB5425D477}" type="datetimeFigureOut">
              <a:rPr kumimoji="1" lang="ja-JP" altLang="en-US" smtClean="0"/>
              <a:t>2015/1/23</a:t>
            </a:fld>
            <a:endParaRPr kumimoji="1" lang="ja-JP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175FAD-2D35-422C-9EF4-D4B10FB00F02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3"/>
            <a:ext cx="1828800" cy="5410199"/>
          </a:xfrm>
        </p:spPr>
        <p:txBody>
          <a:bodyPr vert="eaVert"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E82612-5175-4EA4-99FE-0FEB5425D477}" type="datetimeFigureOut">
              <a:rPr kumimoji="1" lang="ja-JP" altLang="en-US" smtClean="0"/>
              <a:t>2015/1/23</a:t>
            </a:fld>
            <a:endParaRPr kumimoji="1" lang="ja-JP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175FAD-2D35-422C-9EF4-D4B10FB00F02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E82612-5175-4EA4-99FE-0FEB5425D477}" type="datetimeFigureOut">
              <a:rPr kumimoji="1" lang="ja-JP" altLang="en-US" smtClean="0"/>
              <a:t>2015/1/23</a:t>
            </a:fld>
            <a:endParaRPr kumimoji="1" lang="ja-JP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175FAD-2D35-422C-9EF4-D4B10FB00F02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E82612-5175-4EA4-99FE-0FEB5425D477}" type="datetimeFigureOut">
              <a:rPr kumimoji="1" lang="ja-JP" altLang="en-US" smtClean="0"/>
              <a:t>2015/1/23</a:t>
            </a:fld>
            <a:endParaRPr kumimoji="1" lang="ja-JP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175FAD-2D35-422C-9EF4-D4B10FB00F02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E82612-5175-4EA4-99FE-0FEB5425D477}" type="datetimeFigureOut">
              <a:rPr kumimoji="1" lang="ja-JP" altLang="en-US" smtClean="0"/>
              <a:t>2015/1/23</a:t>
            </a:fld>
            <a:endParaRPr kumimoji="1" lang="ja-JP" alt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175FAD-2D35-422C-9EF4-D4B10FB00F02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E82612-5175-4EA4-99FE-0FEB5425D477}" type="datetimeFigureOut">
              <a:rPr kumimoji="1" lang="ja-JP" altLang="en-US" smtClean="0"/>
              <a:t>2015/1/23</a:t>
            </a:fld>
            <a:endParaRPr kumimoji="1" lang="ja-JP" alt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175FAD-2D35-422C-9EF4-D4B10FB00F02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E82612-5175-4EA4-99FE-0FEB5425D477}" type="datetimeFigureOut">
              <a:rPr kumimoji="1" lang="ja-JP" altLang="en-US" smtClean="0"/>
              <a:t>2015/1/23</a:t>
            </a:fld>
            <a:endParaRPr kumimoji="1" lang="ja-JP" alt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175FAD-2D35-422C-9EF4-D4B10FB00F02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E82612-5175-4EA4-99FE-0FEB5425D477}" type="datetimeFigureOut">
              <a:rPr kumimoji="1" lang="ja-JP" altLang="en-US" smtClean="0"/>
              <a:t>2015/1/23</a:t>
            </a:fld>
            <a:endParaRPr kumimoji="1" lang="ja-JP" alt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175FAD-2D35-422C-9EF4-D4B10FB00F02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ja-JP" altLang="en-US" smtClean="0"/>
              <a:t>マスター タイトルの書式設定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7" y="457202"/>
            <a:ext cx="4594935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4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E82612-5175-4EA4-99FE-0FEB5425D477}" type="datetimeFigureOut">
              <a:rPr kumimoji="1" lang="ja-JP" altLang="en-US" smtClean="0"/>
              <a:t>2015/1/23</a:t>
            </a:fld>
            <a:endParaRPr kumimoji="1" lang="ja-JP" alt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175FAD-2D35-422C-9EF4-D4B10FB00F02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5" y="2514600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 dirty="0" smtClean="0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E82612-5175-4EA4-99FE-0FEB5425D477}" type="datetimeFigureOut">
              <a:rPr kumimoji="1" lang="ja-JP" altLang="en-US" smtClean="0"/>
              <a:t>2015/1/23</a:t>
            </a:fld>
            <a:endParaRPr kumimoji="1" lang="ja-JP" alt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175FAD-2D35-422C-9EF4-D4B10FB00F02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71E82612-5175-4EA4-99FE-0FEB5425D477}" type="datetimeFigureOut">
              <a:rPr kumimoji="1" lang="ja-JP" altLang="en-US" smtClean="0"/>
              <a:t>2015/1/23</a:t>
            </a:fld>
            <a:endParaRPr kumimoji="1" lang="ja-JP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2000" y="6208778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endParaRPr kumimoji="1" lang="ja-JP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11175FAD-2D35-422C-9EF4-D4B10FB00F02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914400" rtl="0" eaLnBrk="1" latinLnBrk="0" hangingPunct="1">
        <a:spcBef>
          <a:spcPct val="0"/>
        </a:spcBef>
        <a:buNone/>
        <a:defRPr kumimoji="1"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 kumimoji="1">
          <a:solidFill>
            <a:schemeClr val="tx2"/>
          </a:solidFill>
        </a:defRPr>
      </a:lvl2pPr>
      <a:lvl3pPr eaLnBrk="1" hangingPunct="1">
        <a:defRPr kumimoji="1">
          <a:solidFill>
            <a:schemeClr val="tx2"/>
          </a:solidFill>
        </a:defRPr>
      </a:lvl3pPr>
      <a:lvl4pPr eaLnBrk="1" hangingPunct="1">
        <a:defRPr kumimoji="1">
          <a:solidFill>
            <a:schemeClr val="tx2"/>
          </a:solidFill>
        </a:defRPr>
      </a:lvl4pPr>
      <a:lvl5pPr eaLnBrk="1" hangingPunct="1">
        <a:defRPr kumimoji="1">
          <a:solidFill>
            <a:schemeClr val="tx2"/>
          </a:solidFill>
        </a:defRPr>
      </a:lvl5pPr>
      <a:lvl6pPr eaLnBrk="1" hangingPunct="1">
        <a:defRPr kumimoji="1">
          <a:solidFill>
            <a:schemeClr val="tx2"/>
          </a:solidFill>
        </a:defRPr>
      </a:lvl6pPr>
      <a:lvl7pPr eaLnBrk="1" hangingPunct="1">
        <a:defRPr kumimoji="1">
          <a:solidFill>
            <a:schemeClr val="tx2"/>
          </a:solidFill>
        </a:defRPr>
      </a:lvl7pPr>
      <a:lvl8pPr eaLnBrk="1" hangingPunct="1">
        <a:defRPr kumimoji="1">
          <a:solidFill>
            <a:schemeClr val="tx2"/>
          </a:solidFill>
        </a:defRPr>
      </a:lvl8pPr>
      <a:lvl9pPr eaLnBrk="1" hangingPunct="1">
        <a:defRPr kumimoji="1"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kumimoji="1"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kumimoji="1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kumimoji="1"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kumimoji="1"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kumimoji="1"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kumimoji="1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kumimoji="1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kumimoji="1"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kumimoji="1"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5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テキスト ボックス 5"/>
          <p:cNvSpPr txBox="1"/>
          <p:nvPr/>
        </p:nvSpPr>
        <p:spPr>
          <a:xfrm>
            <a:off x="2766951" y="2576946"/>
            <a:ext cx="3736920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3200" dirty="0" smtClean="0">
                <a:latin typeface="AR P丸ゴシック体M" pitchFamily="50" charset="-128"/>
                <a:ea typeface="AR P丸ゴシック体M" pitchFamily="50" charset="-128"/>
              </a:rPr>
              <a:t>すこし新しいやつが</a:t>
            </a:r>
            <a:endParaRPr kumimoji="1" lang="en-US" altLang="ja-JP" sz="3200" dirty="0" smtClean="0">
              <a:latin typeface="AR P丸ゴシック体M" pitchFamily="50" charset="-128"/>
              <a:ea typeface="AR P丸ゴシック体M" pitchFamily="50" charset="-128"/>
            </a:endParaRPr>
          </a:p>
          <a:p>
            <a:r>
              <a:rPr lang="ja-JP" altLang="en-US" sz="3200" dirty="0">
                <a:latin typeface="AR P丸ゴシック体M" pitchFamily="50" charset="-128"/>
                <a:ea typeface="AR P丸ゴシック体M" pitchFamily="50" charset="-128"/>
              </a:rPr>
              <a:t>今の最新</a:t>
            </a:r>
            <a:endParaRPr kumimoji="1" lang="ja-JP" altLang="en-US" sz="3200" dirty="0">
              <a:latin typeface="AR P丸ゴシック体M" pitchFamily="50" charset="-128"/>
              <a:ea typeface="AR P丸ゴシック体M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445582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テキスト ボックス 9"/>
          <p:cNvSpPr txBox="1"/>
          <p:nvPr/>
        </p:nvSpPr>
        <p:spPr>
          <a:xfrm>
            <a:off x="7810493" y="6209292"/>
            <a:ext cx="133350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3200" dirty="0" smtClean="0">
                <a:solidFill>
                  <a:prstClr val="black"/>
                </a:solidFill>
                <a:latin typeface="AR P丸ゴシック体E" pitchFamily="50" charset="-128"/>
                <a:ea typeface="AR P丸ゴシック体E" pitchFamily="50" charset="-128"/>
              </a:rPr>
              <a:t>3</a:t>
            </a:r>
            <a:endParaRPr lang="ja-JP" altLang="en-US" sz="3200" dirty="0">
              <a:solidFill>
                <a:prstClr val="black"/>
              </a:solidFill>
              <a:latin typeface="AR P丸ゴシック体E" pitchFamily="50" charset="-128"/>
              <a:ea typeface="AR P丸ゴシック体E" pitchFamily="50" charset="-128"/>
            </a:endParaRPr>
          </a:p>
        </p:txBody>
      </p:sp>
      <p:sp>
        <p:nvSpPr>
          <p:cNvPr id="2" name="テキスト ボックス 1"/>
          <p:cNvSpPr txBox="1"/>
          <p:nvPr/>
        </p:nvSpPr>
        <p:spPr>
          <a:xfrm>
            <a:off x="775504" y="405114"/>
            <a:ext cx="373862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4400" dirty="0">
                <a:solidFill>
                  <a:prstClr val="black"/>
                </a:solidFill>
                <a:latin typeface="AR丸ゴシック体M" pitchFamily="49" charset="-128"/>
                <a:ea typeface="AR丸ゴシック体M" pitchFamily="49" charset="-128"/>
              </a:rPr>
              <a:t>DSUM</a:t>
            </a:r>
          </a:p>
        </p:txBody>
      </p:sp>
      <p:sp>
        <p:nvSpPr>
          <p:cNvPr id="3" name="テキスト ボックス 2"/>
          <p:cNvSpPr txBox="1"/>
          <p:nvPr/>
        </p:nvSpPr>
        <p:spPr>
          <a:xfrm>
            <a:off x="775504" y="5407306"/>
            <a:ext cx="134266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4400" dirty="0">
                <a:solidFill>
                  <a:prstClr val="black"/>
                </a:solidFill>
                <a:latin typeface="AR丸ゴシック体M" pitchFamily="49" charset="-128"/>
                <a:ea typeface="AR丸ゴシック体M" pitchFamily="49" charset="-128"/>
              </a:rPr>
              <a:t>関数</a:t>
            </a:r>
          </a:p>
        </p:txBody>
      </p:sp>
      <p:sp>
        <p:nvSpPr>
          <p:cNvPr id="5" name="テキスト ボックス 4"/>
          <p:cNvSpPr txBox="1"/>
          <p:nvPr/>
        </p:nvSpPr>
        <p:spPr>
          <a:xfrm>
            <a:off x="1099595" y="1278727"/>
            <a:ext cx="7442521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600" dirty="0" smtClean="0">
                <a:solidFill>
                  <a:prstClr val="black"/>
                </a:solidFill>
                <a:latin typeface="AR丸ゴシック体M" pitchFamily="49" charset="-128"/>
                <a:ea typeface="AR丸ゴシック体M" pitchFamily="49" charset="-128"/>
              </a:rPr>
              <a:t>=DSUM(</a:t>
            </a:r>
            <a:r>
              <a:rPr lang="ja-JP" altLang="en-US" sz="2600" dirty="0" smtClean="0">
                <a:solidFill>
                  <a:prstClr val="black"/>
                </a:solidFill>
                <a:latin typeface="AR丸ゴシック体M" pitchFamily="49" charset="-128"/>
                <a:ea typeface="AR丸ゴシック体M" pitchFamily="49" charset="-128"/>
              </a:rPr>
              <a:t>データベース</a:t>
            </a:r>
            <a:r>
              <a:rPr lang="en-US" altLang="ja-JP" sz="2600" dirty="0" smtClean="0">
                <a:solidFill>
                  <a:prstClr val="black"/>
                </a:solidFill>
                <a:latin typeface="AR丸ゴシック体M" pitchFamily="49" charset="-128"/>
                <a:ea typeface="AR丸ゴシック体M" pitchFamily="49" charset="-128"/>
              </a:rPr>
              <a:t>,</a:t>
            </a:r>
            <a:r>
              <a:rPr lang="ja-JP" altLang="en-US" sz="2600" dirty="0" smtClean="0">
                <a:solidFill>
                  <a:prstClr val="black"/>
                </a:solidFill>
                <a:latin typeface="AR丸ゴシック体M" pitchFamily="49" charset="-128"/>
                <a:ea typeface="AR丸ゴシック体M" pitchFamily="49" charset="-128"/>
              </a:rPr>
              <a:t>フィールド</a:t>
            </a:r>
            <a:r>
              <a:rPr lang="en-US" altLang="ja-JP" sz="2600" dirty="0" smtClean="0">
                <a:solidFill>
                  <a:prstClr val="black"/>
                </a:solidFill>
                <a:latin typeface="AR丸ゴシック体M" pitchFamily="49" charset="-128"/>
                <a:ea typeface="AR丸ゴシック体M" pitchFamily="49" charset="-128"/>
              </a:rPr>
              <a:t>,</a:t>
            </a:r>
            <a:r>
              <a:rPr lang="ja-JP" altLang="en-US" sz="2600" dirty="0" smtClean="0">
                <a:solidFill>
                  <a:prstClr val="black"/>
                </a:solidFill>
                <a:latin typeface="AR丸ゴシック体M" pitchFamily="49" charset="-128"/>
                <a:ea typeface="AR丸ゴシック体M" pitchFamily="49" charset="-128"/>
              </a:rPr>
              <a:t>条件</a:t>
            </a:r>
            <a:r>
              <a:rPr lang="en-US" altLang="ja-JP" sz="2600" dirty="0" smtClean="0">
                <a:solidFill>
                  <a:prstClr val="black"/>
                </a:solidFill>
                <a:latin typeface="AR丸ゴシック体M" pitchFamily="49" charset="-128"/>
                <a:ea typeface="AR丸ゴシック体M" pitchFamily="49" charset="-128"/>
              </a:rPr>
              <a:t>)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ja-JP" altLang="en-US" sz="2800" dirty="0">
                <a:solidFill>
                  <a:prstClr val="black"/>
                </a:solidFill>
                <a:latin typeface="AR丸ゴシック体M" pitchFamily="49" charset="-128"/>
                <a:ea typeface="AR丸ゴシック体M" pitchFamily="49" charset="-128"/>
              </a:rPr>
              <a:t>データベースの中</a:t>
            </a:r>
            <a:r>
              <a:rPr lang="ja-JP" altLang="en-US" sz="2800" dirty="0" smtClean="0">
                <a:solidFill>
                  <a:prstClr val="black"/>
                </a:solidFill>
                <a:latin typeface="AR丸ゴシック体M" pitchFamily="49" charset="-128"/>
                <a:ea typeface="AR丸ゴシック体M" pitchFamily="49" charset="-128"/>
              </a:rPr>
              <a:t>で</a:t>
            </a:r>
            <a:r>
              <a:rPr lang="en-US" altLang="ja-JP" sz="2800" dirty="0" smtClean="0">
                <a:solidFill>
                  <a:prstClr val="black"/>
                </a:solidFill>
                <a:latin typeface="AR丸ゴシック体M" pitchFamily="49" charset="-128"/>
                <a:ea typeface="AR丸ゴシック体M" pitchFamily="49" charset="-128"/>
              </a:rPr>
              <a:t/>
            </a:r>
            <a:br>
              <a:rPr lang="en-US" altLang="ja-JP" sz="2800" dirty="0" smtClean="0">
                <a:solidFill>
                  <a:prstClr val="black"/>
                </a:solidFill>
                <a:latin typeface="AR丸ゴシック体M" pitchFamily="49" charset="-128"/>
                <a:ea typeface="AR丸ゴシック体M" pitchFamily="49" charset="-128"/>
              </a:rPr>
            </a:br>
            <a:r>
              <a:rPr lang="ja-JP" altLang="en-US" sz="2800" dirty="0" smtClean="0">
                <a:solidFill>
                  <a:prstClr val="black"/>
                </a:solidFill>
                <a:latin typeface="AR丸ゴシック体M" pitchFamily="49" charset="-128"/>
                <a:ea typeface="AR丸ゴシック体M" pitchFamily="49" charset="-128"/>
              </a:rPr>
              <a:t>条件</a:t>
            </a:r>
            <a:r>
              <a:rPr lang="ja-JP" altLang="en-US" sz="2800" dirty="0">
                <a:solidFill>
                  <a:prstClr val="black"/>
                </a:solidFill>
                <a:latin typeface="AR丸ゴシック体M" pitchFamily="49" charset="-128"/>
                <a:ea typeface="AR丸ゴシック体M" pitchFamily="49" charset="-128"/>
              </a:rPr>
              <a:t>に一致する値を合計する</a:t>
            </a:r>
          </a:p>
          <a:p>
            <a:endParaRPr lang="ja-JP" altLang="en-US" sz="2800" dirty="0">
              <a:solidFill>
                <a:prstClr val="black"/>
              </a:solidFill>
            </a:endParaRPr>
          </a:p>
        </p:txBody>
      </p:sp>
      <p:pic>
        <p:nvPicPr>
          <p:cNvPr id="1027" name="Picture 3" descr="Y:\kijima\平成26年度　C3-2  3班\素材\1級Excel\1kyu_dsum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9467" y="3063830"/>
            <a:ext cx="2057400" cy="2085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テキスト ボックス 6"/>
          <p:cNvSpPr txBox="1"/>
          <p:nvPr/>
        </p:nvSpPr>
        <p:spPr>
          <a:xfrm>
            <a:off x="3345083" y="3097497"/>
            <a:ext cx="506971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400" dirty="0" smtClean="0">
                <a:solidFill>
                  <a:prstClr val="black"/>
                </a:solidFill>
                <a:latin typeface="AR P丸ゴシック体M" pitchFamily="50" charset="-128"/>
                <a:ea typeface="AR P丸ゴシック体M" pitchFamily="50" charset="-128"/>
              </a:rPr>
              <a:t>この表の場合</a:t>
            </a:r>
            <a:endParaRPr lang="ja-JP" altLang="en-US" sz="2400" dirty="0">
              <a:solidFill>
                <a:prstClr val="black"/>
              </a:solidFill>
              <a:latin typeface="AR P丸ゴシック体M" pitchFamily="50" charset="-128"/>
              <a:ea typeface="AR P丸ゴシック体M" pitchFamily="50" charset="-128"/>
            </a:endParaRPr>
          </a:p>
        </p:txBody>
      </p:sp>
      <p:sp>
        <p:nvSpPr>
          <p:cNvPr id="8" name="テキスト ボックス 7"/>
          <p:cNvSpPr txBox="1"/>
          <p:nvPr/>
        </p:nvSpPr>
        <p:spPr>
          <a:xfrm>
            <a:off x="3715475" y="3559162"/>
            <a:ext cx="3727048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ja-JP" altLang="en-US" sz="2000" dirty="0" smtClean="0">
                <a:solidFill>
                  <a:prstClr val="black"/>
                </a:solidFill>
                <a:latin typeface="AR P丸ゴシック体M" pitchFamily="50" charset="-128"/>
                <a:ea typeface="AR P丸ゴシック体M" pitchFamily="50" charset="-128"/>
              </a:rPr>
              <a:t>条件</a:t>
            </a:r>
            <a:endParaRPr lang="en-US" altLang="ja-JP" sz="2000" dirty="0" smtClean="0">
              <a:solidFill>
                <a:prstClr val="black"/>
              </a:solidFill>
              <a:latin typeface="AR P丸ゴシック体M" pitchFamily="50" charset="-128"/>
              <a:ea typeface="AR P丸ゴシック体M" pitchFamily="50" charset="-128"/>
            </a:endParaRPr>
          </a:p>
          <a:p>
            <a:pPr marL="742950" lvl="1" indent="-285750">
              <a:buFont typeface="Arial" pitchFamily="34" charset="0"/>
              <a:buChar char="•"/>
            </a:pPr>
            <a:r>
              <a:rPr lang="ja-JP" altLang="en-US" sz="2000" dirty="0" smtClean="0">
                <a:solidFill>
                  <a:prstClr val="black"/>
                </a:solidFill>
                <a:latin typeface="AR P丸ゴシック体M" pitchFamily="50" charset="-128"/>
                <a:ea typeface="AR P丸ゴシック体M" pitchFamily="50" charset="-128"/>
              </a:rPr>
              <a:t>コード</a:t>
            </a:r>
            <a:r>
              <a:rPr lang="ja-JP" altLang="en-US" sz="2000" dirty="0">
                <a:solidFill>
                  <a:prstClr val="black"/>
                </a:solidFill>
                <a:latin typeface="AR P丸ゴシック体M" pitchFamily="50" charset="-128"/>
                <a:ea typeface="AR P丸ゴシック体M" pitchFamily="50" charset="-128"/>
              </a:rPr>
              <a:t>が</a:t>
            </a:r>
            <a:r>
              <a:rPr lang="en-US" altLang="ja-JP" sz="2000" dirty="0">
                <a:solidFill>
                  <a:prstClr val="black"/>
                </a:solidFill>
                <a:latin typeface="AR P丸ゴシック体M" pitchFamily="50" charset="-128"/>
                <a:ea typeface="AR P丸ゴシック体M" pitchFamily="50" charset="-128"/>
              </a:rPr>
              <a:t>H</a:t>
            </a:r>
            <a:r>
              <a:rPr lang="ja-JP" altLang="en-US" sz="2000" dirty="0">
                <a:solidFill>
                  <a:prstClr val="black"/>
                </a:solidFill>
                <a:latin typeface="AR P丸ゴシック体M" pitchFamily="50" charset="-128"/>
                <a:ea typeface="AR P丸ゴシック体M" pitchFamily="50" charset="-128"/>
              </a:rPr>
              <a:t>から始まる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ja-JP" altLang="en-US" sz="2000" dirty="0">
                <a:solidFill>
                  <a:prstClr val="black"/>
                </a:solidFill>
                <a:latin typeface="AR P丸ゴシック体M" pitchFamily="50" charset="-128"/>
                <a:ea typeface="AR P丸ゴシック体M" pitchFamily="50" charset="-128"/>
              </a:rPr>
              <a:t>金額が</a:t>
            </a:r>
            <a:r>
              <a:rPr lang="en-US" altLang="ja-JP" sz="2000" dirty="0">
                <a:solidFill>
                  <a:prstClr val="black"/>
                </a:solidFill>
                <a:latin typeface="AR P丸ゴシック体M" pitchFamily="50" charset="-128"/>
                <a:ea typeface="AR P丸ゴシック体M" pitchFamily="50" charset="-128"/>
              </a:rPr>
              <a:t>2,000</a:t>
            </a:r>
            <a:r>
              <a:rPr lang="ja-JP" altLang="en-US" sz="2000" dirty="0">
                <a:solidFill>
                  <a:prstClr val="black"/>
                </a:solidFill>
                <a:latin typeface="AR P丸ゴシック体M" pitchFamily="50" charset="-128"/>
                <a:ea typeface="AR P丸ゴシック体M" pitchFamily="50" charset="-128"/>
              </a:rPr>
              <a:t>円以上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ja-JP" altLang="en-US" sz="2000" dirty="0">
                <a:solidFill>
                  <a:prstClr val="black"/>
                </a:solidFill>
                <a:latin typeface="AR P丸ゴシック体M" pitchFamily="50" charset="-128"/>
                <a:ea typeface="AR P丸ゴシック体M" pitchFamily="50" charset="-128"/>
              </a:rPr>
              <a:t>一致するの</a:t>
            </a:r>
            <a:r>
              <a:rPr lang="ja-JP" altLang="en-US" sz="2000" dirty="0" smtClean="0">
                <a:solidFill>
                  <a:prstClr val="black"/>
                </a:solidFill>
                <a:latin typeface="AR P丸ゴシック体M" pitchFamily="50" charset="-128"/>
                <a:ea typeface="AR P丸ゴシック体M" pitchFamily="50" charset="-128"/>
              </a:rPr>
              <a:t>は</a:t>
            </a:r>
            <a:r>
              <a:rPr lang="en-US" altLang="ja-JP" sz="2000" dirty="0" smtClean="0">
                <a:solidFill>
                  <a:prstClr val="black"/>
                </a:solidFill>
                <a:latin typeface="AR P丸ゴシック体M" pitchFamily="50" charset="-128"/>
                <a:ea typeface="AR P丸ゴシック体M" pitchFamily="50" charset="-128"/>
              </a:rPr>
              <a:t>H2</a:t>
            </a:r>
            <a:r>
              <a:rPr lang="ja-JP" altLang="en-US" sz="2000" dirty="0" smtClean="0">
                <a:solidFill>
                  <a:prstClr val="black"/>
                </a:solidFill>
                <a:latin typeface="AR P丸ゴシック体M" pitchFamily="50" charset="-128"/>
                <a:ea typeface="AR P丸ゴシック体M" pitchFamily="50" charset="-128"/>
              </a:rPr>
              <a:t>だけなので</a:t>
            </a:r>
            <a:r>
              <a:rPr lang="en-US" altLang="ja-JP" sz="2000" dirty="0" smtClean="0">
                <a:solidFill>
                  <a:prstClr val="black"/>
                </a:solidFill>
                <a:latin typeface="AR P丸ゴシック体M" pitchFamily="50" charset="-128"/>
                <a:ea typeface="AR P丸ゴシック体M" pitchFamily="50" charset="-128"/>
              </a:rPr>
              <a:t/>
            </a:r>
            <a:br>
              <a:rPr lang="en-US" altLang="ja-JP" sz="2000" dirty="0" smtClean="0">
                <a:solidFill>
                  <a:prstClr val="black"/>
                </a:solidFill>
                <a:latin typeface="AR P丸ゴシック体M" pitchFamily="50" charset="-128"/>
                <a:ea typeface="AR P丸ゴシック体M" pitchFamily="50" charset="-128"/>
              </a:rPr>
            </a:br>
            <a:r>
              <a:rPr lang="en-US" altLang="ja-JP" sz="2000" dirty="0" smtClean="0">
                <a:solidFill>
                  <a:prstClr val="black"/>
                </a:solidFill>
                <a:latin typeface="AR P丸ゴシック体M" pitchFamily="50" charset="-128"/>
                <a:ea typeface="AR P丸ゴシック体M" pitchFamily="50" charset="-128"/>
              </a:rPr>
              <a:t>                 9,153</a:t>
            </a:r>
            <a:r>
              <a:rPr lang="ja-JP" altLang="en-US" sz="2000" dirty="0" smtClean="0">
                <a:solidFill>
                  <a:prstClr val="black"/>
                </a:solidFill>
                <a:latin typeface="AR P丸ゴシック体M" pitchFamily="50" charset="-128"/>
                <a:ea typeface="AR P丸ゴシック体M" pitchFamily="50" charset="-128"/>
              </a:rPr>
              <a:t>円</a:t>
            </a:r>
            <a:endParaRPr lang="en-US" altLang="ja-JP" sz="2000" dirty="0" smtClean="0">
              <a:solidFill>
                <a:prstClr val="black"/>
              </a:solidFill>
              <a:latin typeface="AR P丸ゴシック体M" pitchFamily="50" charset="-128"/>
              <a:ea typeface="AR P丸ゴシック体M" pitchFamily="50" charset="-128"/>
            </a:endParaRPr>
          </a:p>
        </p:txBody>
      </p:sp>
      <p:sp>
        <p:nvSpPr>
          <p:cNvPr id="9" name="テキスト ボックス 8"/>
          <p:cNvSpPr txBox="1"/>
          <p:nvPr/>
        </p:nvSpPr>
        <p:spPr>
          <a:xfrm>
            <a:off x="7810493" y="6209293"/>
            <a:ext cx="133350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3200" dirty="0" smtClean="0">
                <a:solidFill>
                  <a:prstClr val="black"/>
                </a:solidFill>
                <a:latin typeface="AR P丸ゴシック体E" pitchFamily="50" charset="-128"/>
                <a:ea typeface="AR P丸ゴシック体E" pitchFamily="50" charset="-128"/>
              </a:rPr>
              <a:t>4</a:t>
            </a:r>
            <a:endParaRPr lang="ja-JP" altLang="en-US" sz="3200" dirty="0">
              <a:solidFill>
                <a:prstClr val="black"/>
              </a:solidFill>
              <a:latin typeface="AR P丸ゴシック体E" pitchFamily="50" charset="-128"/>
              <a:ea typeface="AR P丸ゴシック体E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6774603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42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42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1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42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42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2" grpId="0"/>
      <p:bldP spid="2" grpId="1"/>
      <p:bldP spid="5" grpId="0"/>
      <p:bldP spid="5" grpId="1"/>
      <p:bldP spid="7" grpId="0"/>
      <p:bldP spid="7" grpId="1"/>
      <p:bldP spid="8" grpId="0"/>
      <p:bldP spid="8" grpId="1"/>
      <p:bldP spid="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/>
          <p:cNvSpPr txBox="1"/>
          <p:nvPr/>
        </p:nvSpPr>
        <p:spPr>
          <a:xfrm>
            <a:off x="775504" y="405114"/>
            <a:ext cx="373862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4400" dirty="0">
                <a:solidFill>
                  <a:prstClr val="black"/>
                </a:solidFill>
                <a:latin typeface="AR丸ゴシック体M" pitchFamily="49" charset="-128"/>
                <a:ea typeface="AR丸ゴシック体M" pitchFamily="49" charset="-128"/>
              </a:rPr>
              <a:t>DAVERAGE</a:t>
            </a:r>
          </a:p>
        </p:txBody>
      </p:sp>
      <p:sp>
        <p:nvSpPr>
          <p:cNvPr id="3" name="テキスト ボックス 2"/>
          <p:cNvSpPr txBox="1"/>
          <p:nvPr/>
        </p:nvSpPr>
        <p:spPr>
          <a:xfrm>
            <a:off x="775504" y="5407306"/>
            <a:ext cx="134266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4400" dirty="0">
                <a:solidFill>
                  <a:prstClr val="black"/>
                </a:solidFill>
                <a:latin typeface="AR丸ゴシック体M" pitchFamily="49" charset="-128"/>
                <a:ea typeface="AR丸ゴシック体M" pitchFamily="49" charset="-128"/>
              </a:rPr>
              <a:t>関数</a:t>
            </a:r>
          </a:p>
        </p:txBody>
      </p:sp>
      <p:sp>
        <p:nvSpPr>
          <p:cNvPr id="5" name="テキスト ボックス 4"/>
          <p:cNvSpPr txBox="1"/>
          <p:nvPr/>
        </p:nvSpPr>
        <p:spPr>
          <a:xfrm>
            <a:off x="1099595" y="1278727"/>
            <a:ext cx="7442521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600" dirty="0">
                <a:solidFill>
                  <a:prstClr val="black"/>
                </a:solidFill>
                <a:latin typeface="AR丸ゴシック体M" pitchFamily="49" charset="-128"/>
                <a:ea typeface="AR丸ゴシック体M" pitchFamily="49" charset="-128"/>
              </a:rPr>
              <a:t>=</a:t>
            </a:r>
            <a:r>
              <a:rPr lang="en-US" altLang="ja-JP" sz="2600" dirty="0" smtClean="0">
                <a:solidFill>
                  <a:prstClr val="black"/>
                </a:solidFill>
                <a:latin typeface="AR丸ゴシック体M" pitchFamily="49" charset="-128"/>
                <a:ea typeface="AR丸ゴシック体M" pitchFamily="49" charset="-128"/>
              </a:rPr>
              <a:t>DAVERAGE(</a:t>
            </a:r>
            <a:r>
              <a:rPr lang="ja-JP" altLang="en-US" sz="2600" dirty="0" smtClean="0">
                <a:solidFill>
                  <a:prstClr val="black"/>
                </a:solidFill>
                <a:latin typeface="AR丸ゴシック体M" pitchFamily="49" charset="-128"/>
                <a:ea typeface="AR丸ゴシック体M" pitchFamily="49" charset="-128"/>
              </a:rPr>
              <a:t>データベース</a:t>
            </a:r>
            <a:r>
              <a:rPr lang="en-US" altLang="ja-JP" sz="2600" dirty="0" smtClean="0">
                <a:solidFill>
                  <a:prstClr val="black"/>
                </a:solidFill>
                <a:latin typeface="AR丸ゴシック体M" pitchFamily="49" charset="-128"/>
                <a:ea typeface="AR丸ゴシック体M" pitchFamily="49" charset="-128"/>
              </a:rPr>
              <a:t>,</a:t>
            </a:r>
            <a:r>
              <a:rPr lang="ja-JP" altLang="en-US" sz="2600" dirty="0" smtClean="0">
                <a:solidFill>
                  <a:prstClr val="black"/>
                </a:solidFill>
                <a:latin typeface="AR丸ゴシック体M" pitchFamily="49" charset="-128"/>
                <a:ea typeface="AR丸ゴシック体M" pitchFamily="49" charset="-128"/>
              </a:rPr>
              <a:t>フィールド</a:t>
            </a:r>
            <a:r>
              <a:rPr lang="en-US" altLang="ja-JP" sz="2600" dirty="0" smtClean="0">
                <a:solidFill>
                  <a:prstClr val="black"/>
                </a:solidFill>
                <a:latin typeface="AR丸ゴシック体M" pitchFamily="49" charset="-128"/>
                <a:ea typeface="AR丸ゴシック体M" pitchFamily="49" charset="-128"/>
              </a:rPr>
              <a:t>,</a:t>
            </a:r>
            <a:r>
              <a:rPr lang="ja-JP" altLang="en-US" sz="2600" dirty="0" smtClean="0">
                <a:solidFill>
                  <a:prstClr val="black"/>
                </a:solidFill>
                <a:latin typeface="AR丸ゴシック体M" pitchFamily="49" charset="-128"/>
                <a:ea typeface="AR丸ゴシック体M" pitchFamily="49" charset="-128"/>
              </a:rPr>
              <a:t>条件</a:t>
            </a:r>
            <a:r>
              <a:rPr lang="en-US" altLang="ja-JP" sz="2600" dirty="0" smtClean="0">
                <a:solidFill>
                  <a:prstClr val="black"/>
                </a:solidFill>
                <a:latin typeface="AR丸ゴシック体M" pitchFamily="49" charset="-128"/>
                <a:ea typeface="AR丸ゴシック体M" pitchFamily="49" charset="-128"/>
              </a:rPr>
              <a:t>)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ja-JP" altLang="en-US" sz="2800" dirty="0">
                <a:solidFill>
                  <a:prstClr val="black"/>
                </a:solidFill>
                <a:latin typeface="AR丸ゴシック体M" pitchFamily="49" charset="-128"/>
                <a:ea typeface="AR丸ゴシック体M" pitchFamily="49" charset="-128"/>
              </a:rPr>
              <a:t>データベースの</a:t>
            </a:r>
            <a:r>
              <a:rPr lang="ja-JP" altLang="en-US" sz="2800" dirty="0" smtClean="0">
                <a:solidFill>
                  <a:prstClr val="black"/>
                </a:solidFill>
                <a:latin typeface="AR丸ゴシック体M" pitchFamily="49" charset="-128"/>
                <a:ea typeface="AR丸ゴシック体M" pitchFamily="49" charset="-128"/>
              </a:rPr>
              <a:t>中</a:t>
            </a:r>
            <a:r>
              <a:rPr lang="ja-JP" altLang="en-US" sz="2800" dirty="0">
                <a:solidFill>
                  <a:prstClr val="black"/>
                </a:solidFill>
                <a:latin typeface="AR丸ゴシック体M" pitchFamily="49" charset="-128"/>
                <a:ea typeface="AR丸ゴシック体M" pitchFamily="49" charset="-128"/>
              </a:rPr>
              <a:t>で</a:t>
            </a:r>
            <a:r>
              <a:rPr lang="en-US" altLang="ja-JP" sz="2800" dirty="0" smtClean="0">
                <a:solidFill>
                  <a:prstClr val="black"/>
                </a:solidFill>
                <a:latin typeface="AR丸ゴシック体M" pitchFamily="49" charset="-128"/>
                <a:ea typeface="AR丸ゴシック体M" pitchFamily="49" charset="-128"/>
              </a:rPr>
              <a:t/>
            </a:r>
            <a:br>
              <a:rPr lang="en-US" altLang="ja-JP" sz="2800" dirty="0" smtClean="0">
                <a:solidFill>
                  <a:prstClr val="black"/>
                </a:solidFill>
                <a:latin typeface="AR丸ゴシック体M" pitchFamily="49" charset="-128"/>
                <a:ea typeface="AR丸ゴシック体M" pitchFamily="49" charset="-128"/>
              </a:rPr>
            </a:br>
            <a:r>
              <a:rPr lang="ja-JP" altLang="en-US" sz="2800" dirty="0" smtClean="0">
                <a:solidFill>
                  <a:prstClr val="black"/>
                </a:solidFill>
                <a:latin typeface="AR丸ゴシック体M" pitchFamily="49" charset="-128"/>
                <a:ea typeface="AR丸ゴシック体M" pitchFamily="49" charset="-128"/>
              </a:rPr>
              <a:t>条件</a:t>
            </a:r>
            <a:r>
              <a:rPr lang="ja-JP" altLang="en-US" sz="2800" dirty="0">
                <a:solidFill>
                  <a:prstClr val="black"/>
                </a:solidFill>
                <a:latin typeface="AR丸ゴシック体M" pitchFamily="49" charset="-128"/>
                <a:ea typeface="AR丸ゴシック体M" pitchFamily="49" charset="-128"/>
              </a:rPr>
              <a:t>に一致する値</a:t>
            </a:r>
            <a:r>
              <a:rPr lang="ja-JP" altLang="en-US" sz="2800" dirty="0" smtClean="0">
                <a:solidFill>
                  <a:prstClr val="black"/>
                </a:solidFill>
                <a:latin typeface="AR丸ゴシック体M" pitchFamily="49" charset="-128"/>
                <a:ea typeface="AR丸ゴシック体M" pitchFamily="49" charset="-128"/>
              </a:rPr>
              <a:t>を平均</a:t>
            </a:r>
            <a:r>
              <a:rPr lang="ja-JP" altLang="en-US" sz="2800" dirty="0">
                <a:solidFill>
                  <a:prstClr val="black"/>
                </a:solidFill>
                <a:latin typeface="AR丸ゴシック体M" pitchFamily="49" charset="-128"/>
                <a:ea typeface="AR丸ゴシック体M" pitchFamily="49" charset="-128"/>
              </a:rPr>
              <a:t>する</a:t>
            </a:r>
          </a:p>
          <a:p>
            <a:endParaRPr lang="ja-JP" altLang="en-US" sz="2800" dirty="0">
              <a:solidFill>
                <a:prstClr val="black"/>
              </a:solidFill>
            </a:endParaRPr>
          </a:p>
        </p:txBody>
      </p:sp>
      <p:pic>
        <p:nvPicPr>
          <p:cNvPr id="6" name="Picture 3" descr="Y:\kijima\平成26年度　C3-2  3班\素材\1級Excel\1kyu_daverage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5504" y="2859017"/>
            <a:ext cx="2762251" cy="2076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コンテンツ プレースホルダー 16"/>
          <p:cNvSpPr txBox="1">
            <a:spLocks/>
          </p:cNvSpPr>
          <p:nvPr/>
        </p:nvSpPr>
        <p:spPr>
          <a:xfrm>
            <a:off x="774211" y="1916833"/>
            <a:ext cx="7703037" cy="1884368"/>
          </a:xfrm>
          <a:prstGeom prst="rect">
            <a:avLst/>
          </a:prstGeom>
        </p:spPr>
        <p:txBody>
          <a:bodyPr/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kumimoji="1"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9436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kumimoji="1"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6868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kumimoji="1"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kumimoji="1"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716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kumimoji="1" sz="18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64592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kumimoji="1"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90195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kumimoji="1"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19456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kumimoji="1"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46888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kumimoji="1"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rgbClr val="AD0101"/>
              </a:buClr>
            </a:pPr>
            <a:endParaRPr lang="en-US" altLang="ja-JP" dirty="0">
              <a:solidFill>
                <a:srgbClr val="303030"/>
              </a:solidFill>
              <a:latin typeface="ＭＳ Ｐ明朝"/>
            </a:endParaRPr>
          </a:p>
        </p:txBody>
      </p:sp>
      <p:sp>
        <p:nvSpPr>
          <p:cNvPr id="10" name="テキスト ボックス 9"/>
          <p:cNvSpPr txBox="1"/>
          <p:nvPr/>
        </p:nvSpPr>
        <p:spPr>
          <a:xfrm>
            <a:off x="3715475" y="2832998"/>
            <a:ext cx="506971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400" dirty="0" smtClean="0">
                <a:solidFill>
                  <a:prstClr val="black"/>
                </a:solidFill>
                <a:latin typeface="AR P丸ゴシック体M" pitchFamily="50" charset="-128"/>
                <a:ea typeface="AR P丸ゴシック体M" pitchFamily="50" charset="-128"/>
              </a:rPr>
              <a:t>この表の場合</a:t>
            </a:r>
            <a:endParaRPr lang="ja-JP" altLang="en-US" sz="2400" dirty="0">
              <a:solidFill>
                <a:prstClr val="black"/>
              </a:solidFill>
              <a:latin typeface="AR P丸ゴシック体M" pitchFamily="50" charset="-128"/>
              <a:ea typeface="AR P丸ゴシック体M" pitchFamily="50" charset="-128"/>
            </a:endParaRPr>
          </a:p>
        </p:txBody>
      </p:sp>
      <p:sp>
        <p:nvSpPr>
          <p:cNvPr id="11" name="テキスト ボックス 10"/>
          <p:cNvSpPr txBox="1"/>
          <p:nvPr/>
        </p:nvSpPr>
        <p:spPr>
          <a:xfrm>
            <a:off x="3715475" y="3408691"/>
            <a:ext cx="4907664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ja-JP" altLang="en-US" sz="2000" dirty="0" smtClean="0">
                <a:solidFill>
                  <a:prstClr val="black"/>
                </a:solidFill>
                <a:latin typeface="AR P丸ゴシック体M" pitchFamily="50" charset="-128"/>
                <a:ea typeface="AR P丸ゴシック体M" pitchFamily="50" charset="-128"/>
              </a:rPr>
              <a:t>条件</a:t>
            </a:r>
            <a:endParaRPr lang="en-US" altLang="ja-JP" sz="2000" dirty="0" smtClean="0">
              <a:solidFill>
                <a:prstClr val="black"/>
              </a:solidFill>
              <a:latin typeface="AR P丸ゴシック体M" pitchFamily="50" charset="-128"/>
              <a:ea typeface="AR P丸ゴシック体M" pitchFamily="50" charset="-128"/>
            </a:endParaRPr>
          </a:p>
          <a:p>
            <a:pPr marL="742950" lvl="1" indent="-285750">
              <a:buFont typeface="Arial" pitchFamily="34" charset="0"/>
              <a:buChar char="•"/>
            </a:pPr>
            <a:r>
              <a:rPr lang="ja-JP" altLang="en-US" sz="2000" dirty="0" smtClean="0">
                <a:solidFill>
                  <a:prstClr val="black"/>
                </a:solidFill>
                <a:latin typeface="AR P丸ゴシック体M" pitchFamily="50" charset="-128"/>
                <a:ea typeface="AR P丸ゴシック体M" pitchFamily="50" charset="-128"/>
              </a:rPr>
              <a:t>コードが</a:t>
            </a:r>
            <a:r>
              <a:rPr lang="en-US" altLang="ja-JP" sz="2000" dirty="0" smtClean="0">
                <a:solidFill>
                  <a:prstClr val="black"/>
                </a:solidFill>
                <a:latin typeface="AR P丸ゴシック体M" pitchFamily="50" charset="-128"/>
                <a:ea typeface="AR P丸ゴシック体M" pitchFamily="50" charset="-128"/>
              </a:rPr>
              <a:t>R</a:t>
            </a:r>
            <a:r>
              <a:rPr lang="ja-JP" altLang="en-US" sz="2000" dirty="0" smtClean="0">
                <a:solidFill>
                  <a:prstClr val="black"/>
                </a:solidFill>
                <a:latin typeface="AR P丸ゴシック体M" pitchFamily="50" charset="-128"/>
                <a:ea typeface="AR P丸ゴシック体M" pitchFamily="50" charset="-128"/>
              </a:rPr>
              <a:t>から</a:t>
            </a:r>
            <a:r>
              <a:rPr lang="ja-JP" altLang="en-US" sz="2000" dirty="0">
                <a:solidFill>
                  <a:prstClr val="black"/>
                </a:solidFill>
                <a:latin typeface="AR P丸ゴシック体M" pitchFamily="50" charset="-128"/>
                <a:ea typeface="AR P丸ゴシック体M" pitchFamily="50" charset="-128"/>
              </a:rPr>
              <a:t>始まる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ja-JP" altLang="en-US" sz="2000" dirty="0">
                <a:solidFill>
                  <a:prstClr val="black"/>
                </a:solidFill>
                <a:latin typeface="AR P丸ゴシック体M" pitchFamily="50" charset="-128"/>
                <a:ea typeface="AR P丸ゴシック体M" pitchFamily="50" charset="-128"/>
              </a:rPr>
              <a:t>金額が</a:t>
            </a:r>
            <a:r>
              <a:rPr lang="en-US" altLang="ja-JP" sz="2000" dirty="0">
                <a:solidFill>
                  <a:prstClr val="black"/>
                </a:solidFill>
                <a:latin typeface="AR P丸ゴシック体M" pitchFamily="50" charset="-128"/>
                <a:ea typeface="AR P丸ゴシック体M" pitchFamily="50" charset="-128"/>
              </a:rPr>
              <a:t>2,000</a:t>
            </a:r>
            <a:r>
              <a:rPr lang="ja-JP" altLang="en-US" sz="2000" dirty="0">
                <a:solidFill>
                  <a:prstClr val="black"/>
                </a:solidFill>
                <a:latin typeface="AR P丸ゴシック体M" pitchFamily="50" charset="-128"/>
                <a:ea typeface="AR P丸ゴシック体M" pitchFamily="50" charset="-128"/>
              </a:rPr>
              <a:t>円以上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ja-JP" altLang="en-US" sz="2000" dirty="0">
                <a:solidFill>
                  <a:prstClr val="black"/>
                </a:solidFill>
                <a:latin typeface="AR P丸ゴシック体M" pitchFamily="50" charset="-128"/>
                <a:ea typeface="AR P丸ゴシック体M" pitchFamily="50" charset="-128"/>
              </a:rPr>
              <a:t>一致するの</a:t>
            </a:r>
            <a:r>
              <a:rPr lang="ja-JP" altLang="en-US" sz="2000" dirty="0" smtClean="0">
                <a:solidFill>
                  <a:prstClr val="black"/>
                </a:solidFill>
                <a:latin typeface="AR P丸ゴシック体M" pitchFamily="50" charset="-128"/>
                <a:ea typeface="AR P丸ゴシック体M" pitchFamily="50" charset="-128"/>
              </a:rPr>
              <a:t>は</a:t>
            </a:r>
            <a:r>
              <a:rPr lang="en-US" altLang="ja-JP" sz="2000" dirty="0" smtClean="0">
                <a:solidFill>
                  <a:prstClr val="black"/>
                </a:solidFill>
                <a:latin typeface="AR P丸ゴシック体M" pitchFamily="50" charset="-128"/>
                <a:ea typeface="AR P丸ゴシック体M" pitchFamily="50" charset="-128"/>
              </a:rPr>
              <a:t>R1</a:t>
            </a:r>
            <a:r>
              <a:rPr lang="ja-JP" altLang="en-US" sz="2000" dirty="0" smtClean="0">
                <a:solidFill>
                  <a:prstClr val="black"/>
                </a:solidFill>
                <a:latin typeface="AR P丸ゴシック体M" pitchFamily="50" charset="-128"/>
                <a:ea typeface="AR P丸ゴシック体M" pitchFamily="50" charset="-128"/>
              </a:rPr>
              <a:t>と</a:t>
            </a:r>
            <a:r>
              <a:rPr lang="en-US" altLang="ja-JP" sz="2000" dirty="0" smtClean="0">
                <a:solidFill>
                  <a:prstClr val="black"/>
                </a:solidFill>
                <a:latin typeface="AR P丸ゴシック体M" pitchFamily="50" charset="-128"/>
                <a:ea typeface="AR P丸ゴシック体M" pitchFamily="50" charset="-128"/>
              </a:rPr>
              <a:t>R2</a:t>
            </a:r>
            <a:r>
              <a:rPr lang="ja-JP" altLang="en-US" sz="2000" dirty="0" smtClean="0">
                <a:solidFill>
                  <a:prstClr val="black"/>
                </a:solidFill>
                <a:latin typeface="AR P丸ゴシック体M" pitchFamily="50" charset="-128"/>
                <a:ea typeface="AR P丸ゴシック体M" pitchFamily="50" charset="-128"/>
              </a:rPr>
              <a:t>なので</a:t>
            </a:r>
            <a:r>
              <a:rPr lang="en-US" altLang="ja-JP" sz="2000" dirty="0" smtClean="0">
                <a:solidFill>
                  <a:prstClr val="black"/>
                </a:solidFill>
                <a:latin typeface="AR P丸ゴシック体M" pitchFamily="50" charset="-128"/>
                <a:ea typeface="AR P丸ゴシック体M" pitchFamily="50" charset="-128"/>
              </a:rPr>
              <a:t/>
            </a:r>
            <a:br>
              <a:rPr lang="en-US" altLang="ja-JP" sz="2000" dirty="0" smtClean="0">
                <a:solidFill>
                  <a:prstClr val="black"/>
                </a:solidFill>
                <a:latin typeface="AR P丸ゴシック体M" pitchFamily="50" charset="-128"/>
                <a:ea typeface="AR P丸ゴシック体M" pitchFamily="50" charset="-128"/>
              </a:rPr>
            </a:br>
            <a:r>
              <a:rPr lang="en-US" altLang="ja-JP" sz="2000" dirty="0" smtClean="0">
                <a:solidFill>
                  <a:prstClr val="black"/>
                </a:solidFill>
                <a:latin typeface="AR P丸ゴシック体M" pitchFamily="50" charset="-128"/>
                <a:ea typeface="AR P丸ゴシック体M" pitchFamily="50" charset="-128"/>
              </a:rPr>
              <a:t>     (2,330 + 3,185)÷2 = 2,758</a:t>
            </a:r>
            <a:r>
              <a:rPr lang="ja-JP" altLang="en-US" sz="2000" dirty="0" smtClean="0">
                <a:solidFill>
                  <a:prstClr val="black"/>
                </a:solidFill>
                <a:latin typeface="AR P丸ゴシック体M" pitchFamily="50" charset="-128"/>
                <a:ea typeface="AR P丸ゴシック体M" pitchFamily="50" charset="-128"/>
              </a:rPr>
              <a:t>円</a:t>
            </a:r>
            <a:endParaRPr lang="en-US" altLang="ja-JP" sz="2000" dirty="0" smtClean="0">
              <a:solidFill>
                <a:prstClr val="black"/>
              </a:solidFill>
              <a:latin typeface="AR P丸ゴシック体M" pitchFamily="50" charset="-128"/>
              <a:ea typeface="AR P丸ゴシック体M" pitchFamily="50" charset="-128"/>
            </a:endParaRPr>
          </a:p>
        </p:txBody>
      </p:sp>
      <p:sp>
        <p:nvSpPr>
          <p:cNvPr id="9" name="テキスト ボックス 8"/>
          <p:cNvSpPr txBox="1"/>
          <p:nvPr/>
        </p:nvSpPr>
        <p:spPr>
          <a:xfrm>
            <a:off x="7810493" y="6209293"/>
            <a:ext cx="133350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3200" dirty="0" smtClean="0">
                <a:solidFill>
                  <a:prstClr val="black"/>
                </a:solidFill>
                <a:latin typeface="AR P丸ゴシック体E" pitchFamily="50" charset="-128"/>
                <a:ea typeface="AR P丸ゴシック体E" pitchFamily="50" charset="-128"/>
              </a:rPr>
              <a:t>4</a:t>
            </a:r>
            <a:endParaRPr lang="ja-JP" altLang="en-US" sz="3200" dirty="0">
              <a:solidFill>
                <a:prstClr val="black"/>
              </a:solidFill>
              <a:latin typeface="AR P丸ゴシック体E" pitchFamily="50" charset="-128"/>
              <a:ea typeface="AR P丸ゴシック体E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0778016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42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42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42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42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5" grpId="0"/>
      <p:bldP spid="5" grpId="1"/>
      <p:bldP spid="10" grpId="0"/>
      <p:bldP spid="10" grpId="1"/>
      <p:bldP spid="11" grpId="0"/>
      <p:bldP spid="11" grpId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4938" y="2182613"/>
            <a:ext cx="6529387" cy="2566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030592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 advClick="0" advTm="0">
        <p14:switch dir="r"/>
      </p:transition>
    </mc:Choice>
    <mc:Fallback xmlns="">
      <p:transition spd="slow" advClick="0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10" presetClass="exit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/>
          <p:cNvSpPr txBox="1"/>
          <p:nvPr/>
        </p:nvSpPr>
        <p:spPr>
          <a:xfrm>
            <a:off x="775504" y="405114"/>
            <a:ext cx="243068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dirty="0" smtClean="0">
                <a:solidFill>
                  <a:prstClr val="black"/>
                </a:solidFill>
                <a:latin typeface="AR丸ゴシック体M" pitchFamily="49" charset="-128"/>
                <a:ea typeface="AR丸ゴシック体M" pitchFamily="49" charset="-128"/>
              </a:rPr>
              <a:t>ABS</a:t>
            </a:r>
            <a:endParaRPr lang="ja-JP" altLang="en-US" sz="6600" dirty="0">
              <a:solidFill>
                <a:prstClr val="black"/>
              </a:solidFill>
              <a:latin typeface="AR丸ゴシック体M" pitchFamily="49" charset="-128"/>
              <a:ea typeface="AR丸ゴシック体M" pitchFamily="49" charset="-128"/>
            </a:endParaRPr>
          </a:p>
        </p:txBody>
      </p:sp>
      <p:sp>
        <p:nvSpPr>
          <p:cNvPr id="3" name="テキスト ボックス 2"/>
          <p:cNvSpPr txBox="1"/>
          <p:nvPr/>
        </p:nvSpPr>
        <p:spPr>
          <a:xfrm>
            <a:off x="775504" y="5407306"/>
            <a:ext cx="134266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4400" dirty="0">
                <a:solidFill>
                  <a:prstClr val="black"/>
                </a:solidFill>
                <a:latin typeface="AR丸ゴシック体M" pitchFamily="49" charset="-128"/>
                <a:ea typeface="AR丸ゴシック体M" pitchFamily="49" charset="-128"/>
              </a:rPr>
              <a:t>関数</a:t>
            </a:r>
          </a:p>
        </p:txBody>
      </p:sp>
      <p:sp>
        <p:nvSpPr>
          <p:cNvPr id="5" name="テキスト ボックス 4"/>
          <p:cNvSpPr txBox="1"/>
          <p:nvPr/>
        </p:nvSpPr>
        <p:spPr>
          <a:xfrm>
            <a:off x="1099595" y="1398908"/>
            <a:ext cx="7442521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3600" dirty="0" smtClean="0">
                <a:solidFill>
                  <a:prstClr val="black"/>
                </a:solidFill>
                <a:latin typeface="AR丸ゴシック体M" pitchFamily="49" charset="-128"/>
                <a:ea typeface="AR丸ゴシック体M" pitchFamily="49" charset="-128"/>
              </a:rPr>
              <a:t>=ABS(</a:t>
            </a:r>
            <a:r>
              <a:rPr lang="ja-JP" altLang="en-US" sz="3600" dirty="0">
                <a:solidFill>
                  <a:prstClr val="black"/>
                </a:solidFill>
                <a:latin typeface="AR丸ゴシック体M" pitchFamily="49" charset="-128"/>
                <a:ea typeface="AR丸ゴシック体M" pitchFamily="49" charset="-128"/>
              </a:rPr>
              <a:t>値</a:t>
            </a:r>
            <a:r>
              <a:rPr lang="en-US" altLang="ja-JP" sz="3600" dirty="0" smtClean="0">
                <a:solidFill>
                  <a:prstClr val="black"/>
                </a:solidFill>
                <a:latin typeface="AR丸ゴシック体M" pitchFamily="49" charset="-128"/>
                <a:ea typeface="AR丸ゴシック体M" pitchFamily="49" charset="-128"/>
              </a:rPr>
              <a:t>)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ja-JP" altLang="en-US" sz="3600" dirty="0" smtClean="0">
                <a:solidFill>
                  <a:prstClr val="black"/>
                </a:solidFill>
                <a:latin typeface="AR丸ゴシック体M" pitchFamily="49" charset="-128"/>
                <a:ea typeface="AR丸ゴシック体M" pitchFamily="49" charset="-128"/>
              </a:rPr>
              <a:t>指定</a:t>
            </a:r>
            <a:r>
              <a:rPr lang="ja-JP" altLang="en-US" sz="3600" dirty="0">
                <a:solidFill>
                  <a:prstClr val="black"/>
                </a:solidFill>
                <a:latin typeface="AR丸ゴシック体M" pitchFamily="49" charset="-128"/>
                <a:ea typeface="AR丸ゴシック体M" pitchFamily="49" charset="-128"/>
              </a:rPr>
              <a:t>された値の</a:t>
            </a:r>
            <a:r>
              <a:rPr lang="ja-JP" altLang="en-US" sz="3600" dirty="0" smtClean="0">
                <a:solidFill>
                  <a:prstClr val="black"/>
                </a:solidFill>
                <a:latin typeface="AR丸ゴシック体M" pitchFamily="49" charset="-128"/>
                <a:ea typeface="AR丸ゴシック体M" pitchFamily="49" charset="-128"/>
              </a:rPr>
              <a:t>絶対値を</a:t>
            </a:r>
            <a:r>
              <a:rPr lang="ja-JP" altLang="en-US" sz="3600" dirty="0">
                <a:solidFill>
                  <a:prstClr val="black"/>
                </a:solidFill>
                <a:latin typeface="AR丸ゴシック体M" pitchFamily="49" charset="-128"/>
                <a:ea typeface="AR丸ゴシック体M" pitchFamily="49" charset="-128"/>
              </a:rPr>
              <a:t>表す値を表示する</a:t>
            </a:r>
            <a:endParaRPr lang="en-US" altLang="ja-JP" sz="3600" dirty="0">
              <a:solidFill>
                <a:prstClr val="black"/>
              </a:solidFill>
              <a:latin typeface="AR丸ゴシック体M" pitchFamily="49" charset="-128"/>
              <a:ea typeface="AR丸ゴシック体M" pitchFamily="49" charset="-128"/>
            </a:endParaRPr>
          </a:p>
          <a:p>
            <a:endParaRPr lang="ja-JP" altLang="en-US" sz="3600" dirty="0">
              <a:solidFill>
                <a:prstClr val="black"/>
              </a:solidFill>
            </a:endParaRPr>
          </a:p>
        </p:txBody>
      </p:sp>
      <p:graphicFrame>
        <p:nvGraphicFramePr>
          <p:cNvPr id="7" name="表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63473276"/>
              </p:ext>
            </p:extLst>
          </p:nvPr>
        </p:nvGraphicFramePr>
        <p:xfrm>
          <a:off x="3935392" y="2712900"/>
          <a:ext cx="4444679" cy="32943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289255"/>
                <a:gridCol w="2155424"/>
              </a:tblGrid>
              <a:tr h="823590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4000" dirty="0" smtClean="0">
                          <a:latin typeface="AR丸ゴシック体M" pitchFamily="49" charset="-128"/>
                          <a:ea typeface="AR丸ゴシック体M" pitchFamily="49" charset="-128"/>
                        </a:rPr>
                        <a:t>値</a:t>
                      </a:r>
                      <a:endParaRPr kumimoji="1" lang="ja-JP" altLang="en-US" sz="4000" dirty="0">
                        <a:latin typeface="AR丸ゴシック体M" pitchFamily="49" charset="-128"/>
                        <a:ea typeface="AR丸ゴシック体M" pitchFamily="49" charset="-128"/>
                      </a:endParaRP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4000" dirty="0" smtClean="0">
                          <a:latin typeface="AR丸ゴシック体M" pitchFamily="49" charset="-128"/>
                          <a:ea typeface="AR丸ゴシック体M" pitchFamily="49" charset="-128"/>
                        </a:rPr>
                        <a:t>結果</a:t>
                      </a:r>
                      <a:endParaRPr kumimoji="1" lang="ja-JP" altLang="en-US" sz="4000" dirty="0">
                        <a:latin typeface="AR丸ゴシック体M" pitchFamily="49" charset="-128"/>
                        <a:ea typeface="AR丸ゴシック体M" pitchFamily="49" charset="-128"/>
                      </a:endParaRP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823590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4000" dirty="0" smtClean="0">
                          <a:latin typeface="AR丸ゴシック体M" pitchFamily="49" charset="-128"/>
                          <a:ea typeface="AR丸ゴシック体M" pitchFamily="49" charset="-128"/>
                        </a:rPr>
                        <a:t>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4000" dirty="0" smtClean="0">
                          <a:latin typeface="AR丸ゴシック体M" pitchFamily="49" charset="-128"/>
                          <a:ea typeface="AR丸ゴシック体M" pitchFamily="49" charset="-128"/>
                        </a:rPr>
                        <a:t>2</a:t>
                      </a:r>
                      <a:endParaRPr kumimoji="1" lang="ja-JP" altLang="en-US" sz="4000" dirty="0">
                        <a:latin typeface="AR丸ゴシック体M" pitchFamily="49" charset="-128"/>
                        <a:ea typeface="AR丸ゴシック体M" pitchFamily="49" charset="-128"/>
                      </a:endParaRPr>
                    </a:p>
                  </a:txBody>
                  <a:tcPr anchor="ctr"/>
                </a:tc>
              </a:tr>
              <a:tr h="823590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4000" dirty="0" smtClean="0">
                          <a:latin typeface="AR丸ゴシック体M" pitchFamily="49" charset="-128"/>
                          <a:ea typeface="AR丸ゴシック体M" pitchFamily="49" charset="-128"/>
                        </a:rPr>
                        <a:t>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4000" dirty="0" smtClean="0">
                          <a:latin typeface="AR丸ゴシック体M" pitchFamily="49" charset="-128"/>
                          <a:ea typeface="AR丸ゴシック体M" pitchFamily="49" charset="-128"/>
                        </a:rPr>
                        <a:t>5</a:t>
                      </a:r>
                      <a:endParaRPr kumimoji="1" lang="ja-JP" altLang="en-US" sz="4000" dirty="0">
                        <a:latin typeface="AR丸ゴシック体M" pitchFamily="49" charset="-128"/>
                        <a:ea typeface="AR丸ゴシック体M" pitchFamily="49" charset="-128"/>
                      </a:endParaRPr>
                    </a:p>
                  </a:txBody>
                  <a:tcPr anchor="ctr"/>
                </a:tc>
              </a:tr>
              <a:tr h="823590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4000" dirty="0" smtClean="0">
                          <a:latin typeface="AR丸ゴシック体M" pitchFamily="49" charset="-128"/>
                          <a:ea typeface="AR丸ゴシック体M" pitchFamily="49" charset="-128"/>
                        </a:rPr>
                        <a:t>4.2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4000" dirty="0" smtClean="0">
                          <a:latin typeface="AR丸ゴシック体M" pitchFamily="49" charset="-128"/>
                          <a:ea typeface="AR丸ゴシック体M" pitchFamily="49" charset="-128"/>
                        </a:rPr>
                        <a:t>4.2</a:t>
                      </a:r>
                      <a:endParaRPr kumimoji="1" lang="ja-JP" altLang="en-US" sz="4000" dirty="0">
                        <a:latin typeface="AR丸ゴシック体M" pitchFamily="49" charset="-128"/>
                        <a:ea typeface="AR丸ゴシック体M" pitchFamily="49" charset="-128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6" name="テキスト ボックス 5"/>
          <p:cNvSpPr txBox="1"/>
          <p:nvPr/>
        </p:nvSpPr>
        <p:spPr>
          <a:xfrm>
            <a:off x="7810493" y="6209293"/>
            <a:ext cx="133350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3200" dirty="0">
                <a:solidFill>
                  <a:prstClr val="black"/>
                </a:solidFill>
                <a:latin typeface="AR P丸ゴシック体E" pitchFamily="50" charset="-128"/>
                <a:ea typeface="AR P丸ゴシック体E" pitchFamily="50" charset="-128"/>
              </a:rPr>
              <a:t>１</a:t>
            </a:r>
          </a:p>
        </p:txBody>
      </p:sp>
      <p:graphicFrame>
        <p:nvGraphicFramePr>
          <p:cNvPr id="8" name="表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06226685"/>
              </p:ext>
            </p:extLst>
          </p:nvPr>
        </p:nvGraphicFramePr>
        <p:xfrm>
          <a:off x="3934180" y="2714829"/>
          <a:ext cx="4444679" cy="32943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289255"/>
                <a:gridCol w="2155424"/>
              </a:tblGrid>
              <a:tr h="823590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4000" dirty="0" smtClean="0">
                          <a:latin typeface="AR丸ゴシック体M" pitchFamily="49" charset="-128"/>
                          <a:ea typeface="AR丸ゴシック体M" pitchFamily="49" charset="-128"/>
                        </a:rPr>
                        <a:t>値</a:t>
                      </a:r>
                      <a:endParaRPr kumimoji="1" lang="ja-JP" altLang="en-US" sz="4000" dirty="0">
                        <a:latin typeface="AR丸ゴシック体M" pitchFamily="49" charset="-128"/>
                        <a:ea typeface="AR丸ゴシック体M" pitchFamily="49" charset="-128"/>
                      </a:endParaRP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4000" dirty="0" smtClean="0">
                          <a:latin typeface="AR丸ゴシック体M" pitchFamily="49" charset="-128"/>
                          <a:ea typeface="AR丸ゴシック体M" pitchFamily="49" charset="-128"/>
                        </a:rPr>
                        <a:t>結果</a:t>
                      </a:r>
                      <a:endParaRPr kumimoji="1" lang="ja-JP" altLang="en-US" sz="4000" dirty="0">
                        <a:latin typeface="AR丸ゴシック体M" pitchFamily="49" charset="-128"/>
                        <a:ea typeface="AR丸ゴシック体M" pitchFamily="49" charset="-128"/>
                      </a:endParaRP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823590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4000" dirty="0" smtClean="0">
                          <a:latin typeface="AR丸ゴシック体M" pitchFamily="49" charset="-128"/>
                          <a:ea typeface="AR丸ゴシック体M" pitchFamily="49" charset="-128"/>
                        </a:rPr>
                        <a:t>-4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4000" dirty="0" smtClean="0">
                          <a:latin typeface="AR丸ゴシック体M" pitchFamily="49" charset="-128"/>
                          <a:ea typeface="AR丸ゴシック体M" pitchFamily="49" charset="-128"/>
                        </a:rPr>
                        <a:t>4</a:t>
                      </a:r>
                      <a:endParaRPr kumimoji="1" lang="ja-JP" altLang="en-US" sz="4000" dirty="0">
                        <a:latin typeface="AR丸ゴシック体M" pitchFamily="49" charset="-128"/>
                        <a:ea typeface="AR丸ゴシック体M" pitchFamily="49" charset="-128"/>
                      </a:endParaRPr>
                    </a:p>
                  </a:txBody>
                  <a:tcPr anchor="ctr"/>
                </a:tc>
              </a:tr>
              <a:tr h="823590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4000" dirty="0" smtClean="0">
                          <a:latin typeface="AR丸ゴシック体M" pitchFamily="49" charset="-128"/>
                          <a:ea typeface="AR丸ゴシック体M" pitchFamily="49" charset="-128"/>
                        </a:rPr>
                        <a:t>-7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4000" dirty="0" smtClean="0">
                          <a:latin typeface="AR丸ゴシック体M" pitchFamily="49" charset="-128"/>
                          <a:ea typeface="AR丸ゴシック体M" pitchFamily="49" charset="-128"/>
                        </a:rPr>
                        <a:t>7</a:t>
                      </a:r>
                      <a:endParaRPr kumimoji="1" lang="ja-JP" altLang="en-US" sz="4000" dirty="0">
                        <a:latin typeface="AR丸ゴシック体M" pitchFamily="49" charset="-128"/>
                        <a:ea typeface="AR丸ゴシック体M" pitchFamily="49" charset="-128"/>
                      </a:endParaRPr>
                    </a:p>
                  </a:txBody>
                  <a:tcPr anchor="ctr"/>
                </a:tc>
              </a:tr>
              <a:tr h="823590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4000" dirty="0" smtClean="0">
                          <a:latin typeface="AR丸ゴシック体M" pitchFamily="49" charset="-128"/>
                          <a:ea typeface="AR丸ゴシック体M" pitchFamily="49" charset="-128"/>
                        </a:rPr>
                        <a:t>-3.5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4000" dirty="0" smtClean="0">
                          <a:latin typeface="AR丸ゴシック体M" pitchFamily="49" charset="-128"/>
                          <a:ea typeface="AR丸ゴシック体M" pitchFamily="49" charset="-128"/>
                        </a:rPr>
                        <a:t>3.5</a:t>
                      </a:r>
                      <a:endParaRPr kumimoji="1" lang="ja-JP" altLang="en-US" sz="4000" dirty="0">
                        <a:latin typeface="AR丸ゴシック体M" pitchFamily="49" charset="-128"/>
                        <a:ea typeface="AR丸ゴシック体M" pitchFamily="49" charset="-128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739239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000"/>
                            </p:stCondLst>
                            <p:childTnLst>
                              <p:par>
                                <p:cTn id="2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42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42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5" grpId="0"/>
      <p:bldP spid="5" grpId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/>
          <p:cNvSpPr txBox="1"/>
          <p:nvPr/>
        </p:nvSpPr>
        <p:spPr>
          <a:xfrm>
            <a:off x="775504" y="405114"/>
            <a:ext cx="373862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dirty="0" smtClean="0">
                <a:solidFill>
                  <a:prstClr val="black"/>
                </a:solidFill>
                <a:latin typeface="AR丸ゴシック体M" pitchFamily="49" charset="-128"/>
                <a:ea typeface="AR丸ゴシック体M" pitchFamily="49" charset="-128"/>
              </a:rPr>
              <a:t>SUBTOTAL</a:t>
            </a:r>
            <a:endParaRPr lang="ja-JP" altLang="en-US" sz="6600" dirty="0">
              <a:solidFill>
                <a:prstClr val="black"/>
              </a:solidFill>
              <a:latin typeface="AR丸ゴシック体M" pitchFamily="49" charset="-128"/>
              <a:ea typeface="AR丸ゴシック体M" pitchFamily="49" charset="-128"/>
            </a:endParaRPr>
          </a:p>
        </p:txBody>
      </p:sp>
      <p:sp>
        <p:nvSpPr>
          <p:cNvPr id="3" name="テキスト ボックス 2"/>
          <p:cNvSpPr txBox="1"/>
          <p:nvPr/>
        </p:nvSpPr>
        <p:spPr>
          <a:xfrm>
            <a:off x="775504" y="5407306"/>
            <a:ext cx="134266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4400" dirty="0">
                <a:solidFill>
                  <a:prstClr val="black"/>
                </a:solidFill>
                <a:latin typeface="AR丸ゴシック体M" pitchFamily="49" charset="-128"/>
                <a:ea typeface="AR丸ゴシック体M" pitchFamily="49" charset="-128"/>
              </a:rPr>
              <a:t>関数</a:t>
            </a:r>
          </a:p>
        </p:txBody>
      </p:sp>
      <p:sp>
        <p:nvSpPr>
          <p:cNvPr id="5" name="テキスト ボックス 4"/>
          <p:cNvSpPr txBox="1"/>
          <p:nvPr/>
        </p:nvSpPr>
        <p:spPr>
          <a:xfrm>
            <a:off x="937550" y="1404395"/>
            <a:ext cx="8322197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3600" dirty="0" smtClean="0">
                <a:solidFill>
                  <a:prstClr val="black"/>
                </a:solidFill>
                <a:latin typeface="AR丸ゴシック体M" pitchFamily="49" charset="-128"/>
                <a:ea typeface="AR丸ゴシック体M" pitchFamily="49" charset="-128"/>
              </a:rPr>
              <a:t>=SUBTOTAL(</a:t>
            </a:r>
            <a:r>
              <a:rPr lang="ja-JP" altLang="en-US" sz="3600" dirty="0" smtClean="0">
                <a:solidFill>
                  <a:prstClr val="black"/>
                </a:solidFill>
                <a:latin typeface="AR丸ゴシック体M" pitchFamily="49" charset="-128"/>
                <a:ea typeface="AR丸ゴシック体M" pitchFamily="49" charset="-128"/>
              </a:rPr>
              <a:t>集計方法</a:t>
            </a:r>
            <a:r>
              <a:rPr lang="ja-JP" altLang="en-US" sz="3600" dirty="0">
                <a:solidFill>
                  <a:prstClr val="black"/>
                </a:solidFill>
                <a:latin typeface="AR丸ゴシック体M" pitchFamily="49" charset="-128"/>
                <a:ea typeface="AR丸ゴシック体M" pitchFamily="49" charset="-128"/>
              </a:rPr>
              <a:t>，</a:t>
            </a:r>
            <a:r>
              <a:rPr lang="ja-JP" altLang="en-US" sz="3600" dirty="0" smtClean="0">
                <a:solidFill>
                  <a:prstClr val="black"/>
                </a:solidFill>
                <a:latin typeface="AR丸ゴシック体M" pitchFamily="49" charset="-128"/>
                <a:ea typeface="AR丸ゴシック体M" pitchFamily="49" charset="-128"/>
              </a:rPr>
              <a:t>範囲</a:t>
            </a:r>
            <a:r>
              <a:rPr lang="en-US" altLang="ja-JP" sz="3600" dirty="0" smtClean="0">
                <a:solidFill>
                  <a:prstClr val="black"/>
                </a:solidFill>
                <a:latin typeface="AR丸ゴシック体M" pitchFamily="49" charset="-128"/>
                <a:ea typeface="AR丸ゴシック体M" pitchFamily="49" charset="-128"/>
              </a:rPr>
              <a:t>)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ja-JP" altLang="en-US" sz="3600" dirty="0" smtClean="0">
                <a:solidFill>
                  <a:prstClr val="black"/>
                </a:solidFill>
                <a:latin typeface="AR丸ゴシック体M" pitchFamily="49" charset="-128"/>
                <a:ea typeface="AR丸ゴシック体M" pitchFamily="49" charset="-128"/>
              </a:rPr>
              <a:t>指定</a:t>
            </a:r>
            <a:r>
              <a:rPr lang="ja-JP" altLang="en-US" sz="3600" dirty="0">
                <a:solidFill>
                  <a:prstClr val="black"/>
                </a:solidFill>
                <a:latin typeface="AR丸ゴシック体M" pitchFamily="49" charset="-128"/>
                <a:ea typeface="AR丸ゴシック体M" pitchFamily="49" charset="-128"/>
              </a:rPr>
              <a:t>した範囲</a:t>
            </a:r>
            <a:r>
              <a:rPr lang="ja-JP" altLang="en-US" sz="3600" dirty="0" smtClean="0">
                <a:solidFill>
                  <a:prstClr val="black"/>
                </a:solidFill>
                <a:latin typeface="AR丸ゴシック体M" pitchFamily="49" charset="-128"/>
                <a:ea typeface="AR丸ゴシック体M" pitchFamily="49" charset="-128"/>
              </a:rPr>
              <a:t>を指定</a:t>
            </a:r>
            <a:r>
              <a:rPr lang="ja-JP" altLang="en-US" sz="3600" dirty="0">
                <a:solidFill>
                  <a:prstClr val="black"/>
                </a:solidFill>
                <a:latin typeface="AR丸ゴシック体M" pitchFamily="49" charset="-128"/>
                <a:ea typeface="AR丸ゴシック体M" pitchFamily="49" charset="-128"/>
              </a:rPr>
              <a:t>した集計方法で</a:t>
            </a:r>
            <a:br>
              <a:rPr lang="ja-JP" altLang="en-US" sz="3600" dirty="0">
                <a:solidFill>
                  <a:prstClr val="black"/>
                </a:solidFill>
                <a:latin typeface="AR丸ゴシック体M" pitchFamily="49" charset="-128"/>
                <a:ea typeface="AR丸ゴシック体M" pitchFamily="49" charset="-128"/>
              </a:rPr>
            </a:br>
            <a:r>
              <a:rPr lang="ja-JP" altLang="en-US" sz="3600" dirty="0">
                <a:solidFill>
                  <a:prstClr val="black"/>
                </a:solidFill>
                <a:latin typeface="AR丸ゴシック体M" pitchFamily="49" charset="-128"/>
                <a:ea typeface="AR丸ゴシック体M" pitchFamily="49" charset="-128"/>
              </a:rPr>
              <a:t>小計を計算する</a:t>
            </a:r>
          </a:p>
          <a:p>
            <a:pPr marL="457200" indent="-457200">
              <a:buFont typeface="Arial" pitchFamily="34" charset="0"/>
              <a:buChar char="•"/>
            </a:pPr>
            <a:endParaRPr lang="en-US" altLang="ja-JP" sz="3600" dirty="0">
              <a:solidFill>
                <a:prstClr val="black"/>
              </a:solidFill>
              <a:latin typeface="AR丸ゴシック体M" pitchFamily="49" charset="-128"/>
              <a:ea typeface="AR丸ゴシック体M" pitchFamily="49" charset="-128"/>
            </a:endParaRPr>
          </a:p>
          <a:p>
            <a:endParaRPr lang="ja-JP" altLang="en-US" sz="3600" dirty="0">
              <a:solidFill>
                <a:prstClr val="black"/>
              </a:solidFill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4815" y="2178855"/>
            <a:ext cx="4579618" cy="32284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テキスト ボックス 5"/>
          <p:cNvSpPr txBox="1"/>
          <p:nvPr/>
        </p:nvSpPr>
        <p:spPr>
          <a:xfrm>
            <a:off x="7810493" y="6209293"/>
            <a:ext cx="133350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3200" dirty="0" smtClean="0">
                <a:solidFill>
                  <a:prstClr val="black"/>
                </a:solidFill>
                <a:latin typeface="AR P丸ゴシック体E" pitchFamily="50" charset="-128"/>
                <a:ea typeface="AR P丸ゴシック体E" pitchFamily="50" charset="-128"/>
              </a:rPr>
              <a:t>1</a:t>
            </a:r>
            <a:endParaRPr lang="ja-JP" altLang="en-US" sz="3200" dirty="0">
              <a:solidFill>
                <a:prstClr val="black"/>
              </a:solidFill>
              <a:latin typeface="AR P丸ゴシック体E" pitchFamily="50" charset="-128"/>
              <a:ea typeface="AR P丸ゴシック体E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7085330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42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5" grpId="0"/>
      <p:bldP spid="5" grpId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/>
          <p:cNvSpPr txBox="1"/>
          <p:nvPr/>
        </p:nvSpPr>
        <p:spPr>
          <a:xfrm>
            <a:off x="775504" y="405114"/>
            <a:ext cx="373862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dirty="0" smtClean="0">
                <a:solidFill>
                  <a:prstClr val="black"/>
                </a:solidFill>
                <a:latin typeface="AR丸ゴシック体M" pitchFamily="49" charset="-128"/>
                <a:ea typeface="AR丸ゴシック体M" pitchFamily="49" charset="-128"/>
              </a:rPr>
              <a:t>SUMIFS</a:t>
            </a:r>
            <a:endParaRPr lang="ja-JP" altLang="en-US" sz="6600" dirty="0">
              <a:solidFill>
                <a:prstClr val="black"/>
              </a:solidFill>
              <a:latin typeface="AR丸ゴシック体M" pitchFamily="49" charset="-128"/>
              <a:ea typeface="AR丸ゴシック体M" pitchFamily="49" charset="-128"/>
            </a:endParaRPr>
          </a:p>
        </p:txBody>
      </p:sp>
      <p:sp>
        <p:nvSpPr>
          <p:cNvPr id="3" name="テキスト ボックス 2"/>
          <p:cNvSpPr txBox="1"/>
          <p:nvPr/>
        </p:nvSpPr>
        <p:spPr>
          <a:xfrm>
            <a:off x="775504" y="5407306"/>
            <a:ext cx="134266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4400" dirty="0">
                <a:solidFill>
                  <a:prstClr val="black"/>
                </a:solidFill>
                <a:latin typeface="AR丸ゴシック体M" pitchFamily="49" charset="-128"/>
                <a:ea typeface="AR丸ゴシック体M" pitchFamily="49" charset="-128"/>
              </a:rPr>
              <a:t>関数</a:t>
            </a:r>
          </a:p>
        </p:txBody>
      </p:sp>
      <p:sp>
        <p:nvSpPr>
          <p:cNvPr id="5" name="テキスト ボックス 4"/>
          <p:cNvSpPr txBox="1"/>
          <p:nvPr/>
        </p:nvSpPr>
        <p:spPr>
          <a:xfrm>
            <a:off x="173620" y="1498362"/>
            <a:ext cx="9456516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3600" dirty="0" smtClean="0">
                <a:solidFill>
                  <a:prstClr val="black"/>
                </a:solidFill>
                <a:latin typeface="AR丸ゴシック体M" pitchFamily="49" charset="-128"/>
                <a:ea typeface="AR丸ゴシック体M" pitchFamily="49" charset="-128"/>
              </a:rPr>
              <a:t>=SUMIFS(</a:t>
            </a:r>
            <a:r>
              <a:rPr lang="ja-JP" altLang="en-US" sz="3600" dirty="0">
                <a:solidFill>
                  <a:prstClr val="black"/>
                </a:solidFill>
                <a:latin typeface="AR丸ゴシック体M" pitchFamily="49" charset="-128"/>
                <a:ea typeface="AR丸ゴシック体M" pitchFamily="49" charset="-128"/>
              </a:rPr>
              <a:t>合計する範囲</a:t>
            </a:r>
            <a:r>
              <a:rPr lang="en-US" altLang="ja-JP" sz="3600" dirty="0">
                <a:solidFill>
                  <a:prstClr val="black"/>
                </a:solidFill>
                <a:latin typeface="AR丸ゴシック体M" pitchFamily="49" charset="-128"/>
                <a:ea typeface="AR丸ゴシック体M" pitchFamily="49" charset="-128"/>
              </a:rPr>
              <a:t>,</a:t>
            </a:r>
            <a:r>
              <a:rPr lang="ja-JP" altLang="en-US" sz="3600" dirty="0">
                <a:solidFill>
                  <a:prstClr val="black"/>
                </a:solidFill>
                <a:latin typeface="AR丸ゴシック体M" pitchFamily="49" charset="-128"/>
                <a:ea typeface="AR丸ゴシック体M" pitchFamily="49" charset="-128"/>
              </a:rPr>
              <a:t>条件の範囲</a:t>
            </a:r>
            <a:r>
              <a:rPr lang="en-US" altLang="ja-JP" sz="3600" dirty="0">
                <a:solidFill>
                  <a:prstClr val="black"/>
                </a:solidFill>
                <a:latin typeface="AR丸ゴシック体M" pitchFamily="49" charset="-128"/>
                <a:ea typeface="AR丸ゴシック体M" pitchFamily="49" charset="-128"/>
              </a:rPr>
              <a:t>,</a:t>
            </a:r>
            <a:r>
              <a:rPr lang="ja-JP" altLang="en-US" sz="3600" dirty="0" smtClean="0">
                <a:solidFill>
                  <a:prstClr val="black"/>
                </a:solidFill>
                <a:latin typeface="AR丸ゴシック体M" pitchFamily="49" charset="-128"/>
                <a:ea typeface="AR丸ゴシック体M" pitchFamily="49" charset="-128"/>
              </a:rPr>
              <a:t>条件</a:t>
            </a:r>
            <a:r>
              <a:rPr lang="en-US" altLang="ja-JP" sz="3600" dirty="0" smtClean="0">
                <a:solidFill>
                  <a:prstClr val="black"/>
                </a:solidFill>
                <a:latin typeface="AR丸ゴシック体M" pitchFamily="49" charset="-128"/>
                <a:ea typeface="AR丸ゴシック体M" pitchFamily="49" charset="-128"/>
              </a:rPr>
              <a:t>)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ja-JP" altLang="en-US" sz="3600" dirty="0">
                <a:solidFill>
                  <a:prstClr val="black"/>
                </a:solidFill>
                <a:latin typeface="AR丸ゴシック体M" pitchFamily="49" charset="-128"/>
                <a:ea typeface="AR丸ゴシック体M" pitchFamily="49" charset="-128"/>
              </a:rPr>
              <a:t>複数の条件に</a:t>
            </a:r>
            <a:r>
              <a:rPr lang="ja-JP" altLang="en-US" sz="3600" dirty="0" smtClean="0">
                <a:solidFill>
                  <a:prstClr val="black"/>
                </a:solidFill>
                <a:latin typeface="AR丸ゴシック体M" pitchFamily="49" charset="-128"/>
                <a:ea typeface="AR丸ゴシック体M" pitchFamily="49" charset="-128"/>
              </a:rPr>
              <a:t>あてはまる</a:t>
            </a:r>
            <a:r>
              <a:rPr lang="en-US" altLang="ja-JP" sz="3600" dirty="0" smtClean="0">
                <a:solidFill>
                  <a:prstClr val="black"/>
                </a:solidFill>
                <a:latin typeface="AR丸ゴシック体M" pitchFamily="49" charset="-128"/>
                <a:ea typeface="AR丸ゴシック体M" pitchFamily="49" charset="-128"/>
              </a:rPr>
              <a:t/>
            </a:r>
            <a:br>
              <a:rPr lang="en-US" altLang="ja-JP" sz="3600" dirty="0" smtClean="0">
                <a:solidFill>
                  <a:prstClr val="black"/>
                </a:solidFill>
                <a:latin typeface="AR丸ゴシック体M" pitchFamily="49" charset="-128"/>
                <a:ea typeface="AR丸ゴシック体M" pitchFamily="49" charset="-128"/>
              </a:rPr>
            </a:br>
            <a:r>
              <a:rPr lang="ja-JP" altLang="en-US" sz="3600" dirty="0" smtClean="0">
                <a:solidFill>
                  <a:prstClr val="black"/>
                </a:solidFill>
                <a:latin typeface="AR丸ゴシック体M" pitchFamily="49" charset="-128"/>
                <a:ea typeface="AR丸ゴシック体M" pitchFamily="49" charset="-128"/>
              </a:rPr>
              <a:t>数値</a:t>
            </a:r>
            <a:r>
              <a:rPr lang="ja-JP" altLang="en-US" sz="3600" dirty="0">
                <a:solidFill>
                  <a:prstClr val="black"/>
                </a:solidFill>
                <a:latin typeface="AR丸ゴシック体M" pitchFamily="49" charset="-128"/>
                <a:ea typeface="AR丸ゴシック体M" pitchFamily="49" charset="-128"/>
              </a:rPr>
              <a:t>の合計を出す</a:t>
            </a:r>
          </a:p>
          <a:p>
            <a:pPr marL="457200" indent="-457200">
              <a:buFont typeface="Arial" pitchFamily="34" charset="0"/>
              <a:buChar char="•"/>
            </a:pPr>
            <a:endParaRPr lang="en-US" altLang="ja-JP" sz="3600" dirty="0">
              <a:solidFill>
                <a:prstClr val="black"/>
              </a:solidFill>
              <a:latin typeface="AR丸ゴシック体M" pitchFamily="49" charset="-128"/>
              <a:ea typeface="AR丸ゴシック体M" pitchFamily="49" charset="-128"/>
            </a:endParaRPr>
          </a:p>
          <a:p>
            <a:endParaRPr lang="ja-JP" altLang="en-US" sz="3600" dirty="0">
              <a:solidFill>
                <a:prstClr val="black"/>
              </a:solidFill>
            </a:endParaRPr>
          </a:p>
        </p:txBody>
      </p:sp>
      <p:pic>
        <p:nvPicPr>
          <p:cNvPr id="1027" name="Picture 3" descr="Y:\kijima\平成26年度　C3-2  3班\素材\1級Excel\1kyu_sumifs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26509" y="3222336"/>
            <a:ext cx="5984111" cy="29869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テキスト ボックス 5"/>
          <p:cNvSpPr txBox="1"/>
          <p:nvPr/>
        </p:nvSpPr>
        <p:spPr>
          <a:xfrm>
            <a:off x="7810493" y="6209293"/>
            <a:ext cx="133350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3200" dirty="0" smtClean="0">
                <a:solidFill>
                  <a:prstClr val="black"/>
                </a:solidFill>
                <a:latin typeface="AR P丸ゴシック体E" pitchFamily="50" charset="-128"/>
                <a:ea typeface="AR P丸ゴシック体E" pitchFamily="50" charset="-128"/>
              </a:rPr>
              <a:t>2</a:t>
            </a:r>
            <a:endParaRPr lang="ja-JP" altLang="en-US" sz="3200" dirty="0">
              <a:solidFill>
                <a:prstClr val="black"/>
              </a:solidFill>
              <a:latin typeface="AR P丸ゴシック体E" pitchFamily="50" charset="-128"/>
              <a:ea typeface="AR P丸ゴシック体E" pitchFamily="50" charset="-128"/>
            </a:endParaRPr>
          </a:p>
        </p:txBody>
      </p:sp>
      <p:sp>
        <p:nvSpPr>
          <p:cNvPr id="8" name="テキスト ボックス 7"/>
          <p:cNvSpPr txBox="1"/>
          <p:nvPr/>
        </p:nvSpPr>
        <p:spPr>
          <a:xfrm>
            <a:off x="7810492" y="6209293"/>
            <a:ext cx="133350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3200" dirty="0" smtClean="0">
                <a:solidFill>
                  <a:prstClr val="black"/>
                </a:solidFill>
                <a:latin typeface="AR P丸ゴシック体E" pitchFamily="50" charset="-128"/>
                <a:ea typeface="AR P丸ゴシック体E" pitchFamily="50" charset="-128"/>
              </a:rPr>
              <a:t>1</a:t>
            </a:r>
            <a:endParaRPr lang="ja-JP" altLang="en-US" sz="3200" dirty="0">
              <a:solidFill>
                <a:prstClr val="black"/>
              </a:solidFill>
              <a:latin typeface="AR P丸ゴシック体E" pitchFamily="50" charset="-128"/>
              <a:ea typeface="AR P丸ゴシック体E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2664584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42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42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1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5" grpId="0"/>
      <p:bldP spid="5" grpId="1"/>
      <p:bldP spid="6" grpId="0"/>
      <p:bldP spid="8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/>
          <p:cNvSpPr txBox="1"/>
          <p:nvPr/>
        </p:nvSpPr>
        <p:spPr>
          <a:xfrm>
            <a:off x="775504" y="405114"/>
            <a:ext cx="511601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dirty="0">
                <a:solidFill>
                  <a:prstClr val="black"/>
                </a:solidFill>
                <a:latin typeface="AR丸ゴシック体M" pitchFamily="49" charset="-128"/>
                <a:ea typeface="AR丸ゴシック体M" pitchFamily="49" charset="-128"/>
              </a:rPr>
              <a:t>AVERAGEIFS</a:t>
            </a:r>
          </a:p>
        </p:txBody>
      </p:sp>
      <p:sp>
        <p:nvSpPr>
          <p:cNvPr id="3" name="テキスト ボックス 2"/>
          <p:cNvSpPr txBox="1"/>
          <p:nvPr/>
        </p:nvSpPr>
        <p:spPr>
          <a:xfrm>
            <a:off x="775504" y="5407306"/>
            <a:ext cx="134266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4400" dirty="0">
                <a:solidFill>
                  <a:prstClr val="black"/>
                </a:solidFill>
                <a:latin typeface="AR丸ゴシック体M" pitchFamily="49" charset="-128"/>
                <a:ea typeface="AR丸ゴシック体M" pitchFamily="49" charset="-128"/>
              </a:rPr>
              <a:t>関数</a:t>
            </a:r>
          </a:p>
        </p:txBody>
      </p:sp>
      <p:sp>
        <p:nvSpPr>
          <p:cNvPr id="5" name="テキスト ボックス 4"/>
          <p:cNvSpPr txBox="1"/>
          <p:nvPr/>
        </p:nvSpPr>
        <p:spPr>
          <a:xfrm>
            <a:off x="243068" y="1278727"/>
            <a:ext cx="9178723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3200" dirty="0">
                <a:solidFill>
                  <a:prstClr val="black"/>
                </a:solidFill>
                <a:latin typeface="AR丸ゴシック体M" pitchFamily="49" charset="-128"/>
                <a:ea typeface="AR丸ゴシック体M" pitchFamily="49" charset="-128"/>
              </a:rPr>
              <a:t>=AVERAGEIFS</a:t>
            </a:r>
            <a:r>
              <a:rPr lang="en-US" altLang="ja-JP" sz="3200" dirty="0" smtClean="0">
                <a:solidFill>
                  <a:prstClr val="black"/>
                </a:solidFill>
                <a:latin typeface="AR丸ゴシック体M" pitchFamily="49" charset="-128"/>
                <a:ea typeface="AR丸ゴシック体M" pitchFamily="49" charset="-128"/>
              </a:rPr>
              <a:t>(</a:t>
            </a:r>
            <a:r>
              <a:rPr lang="ja-JP" altLang="en-US" sz="3200" dirty="0" smtClean="0">
                <a:solidFill>
                  <a:prstClr val="black"/>
                </a:solidFill>
                <a:latin typeface="AR丸ゴシック体M" pitchFamily="49" charset="-128"/>
                <a:ea typeface="AR丸ゴシック体M" pitchFamily="49" charset="-128"/>
              </a:rPr>
              <a:t>平均</a:t>
            </a:r>
            <a:r>
              <a:rPr lang="ja-JP" altLang="en-US" sz="3200" dirty="0">
                <a:solidFill>
                  <a:prstClr val="black"/>
                </a:solidFill>
                <a:latin typeface="AR丸ゴシック体M" pitchFamily="49" charset="-128"/>
                <a:ea typeface="AR丸ゴシック体M" pitchFamily="49" charset="-128"/>
              </a:rPr>
              <a:t>する範囲</a:t>
            </a:r>
            <a:r>
              <a:rPr lang="en-US" altLang="ja-JP" sz="3200" dirty="0">
                <a:solidFill>
                  <a:prstClr val="black"/>
                </a:solidFill>
                <a:latin typeface="AR丸ゴシック体M" pitchFamily="49" charset="-128"/>
                <a:ea typeface="AR丸ゴシック体M" pitchFamily="49" charset="-128"/>
              </a:rPr>
              <a:t>,</a:t>
            </a:r>
            <a:r>
              <a:rPr lang="ja-JP" altLang="en-US" sz="3200" dirty="0">
                <a:solidFill>
                  <a:prstClr val="black"/>
                </a:solidFill>
                <a:latin typeface="AR丸ゴシック体M" pitchFamily="49" charset="-128"/>
                <a:ea typeface="AR丸ゴシック体M" pitchFamily="49" charset="-128"/>
              </a:rPr>
              <a:t>条件の範囲</a:t>
            </a:r>
            <a:r>
              <a:rPr lang="en-US" altLang="ja-JP" sz="3200" dirty="0">
                <a:solidFill>
                  <a:prstClr val="black"/>
                </a:solidFill>
                <a:latin typeface="AR丸ゴシック体M" pitchFamily="49" charset="-128"/>
                <a:ea typeface="AR丸ゴシック体M" pitchFamily="49" charset="-128"/>
              </a:rPr>
              <a:t>,</a:t>
            </a:r>
            <a:r>
              <a:rPr lang="ja-JP" altLang="en-US" sz="3200" dirty="0" smtClean="0">
                <a:solidFill>
                  <a:prstClr val="black"/>
                </a:solidFill>
                <a:latin typeface="AR丸ゴシック体M" pitchFamily="49" charset="-128"/>
                <a:ea typeface="AR丸ゴシック体M" pitchFamily="49" charset="-128"/>
              </a:rPr>
              <a:t>条件</a:t>
            </a:r>
            <a:r>
              <a:rPr lang="en-US" altLang="ja-JP" sz="3200" dirty="0" smtClean="0">
                <a:solidFill>
                  <a:prstClr val="black"/>
                </a:solidFill>
                <a:latin typeface="AR丸ゴシック体M" pitchFamily="49" charset="-128"/>
                <a:ea typeface="AR丸ゴシック体M" pitchFamily="49" charset="-128"/>
              </a:rPr>
              <a:t>)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ja-JP" altLang="en-US" sz="3600" dirty="0" smtClean="0">
                <a:solidFill>
                  <a:prstClr val="black"/>
                </a:solidFill>
                <a:latin typeface="AR丸ゴシック体M" pitchFamily="49" charset="-128"/>
                <a:ea typeface="AR丸ゴシック体M" pitchFamily="49" charset="-128"/>
              </a:rPr>
              <a:t>複数</a:t>
            </a:r>
            <a:r>
              <a:rPr lang="ja-JP" altLang="en-US" sz="3600" dirty="0">
                <a:solidFill>
                  <a:prstClr val="black"/>
                </a:solidFill>
                <a:latin typeface="AR丸ゴシック体M" pitchFamily="49" charset="-128"/>
                <a:ea typeface="AR丸ゴシック体M" pitchFamily="49" charset="-128"/>
              </a:rPr>
              <a:t>の条件に</a:t>
            </a:r>
            <a:r>
              <a:rPr lang="ja-JP" altLang="en-US" sz="3600" dirty="0" smtClean="0">
                <a:solidFill>
                  <a:prstClr val="black"/>
                </a:solidFill>
                <a:latin typeface="AR丸ゴシック体M" pitchFamily="49" charset="-128"/>
                <a:ea typeface="AR丸ゴシック体M" pitchFamily="49" charset="-128"/>
              </a:rPr>
              <a:t>あてはまる数値の</a:t>
            </a:r>
            <a:r>
              <a:rPr lang="en-US" altLang="ja-JP" sz="3600" dirty="0" smtClean="0">
                <a:solidFill>
                  <a:prstClr val="black"/>
                </a:solidFill>
                <a:latin typeface="AR丸ゴシック体M" pitchFamily="49" charset="-128"/>
                <a:ea typeface="AR丸ゴシック体M" pitchFamily="49" charset="-128"/>
              </a:rPr>
              <a:t/>
            </a:r>
            <a:br>
              <a:rPr lang="en-US" altLang="ja-JP" sz="3600" dirty="0" smtClean="0">
                <a:solidFill>
                  <a:prstClr val="black"/>
                </a:solidFill>
                <a:latin typeface="AR丸ゴシック体M" pitchFamily="49" charset="-128"/>
                <a:ea typeface="AR丸ゴシック体M" pitchFamily="49" charset="-128"/>
              </a:rPr>
            </a:br>
            <a:r>
              <a:rPr lang="ja-JP" altLang="en-US" sz="3600" dirty="0" smtClean="0">
                <a:solidFill>
                  <a:prstClr val="black"/>
                </a:solidFill>
                <a:latin typeface="AR丸ゴシック体M" pitchFamily="49" charset="-128"/>
                <a:ea typeface="AR丸ゴシック体M" pitchFamily="49" charset="-128"/>
              </a:rPr>
              <a:t>平均を</a:t>
            </a:r>
            <a:r>
              <a:rPr lang="ja-JP" altLang="en-US" sz="3600" dirty="0">
                <a:solidFill>
                  <a:prstClr val="black"/>
                </a:solidFill>
                <a:latin typeface="AR丸ゴシック体M" pitchFamily="49" charset="-128"/>
                <a:ea typeface="AR丸ゴシック体M" pitchFamily="49" charset="-128"/>
              </a:rPr>
              <a:t>出す</a:t>
            </a:r>
          </a:p>
          <a:p>
            <a:pPr marL="457200" indent="-457200">
              <a:buFont typeface="Arial" pitchFamily="34" charset="0"/>
              <a:buChar char="•"/>
            </a:pPr>
            <a:endParaRPr lang="en-US" altLang="ja-JP" sz="3600" dirty="0">
              <a:solidFill>
                <a:prstClr val="black"/>
              </a:solidFill>
              <a:latin typeface="AR丸ゴシック体M" pitchFamily="49" charset="-128"/>
              <a:ea typeface="AR丸ゴシック体M" pitchFamily="49" charset="-128"/>
            </a:endParaRPr>
          </a:p>
          <a:p>
            <a:endParaRPr lang="ja-JP" altLang="en-US" sz="3600" dirty="0">
              <a:solidFill>
                <a:prstClr val="black"/>
              </a:solidFill>
            </a:endParaRPr>
          </a:p>
        </p:txBody>
      </p:sp>
      <p:pic>
        <p:nvPicPr>
          <p:cNvPr id="2050" name="Picture 2" descr="Y:\kijima\平成26年度　C3-2  3班\素材\1級Excel\1kyu_averageifs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21205" y="2890721"/>
            <a:ext cx="6853346" cy="32860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テキスト ボックス 5"/>
          <p:cNvSpPr txBox="1"/>
          <p:nvPr/>
        </p:nvSpPr>
        <p:spPr>
          <a:xfrm>
            <a:off x="7810493" y="6209293"/>
            <a:ext cx="133350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3200" dirty="0" smtClean="0">
                <a:solidFill>
                  <a:prstClr val="black"/>
                </a:solidFill>
                <a:latin typeface="AR P丸ゴシック体E" pitchFamily="50" charset="-128"/>
                <a:ea typeface="AR P丸ゴシック体E" pitchFamily="50" charset="-128"/>
              </a:rPr>
              <a:t>2</a:t>
            </a:r>
            <a:endParaRPr lang="ja-JP" altLang="en-US" sz="3200" dirty="0">
              <a:solidFill>
                <a:prstClr val="black"/>
              </a:solidFill>
              <a:latin typeface="AR P丸ゴシック体E" pitchFamily="50" charset="-128"/>
              <a:ea typeface="AR P丸ゴシック体E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3223595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42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42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5" grpId="0"/>
      <p:bldP spid="5" grpId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ボックス 6"/>
          <p:cNvSpPr txBox="1"/>
          <p:nvPr/>
        </p:nvSpPr>
        <p:spPr>
          <a:xfrm>
            <a:off x="7810493" y="6209293"/>
            <a:ext cx="133350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3200" dirty="0" smtClean="0">
                <a:solidFill>
                  <a:prstClr val="black"/>
                </a:solidFill>
                <a:latin typeface="AR P丸ゴシック体E" pitchFamily="50" charset="-128"/>
                <a:ea typeface="AR P丸ゴシック体E" pitchFamily="50" charset="-128"/>
              </a:rPr>
              <a:t>2</a:t>
            </a:r>
            <a:endParaRPr lang="ja-JP" altLang="en-US" sz="3200" dirty="0">
              <a:solidFill>
                <a:prstClr val="black"/>
              </a:solidFill>
              <a:latin typeface="AR P丸ゴシック体E" pitchFamily="50" charset="-128"/>
              <a:ea typeface="AR P丸ゴシック体E" pitchFamily="50" charset="-128"/>
            </a:endParaRPr>
          </a:p>
        </p:txBody>
      </p:sp>
      <p:sp>
        <p:nvSpPr>
          <p:cNvPr id="2" name="テキスト ボックス 1"/>
          <p:cNvSpPr txBox="1"/>
          <p:nvPr/>
        </p:nvSpPr>
        <p:spPr>
          <a:xfrm>
            <a:off x="775504" y="170731"/>
            <a:ext cx="373862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dirty="0">
                <a:solidFill>
                  <a:prstClr val="black"/>
                </a:solidFill>
                <a:latin typeface="AR丸ゴシック体M" pitchFamily="49" charset="-128"/>
                <a:ea typeface="AR丸ゴシック体M" pitchFamily="49" charset="-128"/>
              </a:rPr>
              <a:t>CEILING</a:t>
            </a:r>
          </a:p>
        </p:txBody>
      </p:sp>
      <p:sp>
        <p:nvSpPr>
          <p:cNvPr id="3" name="テキスト ボックス 2"/>
          <p:cNvSpPr txBox="1"/>
          <p:nvPr/>
        </p:nvSpPr>
        <p:spPr>
          <a:xfrm>
            <a:off x="775504" y="5407306"/>
            <a:ext cx="134266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4400" dirty="0">
                <a:solidFill>
                  <a:prstClr val="black"/>
                </a:solidFill>
                <a:latin typeface="AR丸ゴシック体M" pitchFamily="49" charset="-128"/>
                <a:ea typeface="AR丸ゴシック体M" pitchFamily="49" charset="-128"/>
              </a:rPr>
              <a:t>関数</a:t>
            </a:r>
          </a:p>
        </p:txBody>
      </p:sp>
      <p:sp>
        <p:nvSpPr>
          <p:cNvPr id="5" name="テキスト ボックス 4"/>
          <p:cNvSpPr txBox="1"/>
          <p:nvPr/>
        </p:nvSpPr>
        <p:spPr>
          <a:xfrm>
            <a:off x="775501" y="1066038"/>
            <a:ext cx="8831483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3200" dirty="0">
                <a:solidFill>
                  <a:prstClr val="black"/>
                </a:solidFill>
                <a:latin typeface="AR丸ゴシック体M" pitchFamily="49" charset="-128"/>
                <a:ea typeface="AR丸ゴシック体M" pitchFamily="49" charset="-128"/>
              </a:rPr>
              <a:t>=CEILING(</a:t>
            </a:r>
            <a:r>
              <a:rPr lang="ja-JP" altLang="en-US" sz="3200" dirty="0">
                <a:solidFill>
                  <a:prstClr val="black"/>
                </a:solidFill>
                <a:latin typeface="AR丸ゴシック体M" pitchFamily="49" charset="-128"/>
                <a:ea typeface="AR丸ゴシック体M" pitchFamily="49" charset="-128"/>
              </a:rPr>
              <a:t>数値</a:t>
            </a:r>
            <a:r>
              <a:rPr lang="en-US" altLang="ja-JP" sz="3200" dirty="0">
                <a:solidFill>
                  <a:prstClr val="black"/>
                </a:solidFill>
                <a:latin typeface="AR丸ゴシック体M" pitchFamily="49" charset="-128"/>
                <a:ea typeface="AR丸ゴシック体M" pitchFamily="49" charset="-128"/>
              </a:rPr>
              <a:t>,</a:t>
            </a:r>
            <a:r>
              <a:rPr lang="ja-JP" altLang="en-US" sz="3200" dirty="0">
                <a:solidFill>
                  <a:prstClr val="black"/>
                </a:solidFill>
                <a:latin typeface="AR丸ゴシック体M" pitchFamily="49" charset="-128"/>
                <a:ea typeface="AR丸ゴシック体M" pitchFamily="49" charset="-128"/>
              </a:rPr>
              <a:t>基準値</a:t>
            </a:r>
            <a:r>
              <a:rPr lang="en-US" altLang="ja-JP" sz="3200" dirty="0">
                <a:solidFill>
                  <a:prstClr val="black"/>
                </a:solidFill>
                <a:latin typeface="AR丸ゴシック体M" pitchFamily="49" charset="-128"/>
                <a:ea typeface="AR丸ゴシック体M" pitchFamily="49" charset="-128"/>
              </a:rPr>
              <a:t>)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ja-JP" altLang="en-US" sz="3600" dirty="0">
                <a:solidFill>
                  <a:prstClr val="black"/>
                </a:solidFill>
                <a:latin typeface="AR丸ゴシック体M" pitchFamily="49" charset="-128"/>
                <a:ea typeface="AR丸ゴシック体M" pitchFamily="49" charset="-128"/>
              </a:rPr>
              <a:t>数値を指定した基準の値</a:t>
            </a:r>
            <a:r>
              <a:rPr lang="en-US" altLang="ja-JP" sz="3600" dirty="0">
                <a:solidFill>
                  <a:prstClr val="black"/>
                </a:solidFill>
                <a:latin typeface="AR丸ゴシック体M" pitchFamily="49" charset="-128"/>
                <a:ea typeface="AR丸ゴシック体M" pitchFamily="49" charset="-128"/>
              </a:rPr>
              <a:t>(</a:t>
            </a:r>
            <a:r>
              <a:rPr lang="ja-JP" altLang="en-US" sz="3600" dirty="0">
                <a:solidFill>
                  <a:prstClr val="black"/>
                </a:solidFill>
                <a:latin typeface="AR丸ゴシック体M" pitchFamily="49" charset="-128"/>
                <a:ea typeface="AR丸ゴシック体M" pitchFamily="49" charset="-128"/>
              </a:rPr>
              <a:t>の倍数</a:t>
            </a:r>
            <a:r>
              <a:rPr lang="en-US" altLang="ja-JP" sz="3600" dirty="0" smtClean="0">
                <a:solidFill>
                  <a:prstClr val="black"/>
                </a:solidFill>
                <a:latin typeface="AR丸ゴシック体M" pitchFamily="49" charset="-128"/>
                <a:ea typeface="AR丸ゴシック体M" pitchFamily="49" charset="-128"/>
              </a:rPr>
              <a:t>)</a:t>
            </a:r>
            <a:r>
              <a:rPr lang="ja-JP" altLang="en-US" sz="3600" dirty="0" smtClean="0">
                <a:solidFill>
                  <a:prstClr val="black"/>
                </a:solidFill>
                <a:latin typeface="AR丸ゴシック体M" pitchFamily="49" charset="-128"/>
                <a:ea typeface="AR丸ゴシック体M" pitchFamily="49" charset="-128"/>
              </a:rPr>
              <a:t>で</a:t>
            </a:r>
            <a:r>
              <a:rPr lang="en-US" altLang="ja-JP" sz="3600" dirty="0" smtClean="0">
                <a:solidFill>
                  <a:prstClr val="black"/>
                </a:solidFill>
                <a:latin typeface="AR丸ゴシック体M" pitchFamily="49" charset="-128"/>
                <a:ea typeface="AR丸ゴシック体M" pitchFamily="49" charset="-128"/>
              </a:rPr>
              <a:t/>
            </a:r>
            <a:br>
              <a:rPr lang="en-US" altLang="ja-JP" sz="3600" dirty="0" smtClean="0">
                <a:solidFill>
                  <a:prstClr val="black"/>
                </a:solidFill>
                <a:latin typeface="AR丸ゴシック体M" pitchFamily="49" charset="-128"/>
                <a:ea typeface="AR丸ゴシック体M" pitchFamily="49" charset="-128"/>
              </a:rPr>
            </a:br>
            <a:r>
              <a:rPr lang="ja-JP" altLang="en-US" sz="3600" dirty="0" smtClean="0">
                <a:solidFill>
                  <a:prstClr val="black"/>
                </a:solidFill>
                <a:latin typeface="AR丸ゴシック体M" pitchFamily="49" charset="-128"/>
                <a:ea typeface="AR丸ゴシック体M" pitchFamily="49" charset="-128"/>
              </a:rPr>
              <a:t>切り上げる</a:t>
            </a:r>
            <a:endParaRPr lang="ja-JP" altLang="en-US" sz="3600" dirty="0">
              <a:solidFill>
                <a:prstClr val="black"/>
              </a:solidFill>
              <a:latin typeface="AR丸ゴシック体M" pitchFamily="49" charset="-128"/>
              <a:ea typeface="AR丸ゴシック体M" pitchFamily="49" charset="-128"/>
            </a:endParaRPr>
          </a:p>
          <a:p>
            <a:pPr marL="457200" indent="-457200">
              <a:buFont typeface="Arial" pitchFamily="34" charset="0"/>
              <a:buChar char="•"/>
            </a:pPr>
            <a:endParaRPr lang="en-US" altLang="ja-JP" sz="3600" dirty="0">
              <a:solidFill>
                <a:prstClr val="black"/>
              </a:solidFill>
              <a:latin typeface="AR丸ゴシック体M" pitchFamily="49" charset="-128"/>
              <a:ea typeface="AR丸ゴシック体M" pitchFamily="49" charset="-128"/>
            </a:endParaRPr>
          </a:p>
          <a:p>
            <a:endParaRPr lang="ja-JP" altLang="en-US" sz="3600" dirty="0">
              <a:solidFill>
                <a:prstClr val="black"/>
              </a:solidFill>
            </a:endParaRPr>
          </a:p>
        </p:txBody>
      </p:sp>
      <p:graphicFrame>
        <p:nvGraphicFramePr>
          <p:cNvPr id="4" name="表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66819780"/>
              </p:ext>
            </p:extLst>
          </p:nvPr>
        </p:nvGraphicFramePr>
        <p:xfrm>
          <a:off x="2381246" y="2670213"/>
          <a:ext cx="6427089" cy="336019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142363"/>
                <a:gridCol w="2142363"/>
                <a:gridCol w="2142363"/>
              </a:tblGrid>
              <a:tr h="735043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3200" dirty="0" smtClean="0">
                          <a:latin typeface="AR丸ゴシック体M" pitchFamily="49" charset="-128"/>
                          <a:ea typeface="AR丸ゴシック体M" pitchFamily="49" charset="-128"/>
                        </a:rPr>
                        <a:t>数値</a:t>
                      </a:r>
                      <a:endParaRPr kumimoji="1" lang="ja-JP" altLang="en-US" sz="3200" dirty="0">
                        <a:latin typeface="AR丸ゴシック体M" pitchFamily="49" charset="-128"/>
                        <a:ea typeface="AR丸ゴシック体M" pitchFamily="49" charset="-128"/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3200" dirty="0" smtClean="0">
                          <a:latin typeface="AR丸ゴシック体M" pitchFamily="49" charset="-128"/>
                          <a:ea typeface="AR丸ゴシック体M" pitchFamily="49" charset="-128"/>
                        </a:rPr>
                        <a:t>基準値</a:t>
                      </a:r>
                      <a:endParaRPr kumimoji="1" lang="ja-JP" altLang="en-US" sz="3200" dirty="0">
                        <a:latin typeface="AR丸ゴシック体M" pitchFamily="49" charset="-128"/>
                        <a:ea typeface="AR丸ゴシック体M" pitchFamily="49" charset="-128"/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3200" dirty="0" smtClean="0">
                          <a:latin typeface="AR丸ゴシック体M" pitchFamily="49" charset="-128"/>
                          <a:ea typeface="AR丸ゴシック体M" pitchFamily="49" charset="-128"/>
                        </a:rPr>
                        <a:t>結果</a:t>
                      </a:r>
                      <a:endParaRPr kumimoji="1" lang="ja-JP" altLang="en-US" sz="3200" dirty="0">
                        <a:latin typeface="AR丸ゴシック体M" pitchFamily="49" charset="-128"/>
                        <a:ea typeface="AR丸ゴシック体M" pitchFamily="49" charset="-128"/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875051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4400" dirty="0" smtClean="0">
                          <a:latin typeface="AR丸ゴシック体M" pitchFamily="49" charset="-128"/>
                          <a:ea typeface="AR丸ゴシック体M" pitchFamily="49" charset="-128"/>
                        </a:rPr>
                        <a:t>32</a:t>
                      </a:r>
                      <a:endParaRPr kumimoji="1" lang="ja-JP" altLang="en-US" sz="4400" dirty="0">
                        <a:latin typeface="AR丸ゴシック体M" pitchFamily="49" charset="-128"/>
                        <a:ea typeface="AR丸ゴシック体M" pitchFamily="49" charset="-128"/>
                      </a:endParaRPr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ctr"/>
                      <a:r>
                        <a:rPr kumimoji="1" lang="en-US" altLang="ja-JP" sz="4400" dirty="0" smtClean="0">
                          <a:latin typeface="AR丸ゴシック体M" pitchFamily="49" charset="-128"/>
                          <a:ea typeface="AR丸ゴシック体M" pitchFamily="49" charset="-128"/>
                        </a:rPr>
                        <a:t>40</a:t>
                      </a:r>
                      <a:endParaRPr kumimoji="1" lang="ja-JP" altLang="en-US" sz="4400" dirty="0">
                        <a:latin typeface="AR丸ゴシック体M" pitchFamily="49" charset="-128"/>
                        <a:ea typeface="AR丸ゴシック体M" pitchFamily="49" charset="-128"/>
                      </a:endParaRPr>
                    </a:p>
                  </a:txBody>
                  <a:tcPr anchor="ctr"/>
                </a:tc>
                <a:tc rowSpan="3">
                  <a:txBody>
                    <a:bodyPr/>
                    <a:lstStyle/>
                    <a:p>
                      <a:pPr algn="ctr"/>
                      <a:r>
                        <a:rPr kumimoji="1" lang="en-US" altLang="ja-JP" sz="4400" dirty="0" smtClean="0">
                          <a:latin typeface="AR丸ゴシック体M" pitchFamily="49" charset="-128"/>
                          <a:ea typeface="AR丸ゴシック体M" pitchFamily="49" charset="-128"/>
                        </a:rPr>
                        <a:t>40</a:t>
                      </a:r>
                      <a:endParaRPr kumimoji="1" lang="ja-JP" altLang="en-US" sz="4400" dirty="0">
                        <a:latin typeface="AR丸ゴシック体M" pitchFamily="49" charset="-128"/>
                        <a:ea typeface="AR丸ゴシック体M" pitchFamily="49" charset="-128"/>
                      </a:endParaRPr>
                    </a:p>
                  </a:txBody>
                  <a:tcPr anchor="ctr"/>
                </a:tc>
              </a:tr>
              <a:tr h="875051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4400" dirty="0" smtClean="0">
                          <a:latin typeface="AR丸ゴシック体M" pitchFamily="49" charset="-128"/>
                          <a:ea typeface="AR丸ゴシック体M" pitchFamily="49" charset="-128"/>
                        </a:rPr>
                        <a:t>31</a:t>
                      </a:r>
                      <a:endParaRPr kumimoji="1" lang="ja-JP" altLang="en-US" sz="4400" dirty="0">
                        <a:latin typeface="AR丸ゴシック体M" pitchFamily="49" charset="-128"/>
                        <a:ea typeface="AR丸ゴシック体M" pitchFamily="49" charset="-128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/>
                      <a:endParaRPr kumimoji="1" lang="ja-JP" altLang="en-US" sz="4400" dirty="0">
                        <a:latin typeface="AR丸ゴシック体M" pitchFamily="49" charset="-128"/>
                        <a:ea typeface="AR丸ゴシック体M" pitchFamily="49" charset="-128"/>
                      </a:endParaRPr>
                    </a:p>
                  </a:txBody>
                  <a:tcPr anchor="ctr"/>
                </a:tc>
                <a:tc vMerge="1">
                  <a:txBody>
                    <a:bodyPr/>
                    <a:lstStyle/>
                    <a:p>
                      <a:pPr algn="ctr"/>
                      <a:endParaRPr kumimoji="1" lang="ja-JP" altLang="en-US" sz="4400" dirty="0">
                        <a:latin typeface="AR丸ゴシック体M" pitchFamily="49" charset="-128"/>
                        <a:ea typeface="AR丸ゴシック体M" pitchFamily="49" charset="-128"/>
                      </a:endParaRPr>
                    </a:p>
                  </a:txBody>
                  <a:tcPr anchor="ctr"/>
                </a:tc>
              </a:tr>
              <a:tr h="875051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4400" dirty="0" smtClean="0">
                          <a:latin typeface="AR丸ゴシック体M" pitchFamily="49" charset="-128"/>
                          <a:ea typeface="AR丸ゴシック体M" pitchFamily="49" charset="-128"/>
                        </a:rPr>
                        <a:t>40</a:t>
                      </a:r>
                      <a:endParaRPr kumimoji="1" lang="ja-JP" altLang="en-US" sz="4400" dirty="0">
                        <a:latin typeface="AR丸ゴシック体M" pitchFamily="49" charset="-128"/>
                        <a:ea typeface="AR丸ゴシック体M" pitchFamily="49" charset="-128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/>
                      <a:endParaRPr kumimoji="1" lang="ja-JP" altLang="en-US" sz="4400" dirty="0">
                        <a:latin typeface="AR丸ゴシック体M" pitchFamily="49" charset="-128"/>
                        <a:ea typeface="AR丸ゴシック体M" pitchFamily="49" charset="-128"/>
                      </a:endParaRPr>
                    </a:p>
                  </a:txBody>
                  <a:tcPr anchor="ctr"/>
                </a:tc>
                <a:tc vMerge="1">
                  <a:txBody>
                    <a:bodyPr/>
                    <a:lstStyle/>
                    <a:p>
                      <a:pPr algn="ctr"/>
                      <a:endParaRPr kumimoji="1" lang="ja-JP" altLang="en-US" sz="4400" dirty="0">
                        <a:latin typeface="AR丸ゴシック体M" pitchFamily="49" charset="-128"/>
                        <a:ea typeface="AR丸ゴシック体M" pitchFamily="49" charset="-128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6" name="テキスト ボックス 5"/>
          <p:cNvSpPr txBox="1"/>
          <p:nvPr/>
        </p:nvSpPr>
        <p:spPr>
          <a:xfrm>
            <a:off x="7810493" y="6209293"/>
            <a:ext cx="133350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3200" dirty="0" smtClean="0">
                <a:solidFill>
                  <a:prstClr val="black"/>
                </a:solidFill>
                <a:latin typeface="AR P丸ゴシック体E" pitchFamily="50" charset="-128"/>
                <a:ea typeface="AR P丸ゴシック体E" pitchFamily="50" charset="-128"/>
              </a:rPr>
              <a:t>3</a:t>
            </a:r>
            <a:endParaRPr lang="ja-JP" altLang="en-US" sz="3200" dirty="0">
              <a:solidFill>
                <a:prstClr val="black"/>
              </a:solidFill>
              <a:latin typeface="AR P丸ゴシック体E" pitchFamily="50" charset="-128"/>
              <a:ea typeface="AR P丸ゴシック体E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6379502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42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42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2" grpId="0"/>
      <p:bldP spid="2" grpId="1"/>
      <p:bldP spid="5" grpId="0"/>
      <p:bldP spid="5" grpId="1"/>
      <p:bldP spid="6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/>
          <p:cNvSpPr txBox="1"/>
          <p:nvPr/>
        </p:nvSpPr>
        <p:spPr>
          <a:xfrm>
            <a:off x="775504" y="405114"/>
            <a:ext cx="373862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dirty="0">
                <a:solidFill>
                  <a:prstClr val="black"/>
                </a:solidFill>
                <a:latin typeface="AR丸ゴシック体M" pitchFamily="49" charset="-128"/>
                <a:ea typeface="AR丸ゴシック体M" pitchFamily="49" charset="-128"/>
              </a:rPr>
              <a:t>FLOOR</a:t>
            </a:r>
            <a:endParaRPr lang="en-US" altLang="ja-JP" sz="4400" dirty="0">
              <a:solidFill>
                <a:prstClr val="black"/>
              </a:solidFill>
              <a:latin typeface="AR丸ゴシック体M" pitchFamily="49" charset="-128"/>
              <a:ea typeface="AR丸ゴシック体M" pitchFamily="49" charset="-128"/>
            </a:endParaRPr>
          </a:p>
        </p:txBody>
      </p:sp>
      <p:sp>
        <p:nvSpPr>
          <p:cNvPr id="3" name="テキスト ボックス 2"/>
          <p:cNvSpPr txBox="1"/>
          <p:nvPr/>
        </p:nvSpPr>
        <p:spPr>
          <a:xfrm>
            <a:off x="775504" y="5407306"/>
            <a:ext cx="134266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4400" dirty="0">
                <a:solidFill>
                  <a:prstClr val="black"/>
                </a:solidFill>
                <a:latin typeface="AR丸ゴシック体M" pitchFamily="49" charset="-128"/>
                <a:ea typeface="AR丸ゴシック体M" pitchFamily="49" charset="-128"/>
              </a:rPr>
              <a:t>関数</a:t>
            </a:r>
          </a:p>
        </p:txBody>
      </p:sp>
      <p:sp>
        <p:nvSpPr>
          <p:cNvPr id="5" name="テキスト ボックス 4"/>
          <p:cNvSpPr txBox="1"/>
          <p:nvPr/>
        </p:nvSpPr>
        <p:spPr>
          <a:xfrm>
            <a:off x="787070" y="1278727"/>
            <a:ext cx="7442521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3200" dirty="0">
                <a:solidFill>
                  <a:prstClr val="black"/>
                </a:solidFill>
                <a:latin typeface="AR丸ゴシック体M" pitchFamily="49" charset="-128"/>
                <a:ea typeface="AR丸ゴシック体M" pitchFamily="49" charset="-128"/>
              </a:rPr>
              <a:t>=</a:t>
            </a:r>
            <a:r>
              <a:rPr lang="en-US" altLang="ja-JP" sz="3200" dirty="0" smtClean="0">
                <a:solidFill>
                  <a:prstClr val="black"/>
                </a:solidFill>
                <a:latin typeface="AR丸ゴシック体M" pitchFamily="49" charset="-128"/>
                <a:ea typeface="AR丸ゴシック体M" pitchFamily="49" charset="-128"/>
              </a:rPr>
              <a:t>FLOOR(</a:t>
            </a:r>
            <a:r>
              <a:rPr lang="ja-JP" altLang="en-US" sz="3200" dirty="0">
                <a:solidFill>
                  <a:prstClr val="black"/>
                </a:solidFill>
                <a:latin typeface="AR丸ゴシック体M" pitchFamily="49" charset="-128"/>
                <a:ea typeface="AR丸ゴシック体M" pitchFamily="49" charset="-128"/>
              </a:rPr>
              <a:t>数値</a:t>
            </a:r>
            <a:r>
              <a:rPr lang="en-US" altLang="ja-JP" sz="3200" dirty="0">
                <a:solidFill>
                  <a:prstClr val="black"/>
                </a:solidFill>
                <a:latin typeface="AR丸ゴシック体M" pitchFamily="49" charset="-128"/>
                <a:ea typeface="AR丸ゴシック体M" pitchFamily="49" charset="-128"/>
              </a:rPr>
              <a:t>,</a:t>
            </a:r>
            <a:r>
              <a:rPr lang="ja-JP" altLang="en-US" sz="3200" dirty="0">
                <a:solidFill>
                  <a:prstClr val="black"/>
                </a:solidFill>
                <a:latin typeface="AR丸ゴシック体M" pitchFamily="49" charset="-128"/>
                <a:ea typeface="AR丸ゴシック体M" pitchFamily="49" charset="-128"/>
              </a:rPr>
              <a:t>基準値</a:t>
            </a:r>
            <a:r>
              <a:rPr lang="en-US" altLang="ja-JP" sz="3200" dirty="0">
                <a:solidFill>
                  <a:prstClr val="black"/>
                </a:solidFill>
                <a:latin typeface="AR丸ゴシック体M" pitchFamily="49" charset="-128"/>
                <a:ea typeface="AR丸ゴシック体M" pitchFamily="49" charset="-128"/>
              </a:rPr>
              <a:t>)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ja-JP" altLang="en-US" sz="3600" dirty="0">
                <a:solidFill>
                  <a:prstClr val="black"/>
                </a:solidFill>
                <a:latin typeface="AR丸ゴシック体M" pitchFamily="49" charset="-128"/>
                <a:ea typeface="AR丸ゴシック体M" pitchFamily="49" charset="-128"/>
              </a:rPr>
              <a:t>数値を指定</a:t>
            </a:r>
            <a:r>
              <a:rPr lang="ja-JP" altLang="en-US" sz="3600" dirty="0" smtClean="0">
                <a:solidFill>
                  <a:prstClr val="black"/>
                </a:solidFill>
                <a:latin typeface="AR丸ゴシック体M" pitchFamily="49" charset="-128"/>
                <a:ea typeface="AR丸ゴシック体M" pitchFamily="49" charset="-128"/>
              </a:rPr>
              <a:t>した</a:t>
            </a:r>
            <a:r>
              <a:rPr lang="en-US" altLang="ja-JP" sz="3600" dirty="0" smtClean="0">
                <a:solidFill>
                  <a:prstClr val="black"/>
                </a:solidFill>
                <a:latin typeface="AR丸ゴシック体M" pitchFamily="49" charset="-128"/>
                <a:ea typeface="AR丸ゴシック体M" pitchFamily="49" charset="-128"/>
              </a:rPr>
              <a:t/>
            </a:r>
            <a:br>
              <a:rPr lang="en-US" altLang="ja-JP" sz="3600" dirty="0" smtClean="0">
                <a:solidFill>
                  <a:prstClr val="black"/>
                </a:solidFill>
                <a:latin typeface="AR丸ゴシック体M" pitchFamily="49" charset="-128"/>
                <a:ea typeface="AR丸ゴシック体M" pitchFamily="49" charset="-128"/>
              </a:rPr>
            </a:br>
            <a:r>
              <a:rPr lang="ja-JP" altLang="en-US" sz="3600" dirty="0" smtClean="0">
                <a:solidFill>
                  <a:prstClr val="black"/>
                </a:solidFill>
                <a:latin typeface="AR丸ゴシック体M" pitchFamily="49" charset="-128"/>
                <a:ea typeface="AR丸ゴシック体M" pitchFamily="49" charset="-128"/>
              </a:rPr>
              <a:t>基準</a:t>
            </a:r>
            <a:r>
              <a:rPr lang="ja-JP" altLang="en-US" sz="3600" dirty="0">
                <a:solidFill>
                  <a:prstClr val="black"/>
                </a:solidFill>
                <a:latin typeface="AR丸ゴシック体M" pitchFamily="49" charset="-128"/>
                <a:ea typeface="AR丸ゴシック体M" pitchFamily="49" charset="-128"/>
              </a:rPr>
              <a:t>の値</a:t>
            </a:r>
            <a:r>
              <a:rPr lang="en-US" altLang="ja-JP" sz="3600" dirty="0">
                <a:solidFill>
                  <a:prstClr val="black"/>
                </a:solidFill>
                <a:latin typeface="AR丸ゴシック体M" pitchFamily="49" charset="-128"/>
                <a:ea typeface="AR丸ゴシック体M" pitchFamily="49" charset="-128"/>
              </a:rPr>
              <a:t>(</a:t>
            </a:r>
            <a:r>
              <a:rPr lang="ja-JP" altLang="en-US" sz="3600" dirty="0">
                <a:solidFill>
                  <a:prstClr val="black"/>
                </a:solidFill>
                <a:latin typeface="AR丸ゴシック体M" pitchFamily="49" charset="-128"/>
                <a:ea typeface="AR丸ゴシック体M" pitchFamily="49" charset="-128"/>
              </a:rPr>
              <a:t>の倍数</a:t>
            </a:r>
            <a:r>
              <a:rPr lang="en-US" altLang="ja-JP" sz="3600" dirty="0" smtClean="0">
                <a:solidFill>
                  <a:prstClr val="black"/>
                </a:solidFill>
                <a:latin typeface="AR丸ゴシック体M" pitchFamily="49" charset="-128"/>
                <a:ea typeface="AR丸ゴシック体M" pitchFamily="49" charset="-128"/>
              </a:rPr>
              <a:t>)</a:t>
            </a:r>
            <a:r>
              <a:rPr lang="ja-JP" altLang="en-US" sz="3600" dirty="0" smtClean="0">
                <a:solidFill>
                  <a:prstClr val="black"/>
                </a:solidFill>
                <a:latin typeface="AR丸ゴシック体M" pitchFamily="49" charset="-128"/>
                <a:ea typeface="AR丸ゴシック体M" pitchFamily="49" charset="-128"/>
              </a:rPr>
              <a:t>で切り下げる</a:t>
            </a:r>
            <a:endParaRPr lang="ja-JP" altLang="en-US" sz="3600" dirty="0">
              <a:solidFill>
                <a:prstClr val="black"/>
              </a:solidFill>
              <a:latin typeface="AR丸ゴシック体M" pitchFamily="49" charset="-128"/>
              <a:ea typeface="AR丸ゴシック体M" pitchFamily="49" charset="-128"/>
            </a:endParaRPr>
          </a:p>
          <a:p>
            <a:pPr marL="457200" indent="-457200">
              <a:buFont typeface="Arial" pitchFamily="34" charset="0"/>
              <a:buChar char="•"/>
            </a:pPr>
            <a:endParaRPr lang="en-US" altLang="ja-JP" sz="3600" dirty="0">
              <a:solidFill>
                <a:prstClr val="black"/>
              </a:solidFill>
              <a:latin typeface="AR丸ゴシック体M" pitchFamily="49" charset="-128"/>
              <a:ea typeface="AR丸ゴシック体M" pitchFamily="49" charset="-128"/>
            </a:endParaRPr>
          </a:p>
          <a:p>
            <a:endParaRPr lang="ja-JP" altLang="en-US" sz="3600" dirty="0">
              <a:solidFill>
                <a:prstClr val="black"/>
              </a:solidFill>
            </a:endParaRPr>
          </a:p>
        </p:txBody>
      </p:sp>
      <p:graphicFrame>
        <p:nvGraphicFramePr>
          <p:cNvPr id="4" name="表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27373684"/>
              </p:ext>
            </p:extLst>
          </p:nvPr>
        </p:nvGraphicFramePr>
        <p:xfrm>
          <a:off x="2239701" y="3075330"/>
          <a:ext cx="6096000" cy="28651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032000"/>
                <a:gridCol w="2032000"/>
                <a:gridCol w="20320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3200" dirty="0" smtClean="0">
                          <a:latin typeface="AR丸ゴシック体M" pitchFamily="49" charset="-128"/>
                          <a:ea typeface="AR丸ゴシック体M" pitchFamily="49" charset="-128"/>
                        </a:rPr>
                        <a:t>数値</a:t>
                      </a:r>
                      <a:endParaRPr kumimoji="1" lang="ja-JP" altLang="en-US" sz="3200" dirty="0">
                        <a:latin typeface="AR丸ゴシック体M" pitchFamily="49" charset="-128"/>
                        <a:ea typeface="AR丸ゴシック体M" pitchFamily="49" charset="-128"/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3200" dirty="0" smtClean="0">
                          <a:latin typeface="AR丸ゴシック体M" pitchFamily="49" charset="-128"/>
                          <a:ea typeface="AR丸ゴシック体M" pitchFamily="49" charset="-128"/>
                        </a:rPr>
                        <a:t>基準値</a:t>
                      </a:r>
                      <a:endParaRPr kumimoji="1" lang="ja-JP" altLang="en-US" sz="3200" dirty="0">
                        <a:latin typeface="AR丸ゴシック体M" pitchFamily="49" charset="-128"/>
                        <a:ea typeface="AR丸ゴシック体M" pitchFamily="49" charset="-128"/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3200" dirty="0" smtClean="0">
                          <a:latin typeface="AR丸ゴシック体M" pitchFamily="49" charset="-128"/>
                          <a:ea typeface="AR丸ゴシック体M" pitchFamily="49" charset="-128"/>
                        </a:rPr>
                        <a:t>結果</a:t>
                      </a:r>
                      <a:endParaRPr kumimoji="1" lang="ja-JP" altLang="en-US" sz="3200" dirty="0">
                        <a:latin typeface="AR丸ゴシック体M" pitchFamily="49" charset="-128"/>
                        <a:ea typeface="AR丸ゴシック体M" pitchFamily="49" charset="-128"/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4400" dirty="0" smtClean="0">
                          <a:latin typeface="AR丸ゴシック体M" pitchFamily="49" charset="-128"/>
                          <a:ea typeface="AR丸ゴシック体M" pitchFamily="49" charset="-128"/>
                        </a:rPr>
                        <a:t>32</a:t>
                      </a:r>
                      <a:endParaRPr kumimoji="1" lang="ja-JP" altLang="en-US" sz="4400" dirty="0">
                        <a:latin typeface="AR丸ゴシック体M" pitchFamily="49" charset="-128"/>
                        <a:ea typeface="AR丸ゴシック体M" pitchFamily="49" charset="-128"/>
                      </a:endParaRPr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ctr"/>
                      <a:r>
                        <a:rPr kumimoji="1" lang="en-US" altLang="ja-JP" sz="4400" dirty="0" smtClean="0">
                          <a:latin typeface="AR丸ゴシック体M" pitchFamily="49" charset="-128"/>
                          <a:ea typeface="AR丸ゴシック体M" pitchFamily="49" charset="-128"/>
                        </a:rPr>
                        <a:t>30</a:t>
                      </a:r>
                      <a:endParaRPr kumimoji="1" lang="ja-JP" altLang="en-US" sz="4400" dirty="0">
                        <a:latin typeface="AR丸ゴシック体M" pitchFamily="49" charset="-128"/>
                        <a:ea typeface="AR丸ゴシック体M" pitchFamily="49" charset="-128"/>
                      </a:endParaRPr>
                    </a:p>
                  </a:txBody>
                  <a:tcPr anchor="ctr"/>
                </a:tc>
                <a:tc rowSpan="3">
                  <a:txBody>
                    <a:bodyPr/>
                    <a:lstStyle/>
                    <a:p>
                      <a:pPr algn="ctr"/>
                      <a:r>
                        <a:rPr kumimoji="1" lang="en-US" altLang="ja-JP" sz="4400" dirty="0" smtClean="0">
                          <a:latin typeface="AR丸ゴシック体M" pitchFamily="49" charset="-128"/>
                          <a:ea typeface="AR丸ゴシック体M" pitchFamily="49" charset="-128"/>
                        </a:rPr>
                        <a:t>30</a:t>
                      </a:r>
                      <a:endParaRPr kumimoji="1" lang="ja-JP" altLang="en-US" sz="4400" dirty="0">
                        <a:latin typeface="AR丸ゴシック体M" pitchFamily="49" charset="-128"/>
                        <a:ea typeface="AR丸ゴシック体M" pitchFamily="49" charset="-128"/>
                      </a:endParaRP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4400" dirty="0" smtClean="0">
                          <a:latin typeface="AR丸ゴシック体M" pitchFamily="49" charset="-128"/>
                          <a:ea typeface="AR丸ゴシック体M" pitchFamily="49" charset="-128"/>
                        </a:rPr>
                        <a:t>31</a:t>
                      </a:r>
                      <a:endParaRPr kumimoji="1" lang="ja-JP" altLang="en-US" sz="4400" dirty="0">
                        <a:latin typeface="AR丸ゴシック体M" pitchFamily="49" charset="-128"/>
                        <a:ea typeface="AR丸ゴシック体M" pitchFamily="49" charset="-128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/>
                      <a:endParaRPr kumimoji="1" lang="ja-JP" altLang="en-US" dirty="0">
                        <a:latin typeface="AR丸ゴシック体M" pitchFamily="49" charset="-128"/>
                        <a:ea typeface="AR丸ゴシック体M" pitchFamily="49" charset="-128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/>
                      <a:endParaRPr kumimoji="1" lang="ja-JP" altLang="en-US" dirty="0">
                        <a:latin typeface="AR丸ゴシック体M" pitchFamily="49" charset="-128"/>
                        <a:ea typeface="AR丸ゴシック体M" pitchFamily="49" charset="-128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4400" dirty="0" smtClean="0">
                          <a:latin typeface="AR丸ゴシック体M" pitchFamily="49" charset="-128"/>
                          <a:ea typeface="AR丸ゴシック体M" pitchFamily="49" charset="-128"/>
                        </a:rPr>
                        <a:t>40</a:t>
                      </a:r>
                      <a:endParaRPr kumimoji="1" lang="ja-JP" altLang="en-US" sz="4400" dirty="0">
                        <a:latin typeface="AR丸ゴシック体M" pitchFamily="49" charset="-128"/>
                        <a:ea typeface="AR丸ゴシック体M" pitchFamily="49" charset="-128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/>
                      <a:endParaRPr kumimoji="1" lang="ja-JP" altLang="en-US" dirty="0">
                        <a:latin typeface="AR丸ゴシック体M" pitchFamily="49" charset="-128"/>
                        <a:ea typeface="AR丸ゴシック体M" pitchFamily="49" charset="-128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/>
                      <a:endParaRPr kumimoji="1" lang="ja-JP" altLang="en-US" dirty="0">
                        <a:latin typeface="AR丸ゴシック体M" pitchFamily="49" charset="-128"/>
                        <a:ea typeface="AR丸ゴシック体M" pitchFamily="49" charset="-128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" name="テキスト ボックス 5"/>
          <p:cNvSpPr txBox="1"/>
          <p:nvPr/>
        </p:nvSpPr>
        <p:spPr>
          <a:xfrm>
            <a:off x="7810493" y="6209293"/>
            <a:ext cx="133350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3200" dirty="0" smtClean="0">
                <a:solidFill>
                  <a:prstClr val="black"/>
                </a:solidFill>
                <a:latin typeface="AR P丸ゴシック体E" pitchFamily="50" charset="-128"/>
                <a:ea typeface="AR P丸ゴシック体E" pitchFamily="50" charset="-128"/>
              </a:rPr>
              <a:t>3</a:t>
            </a:r>
            <a:endParaRPr lang="ja-JP" altLang="en-US" sz="3200" dirty="0">
              <a:solidFill>
                <a:prstClr val="black"/>
              </a:solidFill>
              <a:latin typeface="AR P丸ゴシック体E" pitchFamily="50" charset="-128"/>
              <a:ea typeface="AR P丸ゴシック体E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3110289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42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42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5" grpId="0"/>
      <p:bldP spid="5" grpId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Y:\kijima\平成26年度　C3-2  3班\素材\1級Excel\1kyu_dsum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0680" y="233311"/>
            <a:ext cx="3320487" cy="33666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テキスト ボックス 9"/>
          <p:cNvSpPr txBox="1"/>
          <p:nvPr/>
        </p:nvSpPr>
        <p:spPr>
          <a:xfrm>
            <a:off x="7810493" y="6209292"/>
            <a:ext cx="133350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3200" dirty="0" smtClean="0">
                <a:solidFill>
                  <a:prstClr val="black"/>
                </a:solidFill>
                <a:latin typeface="AR P丸ゴシック体E" pitchFamily="50" charset="-128"/>
                <a:ea typeface="AR P丸ゴシック体E" pitchFamily="50" charset="-128"/>
              </a:rPr>
              <a:t>3</a:t>
            </a:r>
            <a:endParaRPr lang="ja-JP" altLang="en-US" sz="3200" dirty="0">
              <a:solidFill>
                <a:prstClr val="black"/>
              </a:solidFill>
              <a:latin typeface="AR P丸ゴシック体E" pitchFamily="50" charset="-128"/>
              <a:ea typeface="AR P丸ゴシック体E" pitchFamily="50" charset="-128"/>
            </a:endParaRPr>
          </a:p>
        </p:txBody>
      </p:sp>
      <p:sp>
        <p:nvSpPr>
          <p:cNvPr id="2" name="テキスト ボックス 1"/>
          <p:cNvSpPr txBox="1"/>
          <p:nvPr/>
        </p:nvSpPr>
        <p:spPr>
          <a:xfrm>
            <a:off x="775504" y="405114"/>
            <a:ext cx="373862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dirty="0">
                <a:solidFill>
                  <a:prstClr val="black"/>
                </a:solidFill>
                <a:latin typeface="AR丸ゴシック体M" pitchFamily="49" charset="-128"/>
                <a:ea typeface="AR丸ゴシック体M" pitchFamily="49" charset="-128"/>
              </a:rPr>
              <a:t>DSUM</a:t>
            </a:r>
          </a:p>
        </p:txBody>
      </p:sp>
      <p:sp>
        <p:nvSpPr>
          <p:cNvPr id="3" name="テキスト ボックス 2"/>
          <p:cNvSpPr txBox="1"/>
          <p:nvPr/>
        </p:nvSpPr>
        <p:spPr>
          <a:xfrm>
            <a:off x="775504" y="5407306"/>
            <a:ext cx="134266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4400" dirty="0">
                <a:solidFill>
                  <a:prstClr val="black"/>
                </a:solidFill>
                <a:latin typeface="AR丸ゴシック体M" pitchFamily="49" charset="-128"/>
                <a:ea typeface="AR丸ゴシック体M" pitchFamily="49" charset="-128"/>
              </a:rPr>
              <a:t>関数</a:t>
            </a:r>
          </a:p>
        </p:txBody>
      </p:sp>
      <p:sp>
        <p:nvSpPr>
          <p:cNvPr id="5" name="テキスト ボックス 4"/>
          <p:cNvSpPr txBox="1"/>
          <p:nvPr/>
        </p:nvSpPr>
        <p:spPr>
          <a:xfrm>
            <a:off x="775504" y="1394473"/>
            <a:ext cx="7905508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3200" dirty="0" smtClean="0">
                <a:solidFill>
                  <a:prstClr val="black"/>
                </a:solidFill>
                <a:latin typeface="AR丸ゴシック体M" pitchFamily="49" charset="-128"/>
                <a:ea typeface="AR丸ゴシック体M" pitchFamily="49" charset="-128"/>
              </a:rPr>
              <a:t>=DSUM(</a:t>
            </a:r>
            <a:r>
              <a:rPr lang="ja-JP" altLang="en-US" sz="3200" dirty="0" smtClean="0">
                <a:solidFill>
                  <a:prstClr val="black"/>
                </a:solidFill>
                <a:latin typeface="AR丸ゴシック体M" pitchFamily="49" charset="-128"/>
                <a:ea typeface="AR丸ゴシック体M" pitchFamily="49" charset="-128"/>
              </a:rPr>
              <a:t>データベース</a:t>
            </a:r>
            <a:r>
              <a:rPr lang="en-US" altLang="ja-JP" sz="3200" dirty="0" smtClean="0">
                <a:solidFill>
                  <a:prstClr val="black"/>
                </a:solidFill>
                <a:latin typeface="AR丸ゴシック体M" pitchFamily="49" charset="-128"/>
                <a:ea typeface="AR丸ゴシック体M" pitchFamily="49" charset="-128"/>
              </a:rPr>
              <a:t>,</a:t>
            </a:r>
            <a:r>
              <a:rPr lang="ja-JP" altLang="en-US" sz="3200" dirty="0" smtClean="0">
                <a:solidFill>
                  <a:prstClr val="black"/>
                </a:solidFill>
                <a:latin typeface="AR丸ゴシック体M" pitchFamily="49" charset="-128"/>
                <a:ea typeface="AR丸ゴシック体M" pitchFamily="49" charset="-128"/>
              </a:rPr>
              <a:t>フィールド</a:t>
            </a:r>
            <a:r>
              <a:rPr lang="en-US" altLang="ja-JP" sz="3200" dirty="0" smtClean="0">
                <a:solidFill>
                  <a:prstClr val="black"/>
                </a:solidFill>
                <a:latin typeface="AR丸ゴシック体M" pitchFamily="49" charset="-128"/>
                <a:ea typeface="AR丸ゴシック体M" pitchFamily="49" charset="-128"/>
              </a:rPr>
              <a:t>,</a:t>
            </a:r>
            <a:r>
              <a:rPr lang="ja-JP" altLang="en-US" sz="3200" dirty="0" smtClean="0">
                <a:solidFill>
                  <a:prstClr val="black"/>
                </a:solidFill>
                <a:latin typeface="AR丸ゴシック体M" pitchFamily="49" charset="-128"/>
                <a:ea typeface="AR丸ゴシック体M" pitchFamily="49" charset="-128"/>
              </a:rPr>
              <a:t>条件</a:t>
            </a:r>
            <a:r>
              <a:rPr lang="en-US" altLang="ja-JP" sz="3200" dirty="0" smtClean="0">
                <a:solidFill>
                  <a:prstClr val="black"/>
                </a:solidFill>
                <a:latin typeface="AR丸ゴシック体M" pitchFamily="49" charset="-128"/>
                <a:ea typeface="AR丸ゴシック体M" pitchFamily="49" charset="-128"/>
              </a:rPr>
              <a:t>)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ja-JP" altLang="en-US" sz="3600" dirty="0">
                <a:solidFill>
                  <a:prstClr val="black"/>
                </a:solidFill>
                <a:latin typeface="AR丸ゴシック体M" pitchFamily="49" charset="-128"/>
                <a:ea typeface="AR丸ゴシック体M" pitchFamily="49" charset="-128"/>
              </a:rPr>
              <a:t>データベースの中</a:t>
            </a:r>
            <a:r>
              <a:rPr lang="ja-JP" altLang="en-US" sz="3600" dirty="0" smtClean="0">
                <a:solidFill>
                  <a:prstClr val="black"/>
                </a:solidFill>
                <a:latin typeface="AR丸ゴシック体M" pitchFamily="49" charset="-128"/>
                <a:ea typeface="AR丸ゴシック体M" pitchFamily="49" charset="-128"/>
              </a:rPr>
              <a:t>で</a:t>
            </a:r>
            <a:r>
              <a:rPr lang="en-US" altLang="ja-JP" sz="3600" dirty="0" smtClean="0">
                <a:solidFill>
                  <a:prstClr val="black"/>
                </a:solidFill>
                <a:latin typeface="AR丸ゴシック体M" pitchFamily="49" charset="-128"/>
                <a:ea typeface="AR丸ゴシック体M" pitchFamily="49" charset="-128"/>
              </a:rPr>
              <a:t/>
            </a:r>
            <a:br>
              <a:rPr lang="en-US" altLang="ja-JP" sz="3600" dirty="0" smtClean="0">
                <a:solidFill>
                  <a:prstClr val="black"/>
                </a:solidFill>
                <a:latin typeface="AR丸ゴシック体M" pitchFamily="49" charset="-128"/>
                <a:ea typeface="AR丸ゴシック体M" pitchFamily="49" charset="-128"/>
              </a:rPr>
            </a:br>
            <a:r>
              <a:rPr lang="ja-JP" altLang="en-US" sz="3600" dirty="0" smtClean="0">
                <a:solidFill>
                  <a:prstClr val="black"/>
                </a:solidFill>
                <a:latin typeface="AR丸ゴシック体M" pitchFamily="49" charset="-128"/>
                <a:ea typeface="AR丸ゴシック体M" pitchFamily="49" charset="-128"/>
              </a:rPr>
              <a:t>条件</a:t>
            </a:r>
            <a:r>
              <a:rPr lang="ja-JP" altLang="en-US" sz="3600" dirty="0">
                <a:solidFill>
                  <a:prstClr val="black"/>
                </a:solidFill>
                <a:latin typeface="AR丸ゴシック体M" pitchFamily="49" charset="-128"/>
                <a:ea typeface="AR丸ゴシック体M" pitchFamily="49" charset="-128"/>
              </a:rPr>
              <a:t>に一致する値を合計する</a:t>
            </a:r>
          </a:p>
          <a:p>
            <a:endParaRPr lang="ja-JP" altLang="en-US" sz="3600" dirty="0">
              <a:solidFill>
                <a:prstClr val="black"/>
              </a:solidFill>
            </a:endParaRPr>
          </a:p>
        </p:txBody>
      </p:sp>
      <p:sp>
        <p:nvSpPr>
          <p:cNvPr id="7" name="テキスト ボックス 6"/>
          <p:cNvSpPr txBox="1"/>
          <p:nvPr/>
        </p:nvSpPr>
        <p:spPr>
          <a:xfrm>
            <a:off x="384603" y="3569538"/>
            <a:ext cx="809264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3600" dirty="0" smtClean="0">
                <a:solidFill>
                  <a:prstClr val="black"/>
                </a:solidFill>
                <a:latin typeface="AR P丸ゴシック体M" pitchFamily="50" charset="-128"/>
                <a:ea typeface="AR P丸ゴシック体M" pitchFamily="50" charset="-128"/>
              </a:rPr>
              <a:t>この表の場合</a:t>
            </a:r>
            <a:endParaRPr lang="ja-JP" altLang="en-US" sz="3600" dirty="0">
              <a:solidFill>
                <a:prstClr val="black"/>
              </a:solidFill>
              <a:latin typeface="AR P丸ゴシック体M" pitchFamily="50" charset="-128"/>
              <a:ea typeface="AR P丸ゴシック体M" pitchFamily="50" charset="-128"/>
            </a:endParaRPr>
          </a:p>
        </p:txBody>
      </p:sp>
      <p:sp>
        <p:nvSpPr>
          <p:cNvPr id="8" name="テキスト ボックス 7"/>
          <p:cNvSpPr txBox="1"/>
          <p:nvPr/>
        </p:nvSpPr>
        <p:spPr>
          <a:xfrm>
            <a:off x="3609854" y="3599916"/>
            <a:ext cx="5949386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ja-JP" altLang="en-US" sz="3200" dirty="0" smtClean="0">
                <a:solidFill>
                  <a:prstClr val="black"/>
                </a:solidFill>
                <a:latin typeface="AR P丸ゴシック体M" pitchFamily="50" charset="-128"/>
                <a:ea typeface="AR P丸ゴシック体M" pitchFamily="50" charset="-128"/>
              </a:rPr>
              <a:t>条件</a:t>
            </a:r>
            <a:endParaRPr lang="en-US" altLang="ja-JP" sz="3200" dirty="0" smtClean="0">
              <a:solidFill>
                <a:prstClr val="black"/>
              </a:solidFill>
              <a:latin typeface="AR P丸ゴシック体M" pitchFamily="50" charset="-128"/>
              <a:ea typeface="AR P丸ゴシック体M" pitchFamily="50" charset="-128"/>
            </a:endParaRPr>
          </a:p>
          <a:p>
            <a:pPr marL="742950" lvl="1" indent="-285750">
              <a:buFont typeface="Arial" pitchFamily="34" charset="0"/>
              <a:buChar char="•"/>
            </a:pPr>
            <a:r>
              <a:rPr lang="ja-JP" altLang="en-US" sz="3200" dirty="0" smtClean="0">
                <a:solidFill>
                  <a:prstClr val="black"/>
                </a:solidFill>
                <a:latin typeface="AR P丸ゴシック体M" pitchFamily="50" charset="-128"/>
                <a:ea typeface="AR P丸ゴシック体M" pitchFamily="50" charset="-128"/>
              </a:rPr>
              <a:t>コード</a:t>
            </a:r>
            <a:r>
              <a:rPr lang="ja-JP" altLang="en-US" sz="3200" dirty="0">
                <a:solidFill>
                  <a:prstClr val="black"/>
                </a:solidFill>
                <a:latin typeface="AR P丸ゴシック体M" pitchFamily="50" charset="-128"/>
                <a:ea typeface="AR P丸ゴシック体M" pitchFamily="50" charset="-128"/>
              </a:rPr>
              <a:t>が</a:t>
            </a:r>
            <a:r>
              <a:rPr lang="en-US" altLang="ja-JP" sz="3200" dirty="0">
                <a:solidFill>
                  <a:prstClr val="black"/>
                </a:solidFill>
                <a:latin typeface="AR P丸ゴシック体M" pitchFamily="50" charset="-128"/>
                <a:ea typeface="AR P丸ゴシック体M" pitchFamily="50" charset="-128"/>
              </a:rPr>
              <a:t>H</a:t>
            </a:r>
            <a:r>
              <a:rPr lang="ja-JP" altLang="en-US" sz="3200" dirty="0">
                <a:solidFill>
                  <a:prstClr val="black"/>
                </a:solidFill>
                <a:latin typeface="AR P丸ゴシック体M" pitchFamily="50" charset="-128"/>
                <a:ea typeface="AR P丸ゴシック体M" pitchFamily="50" charset="-128"/>
              </a:rPr>
              <a:t>から始まる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ja-JP" altLang="en-US" sz="3200" dirty="0">
                <a:solidFill>
                  <a:prstClr val="black"/>
                </a:solidFill>
                <a:latin typeface="AR P丸ゴシック体M" pitchFamily="50" charset="-128"/>
                <a:ea typeface="AR P丸ゴシック体M" pitchFamily="50" charset="-128"/>
              </a:rPr>
              <a:t>金額が</a:t>
            </a:r>
            <a:r>
              <a:rPr lang="en-US" altLang="ja-JP" sz="3200" dirty="0">
                <a:solidFill>
                  <a:prstClr val="black"/>
                </a:solidFill>
                <a:latin typeface="AR P丸ゴシック体M" pitchFamily="50" charset="-128"/>
                <a:ea typeface="AR P丸ゴシック体M" pitchFamily="50" charset="-128"/>
              </a:rPr>
              <a:t>2,000</a:t>
            </a:r>
            <a:r>
              <a:rPr lang="ja-JP" altLang="en-US" sz="3200" dirty="0">
                <a:solidFill>
                  <a:prstClr val="black"/>
                </a:solidFill>
                <a:latin typeface="AR P丸ゴシック体M" pitchFamily="50" charset="-128"/>
                <a:ea typeface="AR P丸ゴシック体M" pitchFamily="50" charset="-128"/>
              </a:rPr>
              <a:t>円以上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ja-JP" altLang="en-US" sz="3200" dirty="0">
                <a:solidFill>
                  <a:prstClr val="black"/>
                </a:solidFill>
                <a:latin typeface="AR P丸ゴシック体M" pitchFamily="50" charset="-128"/>
                <a:ea typeface="AR P丸ゴシック体M" pitchFamily="50" charset="-128"/>
              </a:rPr>
              <a:t>一致するの</a:t>
            </a:r>
            <a:r>
              <a:rPr lang="ja-JP" altLang="en-US" sz="3200" dirty="0" smtClean="0">
                <a:solidFill>
                  <a:prstClr val="black"/>
                </a:solidFill>
                <a:latin typeface="AR P丸ゴシック体M" pitchFamily="50" charset="-128"/>
                <a:ea typeface="AR P丸ゴシック体M" pitchFamily="50" charset="-128"/>
              </a:rPr>
              <a:t>は</a:t>
            </a:r>
            <a:r>
              <a:rPr lang="en-US" altLang="ja-JP" sz="3200" dirty="0" smtClean="0">
                <a:solidFill>
                  <a:prstClr val="black"/>
                </a:solidFill>
                <a:latin typeface="AR P丸ゴシック体M" pitchFamily="50" charset="-128"/>
                <a:ea typeface="AR P丸ゴシック体M" pitchFamily="50" charset="-128"/>
              </a:rPr>
              <a:t>H2</a:t>
            </a:r>
            <a:r>
              <a:rPr lang="ja-JP" altLang="en-US" sz="3200" dirty="0" smtClean="0">
                <a:solidFill>
                  <a:prstClr val="black"/>
                </a:solidFill>
                <a:latin typeface="AR P丸ゴシック体M" pitchFamily="50" charset="-128"/>
                <a:ea typeface="AR P丸ゴシック体M" pitchFamily="50" charset="-128"/>
              </a:rPr>
              <a:t>だけなので</a:t>
            </a:r>
            <a:r>
              <a:rPr lang="en-US" altLang="ja-JP" sz="3200" dirty="0" smtClean="0">
                <a:solidFill>
                  <a:prstClr val="black"/>
                </a:solidFill>
                <a:latin typeface="AR P丸ゴシック体M" pitchFamily="50" charset="-128"/>
                <a:ea typeface="AR P丸ゴシック体M" pitchFamily="50" charset="-128"/>
              </a:rPr>
              <a:t/>
            </a:r>
            <a:br>
              <a:rPr lang="en-US" altLang="ja-JP" sz="3200" dirty="0" smtClean="0">
                <a:solidFill>
                  <a:prstClr val="black"/>
                </a:solidFill>
                <a:latin typeface="AR P丸ゴシック体M" pitchFamily="50" charset="-128"/>
                <a:ea typeface="AR P丸ゴシック体M" pitchFamily="50" charset="-128"/>
              </a:rPr>
            </a:br>
            <a:r>
              <a:rPr lang="en-US" altLang="ja-JP" sz="3200" dirty="0" smtClean="0">
                <a:solidFill>
                  <a:prstClr val="black"/>
                </a:solidFill>
                <a:latin typeface="AR P丸ゴシック体M" pitchFamily="50" charset="-128"/>
                <a:ea typeface="AR P丸ゴシック体M" pitchFamily="50" charset="-128"/>
              </a:rPr>
              <a:t>                 9,153</a:t>
            </a:r>
            <a:r>
              <a:rPr lang="ja-JP" altLang="en-US" sz="3200" dirty="0" smtClean="0">
                <a:solidFill>
                  <a:prstClr val="black"/>
                </a:solidFill>
                <a:latin typeface="AR P丸ゴシック体M" pitchFamily="50" charset="-128"/>
                <a:ea typeface="AR P丸ゴシック体M" pitchFamily="50" charset="-128"/>
              </a:rPr>
              <a:t>円</a:t>
            </a:r>
            <a:endParaRPr lang="en-US" altLang="ja-JP" sz="3200" dirty="0" smtClean="0">
              <a:solidFill>
                <a:prstClr val="black"/>
              </a:solidFill>
              <a:latin typeface="AR P丸ゴシック体M" pitchFamily="50" charset="-128"/>
              <a:ea typeface="AR P丸ゴシック体M" pitchFamily="50" charset="-128"/>
            </a:endParaRPr>
          </a:p>
        </p:txBody>
      </p:sp>
      <p:sp>
        <p:nvSpPr>
          <p:cNvPr id="9" name="テキスト ボックス 8"/>
          <p:cNvSpPr txBox="1"/>
          <p:nvPr/>
        </p:nvSpPr>
        <p:spPr>
          <a:xfrm>
            <a:off x="7810493" y="6209293"/>
            <a:ext cx="133350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3200" dirty="0" smtClean="0">
                <a:solidFill>
                  <a:prstClr val="black"/>
                </a:solidFill>
                <a:latin typeface="AR P丸ゴシック体E" pitchFamily="50" charset="-128"/>
                <a:ea typeface="AR P丸ゴシック体E" pitchFamily="50" charset="-128"/>
              </a:rPr>
              <a:t>4</a:t>
            </a:r>
            <a:endParaRPr lang="ja-JP" altLang="en-US" sz="3200" dirty="0">
              <a:solidFill>
                <a:prstClr val="black"/>
              </a:solidFill>
              <a:latin typeface="AR P丸ゴシック体E" pitchFamily="50" charset="-128"/>
              <a:ea typeface="AR P丸ゴシック体E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1237185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42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2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42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42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0" dur="1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2" grpId="0"/>
      <p:bldP spid="2" grpId="1"/>
      <p:bldP spid="5" grpId="0"/>
      <p:bldP spid="5" grpId="1"/>
      <p:bldP spid="7" grpId="0"/>
      <p:bldP spid="7" grpId="1"/>
      <p:bldP spid="8" grpId="0"/>
      <p:bldP spid="8" grpId="1"/>
      <p:bldP spid="9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idx="4294967295"/>
          </p:nvPr>
        </p:nvSpPr>
        <p:spPr>
          <a:xfrm>
            <a:off x="3076222" y="2865754"/>
            <a:ext cx="2765778" cy="922867"/>
          </a:xfrm>
        </p:spPr>
        <p:txBody>
          <a:bodyPr/>
          <a:lstStyle/>
          <a:p>
            <a:r>
              <a:rPr lang="en-US" altLang="ja-JP" dirty="0" smtClean="0">
                <a:solidFill>
                  <a:schemeClr val="tx1"/>
                </a:solidFill>
                <a:latin typeface="小塚ゴシック Pr6N EL" pitchFamily="34" charset="-128"/>
                <a:ea typeface="小塚ゴシック Pr6N EL" pitchFamily="34" charset="-128"/>
              </a:rPr>
              <a:t>1</a:t>
            </a:r>
            <a:r>
              <a:rPr lang="ja-JP" altLang="en-US" dirty="0" smtClean="0">
                <a:solidFill>
                  <a:schemeClr val="tx1"/>
                </a:solidFill>
                <a:latin typeface="小塚ゴシック Pr6N EL" pitchFamily="34" charset="-128"/>
                <a:ea typeface="小塚ゴシック Pr6N EL" pitchFamily="34" charset="-128"/>
              </a:rPr>
              <a:t>級</a:t>
            </a:r>
            <a:r>
              <a:rPr lang="en-US" altLang="ja-JP" dirty="0" smtClean="0">
                <a:solidFill>
                  <a:schemeClr val="tx1"/>
                </a:solidFill>
                <a:latin typeface="小塚ゴシック Pr6N EL" pitchFamily="34" charset="-128"/>
                <a:ea typeface="小塚ゴシック Pr6N EL" pitchFamily="34" charset="-128"/>
              </a:rPr>
              <a:t>Excel</a:t>
            </a:r>
            <a:endParaRPr lang="ja-JP" altLang="en-US" dirty="0">
              <a:solidFill>
                <a:schemeClr val="tx1"/>
              </a:solidFill>
              <a:latin typeface="小塚ゴシック Pr6N EL" pitchFamily="34" charset="-128"/>
              <a:ea typeface="小塚ゴシック Pr6N EL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3938702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 advClick="0" advTm="0">
        <p14:switch dir="r"/>
      </p:transition>
    </mc:Choice>
    <mc:Fallback xmlns="">
      <p:transition spd="slow" advClick="0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/>
          <p:cNvSpPr txBox="1"/>
          <p:nvPr/>
        </p:nvSpPr>
        <p:spPr>
          <a:xfrm>
            <a:off x="775504" y="405114"/>
            <a:ext cx="373862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000" dirty="0">
                <a:solidFill>
                  <a:prstClr val="black"/>
                </a:solidFill>
                <a:latin typeface="AR丸ゴシック体M" pitchFamily="49" charset="-128"/>
                <a:ea typeface="AR丸ゴシック体M" pitchFamily="49" charset="-128"/>
              </a:rPr>
              <a:t>DAVERAGE</a:t>
            </a:r>
          </a:p>
        </p:txBody>
      </p:sp>
      <p:sp>
        <p:nvSpPr>
          <p:cNvPr id="3" name="テキスト ボックス 2"/>
          <p:cNvSpPr txBox="1"/>
          <p:nvPr/>
        </p:nvSpPr>
        <p:spPr>
          <a:xfrm>
            <a:off x="775504" y="5407306"/>
            <a:ext cx="134266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4400" dirty="0">
                <a:solidFill>
                  <a:prstClr val="black"/>
                </a:solidFill>
                <a:latin typeface="AR丸ゴシック体M" pitchFamily="49" charset="-128"/>
                <a:ea typeface="AR丸ゴシック体M" pitchFamily="49" charset="-128"/>
              </a:rPr>
              <a:t>関数</a:t>
            </a:r>
          </a:p>
        </p:txBody>
      </p:sp>
      <p:sp>
        <p:nvSpPr>
          <p:cNvPr id="5" name="テキスト ボックス 4"/>
          <p:cNvSpPr txBox="1"/>
          <p:nvPr/>
        </p:nvSpPr>
        <p:spPr>
          <a:xfrm>
            <a:off x="856527" y="1278727"/>
            <a:ext cx="8287473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3200" dirty="0">
                <a:solidFill>
                  <a:prstClr val="black"/>
                </a:solidFill>
                <a:latin typeface="AR丸ゴシック体M" pitchFamily="49" charset="-128"/>
                <a:ea typeface="AR丸ゴシック体M" pitchFamily="49" charset="-128"/>
              </a:rPr>
              <a:t>=</a:t>
            </a:r>
            <a:r>
              <a:rPr lang="en-US" altLang="ja-JP" sz="3200" dirty="0" smtClean="0">
                <a:solidFill>
                  <a:prstClr val="black"/>
                </a:solidFill>
                <a:latin typeface="AR丸ゴシック体M" pitchFamily="49" charset="-128"/>
                <a:ea typeface="AR丸ゴシック体M" pitchFamily="49" charset="-128"/>
              </a:rPr>
              <a:t>DAVERAGE(</a:t>
            </a:r>
            <a:r>
              <a:rPr lang="ja-JP" altLang="en-US" sz="3200" dirty="0" smtClean="0">
                <a:solidFill>
                  <a:prstClr val="black"/>
                </a:solidFill>
                <a:latin typeface="AR丸ゴシック体M" pitchFamily="49" charset="-128"/>
                <a:ea typeface="AR丸ゴシック体M" pitchFamily="49" charset="-128"/>
              </a:rPr>
              <a:t>データベース</a:t>
            </a:r>
            <a:r>
              <a:rPr lang="en-US" altLang="ja-JP" sz="3200" dirty="0" smtClean="0">
                <a:solidFill>
                  <a:prstClr val="black"/>
                </a:solidFill>
                <a:latin typeface="AR丸ゴシック体M" pitchFamily="49" charset="-128"/>
                <a:ea typeface="AR丸ゴシック体M" pitchFamily="49" charset="-128"/>
              </a:rPr>
              <a:t>,</a:t>
            </a:r>
            <a:r>
              <a:rPr lang="ja-JP" altLang="en-US" sz="3200" dirty="0" smtClean="0">
                <a:solidFill>
                  <a:prstClr val="black"/>
                </a:solidFill>
                <a:latin typeface="AR丸ゴシック体M" pitchFamily="49" charset="-128"/>
                <a:ea typeface="AR丸ゴシック体M" pitchFamily="49" charset="-128"/>
              </a:rPr>
              <a:t>フィールド</a:t>
            </a:r>
            <a:r>
              <a:rPr lang="en-US" altLang="ja-JP" sz="3200" dirty="0" smtClean="0">
                <a:solidFill>
                  <a:prstClr val="black"/>
                </a:solidFill>
                <a:latin typeface="AR丸ゴシック体M" pitchFamily="49" charset="-128"/>
                <a:ea typeface="AR丸ゴシック体M" pitchFamily="49" charset="-128"/>
              </a:rPr>
              <a:t>,</a:t>
            </a:r>
            <a:r>
              <a:rPr lang="ja-JP" altLang="en-US" sz="3200" dirty="0" smtClean="0">
                <a:solidFill>
                  <a:prstClr val="black"/>
                </a:solidFill>
                <a:latin typeface="AR丸ゴシック体M" pitchFamily="49" charset="-128"/>
                <a:ea typeface="AR丸ゴシック体M" pitchFamily="49" charset="-128"/>
              </a:rPr>
              <a:t>条件</a:t>
            </a:r>
            <a:r>
              <a:rPr lang="en-US" altLang="ja-JP" sz="3200" dirty="0" smtClean="0">
                <a:solidFill>
                  <a:prstClr val="black"/>
                </a:solidFill>
                <a:latin typeface="AR丸ゴシック体M" pitchFamily="49" charset="-128"/>
                <a:ea typeface="AR丸ゴシック体M" pitchFamily="49" charset="-128"/>
              </a:rPr>
              <a:t>)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ja-JP" altLang="en-US" sz="3600" dirty="0">
                <a:solidFill>
                  <a:prstClr val="black"/>
                </a:solidFill>
                <a:latin typeface="AR丸ゴシック体M" pitchFamily="49" charset="-128"/>
                <a:ea typeface="AR丸ゴシック体M" pitchFamily="49" charset="-128"/>
              </a:rPr>
              <a:t>データベースの</a:t>
            </a:r>
            <a:r>
              <a:rPr lang="ja-JP" altLang="en-US" sz="3600" dirty="0" smtClean="0">
                <a:solidFill>
                  <a:prstClr val="black"/>
                </a:solidFill>
                <a:latin typeface="AR丸ゴシック体M" pitchFamily="49" charset="-128"/>
                <a:ea typeface="AR丸ゴシック体M" pitchFamily="49" charset="-128"/>
              </a:rPr>
              <a:t>中</a:t>
            </a:r>
            <a:r>
              <a:rPr lang="ja-JP" altLang="en-US" sz="3600" dirty="0">
                <a:solidFill>
                  <a:prstClr val="black"/>
                </a:solidFill>
                <a:latin typeface="AR丸ゴシック体M" pitchFamily="49" charset="-128"/>
                <a:ea typeface="AR丸ゴシック体M" pitchFamily="49" charset="-128"/>
              </a:rPr>
              <a:t>で</a:t>
            </a:r>
            <a:r>
              <a:rPr lang="en-US" altLang="ja-JP" sz="3600" dirty="0" smtClean="0">
                <a:solidFill>
                  <a:prstClr val="black"/>
                </a:solidFill>
                <a:latin typeface="AR丸ゴシック体M" pitchFamily="49" charset="-128"/>
                <a:ea typeface="AR丸ゴシック体M" pitchFamily="49" charset="-128"/>
              </a:rPr>
              <a:t/>
            </a:r>
            <a:br>
              <a:rPr lang="en-US" altLang="ja-JP" sz="3600" dirty="0" smtClean="0">
                <a:solidFill>
                  <a:prstClr val="black"/>
                </a:solidFill>
                <a:latin typeface="AR丸ゴシック体M" pitchFamily="49" charset="-128"/>
                <a:ea typeface="AR丸ゴシック体M" pitchFamily="49" charset="-128"/>
              </a:rPr>
            </a:br>
            <a:r>
              <a:rPr lang="ja-JP" altLang="en-US" sz="3600" dirty="0" smtClean="0">
                <a:solidFill>
                  <a:prstClr val="black"/>
                </a:solidFill>
                <a:latin typeface="AR丸ゴシック体M" pitchFamily="49" charset="-128"/>
                <a:ea typeface="AR丸ゴシック体M" pitchFamily="49" charset="-128"/>
              </a:rPr>
              <a:t>条件</a:t>
            </a:r>
            <a:r>
              <a:rPr lang="ja-JP" altLang="en-US" sz="3600" dirty="0">
                <a:solidFill>
                  <a:prstClr val="black"/>
                </a:solidFill>
                <a:latin typeface="AR丸ゴシック体M" pitchFamily="49" charset="-128"/>
                <a:ea typeface="AR丸ゴシック体M" pitchFamily="49" charset="-128"/>
              </a:rPr>
              <a:t>に一致する値</a:t>
            </a:r>
            <a:r>
              <a:rPr lang="ja-JP" altLang="en-US" sz="3600" dirty="0" smtClean="0">
                <a:solidFill>
                  <a:prstClr val="black"/>
                </a:solidFill>
                <a:latin typeface="AR丸ゴシック体M" pitchFamily="49" charset="-128"/>
                <a:ea typeface="AR丸ゴシック体M" pitchFamily="49" charset="-128"/>
              </a:rPr>
              <a:t>を平均</a:t>
            </a:r>
            <a:r>
              <a:rPr lang="ja-JP" altLang="en-US" sz="3600" dirty="0">
                <a:solidFill>
                  <a:prstClr val="black"/>
                </a:solidFill>
                <a:latin typeface="AR丸ゴシック体M" pitchFamily="49" charset="-128"/>
                <a:ea typeface="AR丸ゴシック体M" pitchFamily="49" charset="-128"/>
              </a:rPr>
              <a:t>する</a:t>
            </a:r>
          </a:p>
          <a:p>
            <a:endParaRPr lang="ja-JP" altLang="en-US" sz="3600" dirty="0">
              <a:solidFill>
                <a:prstClr val="black"/>
              </a:solidFill>
            </a:endParaRPr>
          </a:p>
        </p:txBody>
      </p:sp>
      <p:pic>
        <p:nvPicPr>
          <p:cNvPr id="6" name="Picture 3" descr="Y:\kijima\平成26年度　C3-2  3班\素材\1級Excel\1kyu_daverage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72745" y="448850"/>
            <a:ext cx="3937405" cy="29598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コンテンツ プレースホルダー 16"/>
          <p:cNvSpPr txBox="1">
            <a:spLocks/>
          </p:cNvSpPr>
          <p:nvPr/>
        </p:nvSpPr>
        <p:spPr>
          <a:xfrm>
            <a:off x="774211" y="1916833"/>
            <a:ext cx="7703037" cy="1884368"/>
          </a:xfrm>
          <a:prstGeom prst="rect">
            <a:avLst/>
          </a:prstGeom>
        </p:spPr>
        <p:txBody>
          <a:bodyPr/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kumimoji="1"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9436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kumimoji="1"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6868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kumimoji="1"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kumimoji="1"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716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kumimoji="1" sz="18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64592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kumimoji="1"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90195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kumimoji="1"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19456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kumimoji="1"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46888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kumimoji="1"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rgbClr val="AD0101"/>
              </a:buClr>
            </a:pPr>
            <a:endParaRPr lang="en-US" altLang="ja-JP" dirty="0">
              <a:solidFill>
                <a:srgbClr val="303030"/>
              </a:solidFill>
              <a:latin typeface="ＭＳ Ｐ明朝"/>
            </a:endParaRPr>
          </a:p>
        </p:txBody>
      </p:sp>
      <p:sp>
        <p:nvSpPr>
          <p:cNvPr id="10" name="テキスト ボックス 9"/>
          <p:cNvSpPr txBox="1"/>
          <p:nvPr/>
        </p:nvSpPr>
        <p:spPr>
          <a:xfrm>
            <a:off x="392578" y="3609355"/>
            <a:ext cx="621757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3600" dirty="0" smtClean="0">
                <a:solidFill>
                  <a:prstClr val="black"/>
                </a:solidFill>
                <a:latin typeface="AR P丸ゴシック体M" pitchFamily="50" charset="-128"/>
                <a:ea typeface="AR P丸ゴシック体M" pitchFamily="50" charset="-128"/>
              </a:rPr>
              <a:t>この表の場合</a:t>
            </a:r>
            <a:endParaRPr lang="ja-JP" altLang="en-US" sz="3600" dirty="0">
              <a:solidFill>
                <a:prstClr val="black"/>
              </a:solidFill>
              <a:latin typeface="AR P丸ゴシック体M" pitchFamily="50" charset="-128"/>
              <a:ea typeface="AR P丸ゴシック体M" pitchFamily="50" charset="-128"/>
            </a:endParaRPr>
          </a:p>
        </p:txBody>
      </p:sp>
      <p:sp>
        <p:nvSpPr>
          <p:cNvPr id="11" name="テキスト ボックス 10"/>
          <p:cNvSpPr txBox="1"/>
          <p:nvPr/>
        </p:nvSpPr>
        <p:spPr>
          <a:xfrm>
            <a:off x="3264061" y="3617041"/>
            <a:ext cx="6692178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ja-JP" altLang="en-US" sz="3200" dirty="0" smtClean="0">
                <a:solidFill>
                  <a:prstClr val="black"/>
                </a:solidFill>
                <a:latin typeface="AR P丸ゴシック体M" pitchFamily="50" charset="-128"/>
                <a:ea typeface="AR P丸ゴシック体M" pitchFamily="50" charset="-128"/>
              </a:rPr>
              <a:t>条件</a:t>
            </a:r>
            <a:endParaRPr lang="en-US" altLang="ja-JP" sz="3200" dirty="0" smtClean="0">
              <a:solidFill>
                <a:prstClr val="black"/>
              </a:solidFill>
              <a:latin typeface="AR P丸ゴシック体M" pitchFamily="50" charset="-128"/>
              <a:ea typeface="AR P丸ゴシック体M" pitchFamily="50" charset="-128"/>
            </a:endParaRPr>
          </a:p>
          <a:p>
            <a:pPr marL="742950" lvl="1" indent="-285750">
              <a:buFont typeface="Arial" pitchFamily="34" charset="0"/>
              <a:buChar char="•"/>
            </a:pPr>
            <a:r>
              <a:rPr lang="ja-JP" altLang="en-US" sz="3200" dirty="0" smtClean="0">
                <a:solidFill>
                  <a:prstClr val="black"/>
                </a:solidFill>
                <a:latin typeface="AR P丸ゴシック体M" pitchFamily="50" charset="-128"/>
                <a:ea typeface="AR P丸ゴシック体M" pitchFamily="50" charset="-128"/>
              </a:rPr>
              <a:t>コードが</a:t>
            </a:r>
            <a:r>
              <a:rPr lang="en-US" altLang="ja-JP" sz="3200" dirty="0" smtClean="0">
                <a:solidFill>
                  <a:prstClr val="black"/>
                </a:solidFill>
                <a:latin typeface="AR P丸ゴシック体M" pitchFamily="50" charset="-128"/>
                <a:ea typeface="AR P丸ゴシック体M" pitchFamily="50" charset="-128"/>
              </a:rPr>
              <a:t>R</a:t>
            </a:r>
            <a:r>
              <a:rPr lang="ja-JP" altLang="en-US" sz="3200" dirty="0" smtClean="0">
                <a:solidFill>
                  <a:prstClr val="black"/>
                </a:solidFill>
                <a:latin typeface="AR P丸ゴシック体M" pitchFamily="50" charset="-128"/>
                <a:ea typeface="AR P丸ゴシック体M" pitchFamily="50" charset="-128"/>
              </a:rPr>
              <a:t>から</a:t>
            </a:r>
            <a:r>
              <a:rPr lang="ja-JP" altLang="en-US" sz="3200" dirty="0">
                <a:solidFill>
                  <a:prstClr val="black"/>
                </a:solidFill>
                <a:latin typeface="AR P丸ゴシック体M" pitchFamily="50" charset="-128"/>
                <a:ea typeface="AR P丸ゴシック体M" pitchFamily="50" charset="-128"/>
              </a:rPr>
              <a:t>始まる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ja-JP" altLang="en-US" sz="3200" dirty="0">
                <a:solidFill>
                  <a:prstClr val="black"/>
                </a:solidFill>
                <a:latin typeface="AR P丸ゴシック体M" pitchFamily="50" charset="-128"/>
                <a:ea typeface="AR P丸ゴシック体M" pitchFamily="50" charset="-128"/>
              </a:rPr>
              <a:t>金額が</a:t>
            </a:r>
            <a:r>
              <a:rPr lang="en-US" altLang="ja-JP" sz="3200" dirty="0">
                <a:solidFill>
                  <a:prstClr val="black"/>
                </a:solidFill>
                <a:latin typeface="AR P丸ゴシック体M" pitchFamily="50" charset="-128"/>
                <a:ea typeface="AR P丸ゴシック体M" pitchFamily="50" charset="-128"/>
              </a:rPr>
              <a:t>2,000</a:t>
            </a:r>
            <a:r>
              <a:rPr lang="ja-JP" altLang="en-US" sz="3200" dirty="0">
                <a:solidFill>
                  <a:prstClr val="black"/>
                </a:solidFill>
                <a:latin typeface="AR P丸ゴシック体M" pitchFamily="50" charset="-128"/>
                <a:ea typeface="AR P丸ゴシック体M" pitchFamily="50" charset="-128"/>
              </a:rPr>
              <a:t>円以上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ja-JP" altLang="en-US" sz="3200" dirty="0">
                <a:solidFill>
                  <a:prstClr val="black"/>
                </a:solidFill>
                <a:latin typeface="AR P丸ゴシック体M" pitchFamily="50" charset="-128"/>
                <a:ea typeface="AR P丸ゴシック体M" pitchFamily="50" charset="-128"/>
              </a:rPr>
              <a:t>一致するの</a:t>
            </a:r>
            <a:r>
              <a:rPr lang="ja-JP" altLang="en-US" sz="3200" dirty="0" smtClean="0">
                <a:solidFill>
                  <a:prstClr val="black"/>
                </a:solidFill>
                <a:latin typeface="AR P丸ゴシック体M" pitchFamily="50" charset="-128"/>
                <a:ea typeface="AR P丸ゴシック体M" pitchFamily="50" charset="-128"/>
              </a:rPr>
              <a:t>は</a:t>
            </a:r>
            <a:r>
              <a:rPr lang="en-US" altLang="ja-JP" sz="3200" dirty="0" smtClean="0">
                <a:solidFill>
                  <a:prstClr val="black"/>
                </a:solidFill>
                <a:latin typeface="AR P丸ゴシック体M" pitchFamily="50" charset="-128"/>
                <a:ea typeface="AR P丸ゴシック体M" pitchFamily="50" charset="-128"/>
              </a:rPr>
              <a:t>R1</a:t>
            </a:r>
            <a:r>
              <a:rPr lang="ja-JP" altLang="en-US" sz="3200" dirty="0" smtClean="0">
                <a:solidFill>
                  <a:prstClr val="black"/>
                </a:solidFill>
                <a:latin typeface="AR P丸ゴシック体M" pitchFamily="50" charset="-128"/>
                <a:ea typeface="AR P丸ゴシック体M" pitchFamily="50" charset="-128"/>
              </a:rPr>
              <a:t>と</a:t>
            </a:r>
            <a:r>
              <a:rPr lang="en-US" altLang="ja-JP" sz="3200" dirty="0" smtClean="0">
                <a:solidFill>
                  <a:prstClr val="black"/>
                </a:solidFill>
                <a:latin typeface="AR P丸ゴシック体M" pitchFamily="50" charset="-128"/>
                <a:ea typeface="AR P丸ゴシック体M" pitchFamily="50" charset="-128"/>
              </a:rPr>
              <a:t>R2</a:t>
            </a:r>
            <a:r>
              <a:rPr lang="ja-JP" altLang="en-US" sz="3200" dirty="0" smtClean="0">
                <a:solidFill>
                  <a:prstClr val="black"/>
                </a:solidFill>
                <a:latin typeface="AR P丸ゴシック体M" pitchFamily="50" charset="-128"/>
                <a:ea typeface="AR P丸ゴシック体M" pitchFamily="50" charset="-128"/>
              </a:rPr>
              <a:t>なので</a:t>
            </a:r>
            <a:endParaRPr lang="en-US" altLang="ja-JP" sz="3200" dirty="0" smtClean="0">
              <a:solidFill>
                <a:prstClr val="black"/>
              </a:solidFill>
              <a:latin typeface="AR P丸ゴシック体M" pitchFamily="50" charset="-128"/>
              <a:ea typeface="AR P丸ゴシック体M" pitchFamily="50" charset="-128"/>
            </a:endParaRPr>
          </a:p>
          <a:p>
            <a:r>
              <a:rPr lang="en-US" altLang="ja-JP" sz="3200" dirty="0" smtClean="0">
                <a:solidFill>
                  <a:prstClr val="black"/>
                </a:solidFill>
                <a:latin typeface="AR P丸ゴシック体M" pitchFamily="50" charset="-128"/>
                <a:ea typeface="AR P丸ゴシック体M" pitchFamily="50" charset="-128"/>
              </a:rPr>
              <a:t>(2,330 + 3,185)÷2 = 2,758</a:t>
            </a:r>
            <a:r>
              <a:rPr lang="ja-JP" altLang="en-US" sz="3200" dirty="0" smtClean="0">
                <a:solidFill>
                  <a:prstClr val="black"/>
                </a:solidFill>
                <a:latin typeface="AR P丸ゴシック体M" pitchFamily="50" charset="-128"/>
                <a:ea typeface="AR P丸ゴシック体M" pitchFamily="50" charset="-128"/>
              </a:rPr>
              <a:t>円</a:t>
            </a:r>
            <a:endParaRPr lang="en-US" altLang="ja-JP" sz="3200" dirty="0" smtClean="0">
              <a:solidFill>
                <a:prstClr val="black"/>
              </a:solidFill>
              <a:latin typeface="AR P丸ゴシック体M" pitchFamily="50" charset="-128"/>
              <a:ea typeface="AR P丸ゴシック体M" pitchFamily="50" charset="-128"/>
            </a:endParaRPr>
          </a:p>
        </p:txBody>
      </p:sp>
      <p:sp>
        <p:nvSpPr>
          <p:cNvPr id="9" name="テキスト ボックス 8"/>
          <p:cNvSpPr txBox="1"/>
          <p:nvPr/>
        </p:nvSpPr>
        <p:spPr>
          <a:xfrm>
            <a:off x="7810493" y="6209293"/>
            <a:ext cx="133350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3200" dirty="0" smtClean="0">
                <a:solidFill>
                  <a:prstClr val="black"/>
                </a:solidFill>
                <a:latin typeface="AR P丸ゴシック体E" pitchFamily="50" charset="-128"/>
                <a:ea typeface="AR P丸ゴシック体E" pitchFamily="50" charset="-128"/>
              </a:rPr>
              <a:t>4</a:t>
            </a:r>
            <a:endParaRPr lang="ja-JP" altLang="en-US" sz="3200" dirty="0">
              <a:solidFill>
                <a:prstClr val="black"/>
              </a:solidFill>
              <a:latin typeface="AR P丸ゴシック体E" pitchFamily="50" charset="-128"/>
              <a:ea typeface="AR P丸ゴシック体E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5621549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42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42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2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42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42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5" grpId="0"/>
      <p:bldP spid="5" grpId="1"/>
      <p:bldP spid="10" grpId="0"/>
      <p:bldP spid="10" grpId="1"/>
      <p:bldP spid="11" grpId="0"/>
      <p:bldP spid="11" grpId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4938" y="2182613"/>
            <a:ext cx="6529387" cy="2566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57113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 advClick="0" advTm="0">
        <p14:switch dir="r"/>
      </p:transition>
    </mc:Choice>
    <mc:Fallback xmlns="">
      <p:transition spd="slow" advClick="0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10" presetClass="exit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/>
          <p:cNvSpPr txBox="1"/>
          <p:nvPr/>
        </p:nvSpPr>
        <p:spPr>
          <a:xfrm>
            <a:off x="775504" y="405114"/>
            <a:ext cx="243068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dirty="0" smtClean="0">
                <a:solidFill>
                  <a:prstClr val="black"/>
                </a:solidFill>
                <a:latin typeface="AR丸ゴシック体M" pitchFamily="49" charset="-128"/>
                <a:ea typeface="AR丸ゴシック体M" pitchFamily="49" charset="-128"/>
              </a:rPr>
              <a:t>ABS</a:t>
            </a:r>
            <a:endParaRPr lang="ja-JP" altLang="en-US" sz="6600" dirty="0">
              <a:solidFill>
                <a:prstClr val="black"/>
              </a:solidFill>
              <a:latin typeface="AR丸ゴシック体M" pitchFamily="49" charset="-128"/>
              <a:ea typeface="AR丸ゴシック体M" pitchFamily="49" charset="-128"/>
            </a:endParaRPr>
          </a:p>
        </p:txBody>
      </p:sp>
      <p:sp>
        <p:nvSpPr>
          <p:cNvPr id="3" name="テキスト ボックス 2"/>
          <p:cNvSpPr txBox="1"/>
          <p:nvPr/>
        </p:nvSpPr>
        <p:spPr>
          <a:xfrm>
            <a:off x="775504" y="5407306"/>
            <a:ext cx="134266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4400" dirty="0">
                <a:solidFill>
                  <a:prstClr val="black"/>
                </a:solidFill>
                <a:latin typeface="AR丸ゴシック体M" pitchFamily="49" charset="-128"/>
                <a:ea typeface="AR丸ゴシック体M" pitchFamily="49" charset="-128"/>
              </a:rPr>
              <a:t>関数</a:t>
            </a:r>
          </a:p>
        </p:txBody>
      </p:sp>
      <p:sp>
        <p:nvSpPr>
          <p:cNvPr id="5" name="テキスト ボックス 4"/>
          <p:cNvSpPr txBox="1"/>
          <p:nvPr/>
        </p:nvSpPr>
        <p:spPr>
          <a:xfrm>
            <a:off x="1099595" y="1398908"/>
            <a:ext cx="7442521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3600" dirty="0" smtClean="0">
                <a:solidFill>
                  <a:prstClr val="black"/>
                </a:solidFill>
                <a:latin typeface="AR丸ゴシック体M" pitchFamily="49" charset="-128"/>
                <a:ea typeface="AR丸ゴシック体M" pitchFamily="49" charset="-128"/>
              </a:rPr>
              <a:t>=ABS(</a:t>
            </a:r>
            <a:r>
              <a:rPr lang="ja-JP" altLang="en-US" sz="3600" dirty="0">
                <a:solidFill>
                  <a:prstClr val="black"/>
                </a:solidFill>
                <a:latin typeface="AR丸ゴシック体M" pitchFamily="49" charset="-128"/>
                <a:ea typeface="AR丸ゴシック体M" pitchFamily="49" charset="-128"/>
              </a:rPr>
              <a:t>値</a:t>
            </a:r>
            <a:r>
              <a:rPr lang="en-US" altLang="ja-JP" sz="3600" dirty="0" smtClean="0">
                <a:solidFill>
                  <a:prstClr val="black"/>
                </a:solidFill>
                <a:latin typeface="AR丸ゴシック体M" pitchFamily="49" charset="-128"/>
                <a:ea typeface="AR丸ゴシック体M" pitchFamily="49" charset="-128"/>
              </a:rPr>
              <a:t>)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ja-JP" altLang="en-US" sz="3600" dirty="0" smtClean="0">
                <a:solidFill>
                  <a:prstClr val="black"/>
                </a:solidFill>
                <a:latin typeface="AR丸ゴシック体M" pitchFamily="49" charset="-128"/>
                <a:ea typeface="AR丸ゴシック体M" pitchFamily="49" charset="-128"/>
              </a:rPr>
              <a:t>指定</a:t>
            </a:r>
            <a:r>
              <a:rPr lang="ja-JP" altLang="en-US" sz="3600" dirty="0">
                <a:solidFill>
                  <a:prstClr val="black"/>
                </a:solidFill>
                <a:latin typeface="AR丸ゴシック体M" pitchFamily="49" charset="-128"/>
                <a:ea typeface="AR丸ゴシック体M" pitchFamily="49" charset="-128"/>
              </a:rPr>
              <a:t>された値の</a:t>
            </a:r>
            <a:r>
              <a:rPr lang="ja-JP" altLang="en-US" sz="3600" dirty="0" smtClean="0">
                <a:solidFill>
                  <a:prstClr val="black"/>
                </a:solidFill>
                <a:latin typeface="AR丸ゴシック体M" pitchFamily="49" charset="-128"/>
                <a:ea typeface="AR丸ゴシック体M" pitchFamily="49" charset="-128"/>
              </a:rPr>
              <a:t>絶対値を</a:t>
            </a:r>
            <a:r>
              <a:rPr lang="ja-JP" altLang="en-US" sz="3600" dirty="0">
                <a:solidFill>
                  <a:prstClr val="black"/>
                </a:solidFill>
                <a:latin typeface="AR丸ゴシック体M" pitchFamily="49" charset="-128"/>
                <a:ea typeface="AR丸ゴシック体M" pitchFamily="49" charset="-128"/>
              </a:rPr>
              <a:t>表す値を表示する</a:t>
            </a:r>
            <a:endParaRPr lang="en-US" altLang="ja-JP" sz="3600" dirty="0">
              <a:solidFill>
                <a:prstClr val="black"/>
              </a:solidFill>
              <a:latin typeface="AR丸ゴシック体M" pitchFamily="49" charset="-128"/>
              <a:ea typeface="AR丸ゴシック体M" pitchFamily="49" charset="-128"/>
            </a:endParaRPr>
          </a:p>
          <a:p>
            <a:endParaRPr lang="ja-JP" altLang="en-US" sz="3600" dirty="0">
              <a:solidFill>
                <a:prstClr val="black"/>
              </a:solidFill>
            </a:endParaRPr>
          </a:p>
        </p:txBody>
      </p:sp>
      <p:graphicFrame>
        <p:nvGraphicFramePr>
          <p:cNvPr id="7" name="表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14335256"/>
              </p:ext>
            </p:extLst>
          </p:nvPr>
        </p:nvGraphicFramePr>
        <p:xfrm>
          <a:off x="3935392" y="2712900"/>
          <a:ext cx="4444679" cy="32943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289255"/>
                <a:gridCol w="2155424"/>
              </a:tblGrid>
              <a:tr h="823590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4000" dirty="0" smtClean="0">
                          <a:latin typeface="AR丸ゴシック体M" pitchFamily="49" charset="-128"/>
                          <a:ea typeface="AR丸ゴシック体M" pitchFamily="49" charset="-128"/>
                        </a:rPr>
                        <a:t>値</a:t>
                      </a:r>
                      <a:endParaRPr kumimoji="1" lang="ja-JP" altLang="en-US" sz="4000" dirty="0">
                        <a:latin typeface="AR丸ゴシック体M" pitchFamily="49" charset="-128"/>
                        <a:ea typeface="AR丸ゴシック体M" pitchFamily="49" charset="-128"/>
                      </a:endParaRP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4000" dirty="0" smtClean="0">
                          <a:latin typeface="AR丸ゴシック体M" pitchFamily="49" charset="-128"/>
                          <a:ea typeface="AR丸ゴシック体M" pitchFamily="49" charset="-128"/>
                        </a:rPr>
                        <a:t>結果</a:t>
                      </a:r>
                      <a:endParaRPr kumimoji="1" lang="ja-JP" altLang="en-US" sz="4000" dirty="0">
                        <a:latin typeface="AR丸ゴシック体M" pitchFamily="49" charset="-128"/>
                        <a:ea typeface="AR丸ゴシック体M" pitchFamily="49" charset="-128"/>
                      </a:endParaRP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823590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4000" dirty="0" smtClean="0">
                          <a:latin typeface="AR丸ゴシック体M" pitchFamily="49" charset="-128"/>
                          <a:ea typeface="AR丸ゴシック体M" pitchFamily="49" charset="-128"/>
                        </a:rPr>
                        <a:t>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4000" dirty="0" smtClean="0">
                          <a:latin typeface="AR丸ゴシック体M" pitchFamily="49" charset="-128"/>
                          <a:ea typeface="AR丸ゴシック体M" pitchFamily="49" charset="-128"/>
                        </a:rPr>
                        <a:t>2</a:t>
                      </a:r>
                      <a:endParaRPr kumimoji="1" lang="ja-JP" altLang="en-US" sz="4000" dirty="0">
                        <a:latin typeface="AR丸ゴシック体M" pitchFamily="49" charset="-128"/>
                        <a:ea typeface="AR丸ゴシック体M" pitchFamily="49" charset="-128"/>
                      </a:endParaRPr>
                    </a:p>
                  </a:txBody>
                  <a:tcPr anchor="ctr"/>
                </a:tc>
              </a:tr>
              <a:tr h="823590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4000" dirty="0" smtClean="0">
                          <a:latin typeface="AR丸ゴシック体M" pitchFamily="49" charset="-128"/>
                          <a:ea typeface="AR丸ゴシック体M" pitchFamily="49" charset="-128"/>
                        </a:rPr>
                        <a:t>-5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4000" dirty="0" smtClean="0">
                          <a:latin typeface="AR丸ゴシック体M" pitchFamily="49" charset="-128"/>
                          <a:ea typeface="AR丸ゴシック体M" pitchFamily="49" charset="-128"/>
                        </a:rPr>
                        <a:t>5</a:t>
                      </a:r>
                      <a:endParaRPr kumimoji="1" lang="ja-JP" altLang="en-US" sz="4000" dirty="0">
                        <a:latin typeface="AR丸ゴシック体M" pitchFamily="49" charset="-128"/>
                        <a:ea typeface="AR丸ゴシック体M" pitchFamily="49" charset="-128"/>
                      </a:endParaRPr>
                    </a:p>
                  </a:txBody>
                  <a:tcPr anchor="ctr"/>
                </a:tc>
              </a:tr>
              <a:tr h="823590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4000" dirty="0" smtClean="0">
                          <a:latin typeface="AR丸ゴシック体M" pitchFamily="49" charset="-128"/>
                          <a:ea typeface="AR丸ゴシック体M" pitchFamily="49" charset="-128"/>
                        </a:rPr>
                        <a:t>4.2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4000" dirty="0" smtClean="0">
                          <a:latin typeface="AR丸ゴシック体M" pitchFamily="49" charset="-128"/>
                          <a:ea typeface="AR丸ゴシック体M" pitchFamily="49" charset="-128"/>
                        </a:rPr>
                        <a:t>4.2</a:t>
                      </a:r>
                      <a:endParaRPr kumimoji="1" lang="ja-JP" altLang="en-US" sz="4000" dirty="0">
                        <a:latin typeface="AR丸ゴシック体M" pitchFamily="49" charset="-128"/>
                        <a:ea typeface="AR丸ゴシック体M" pitchFamily="49" charset="-128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6" name="テキスト ボックス 5"/>
          <p:cNvSpPr txBox="1"/>
          <p:nvPr/>
        </p:nvSpPr>
        <p:spPr>
          <a:xfrm>
            <a:off x="7810493" y="6209293"/>
            <a:ext cx="133350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3200" dirty="0">
                <a:solidFill>
                  <a:prstClr val="black"/>
                </a:solidFill>
                <a:latin typeface="AR P丸ゴシック体E" pitchFamily="50" charset="-128"/>
                <a:ea typeface="AR P丸ゴシック体E" pitchFamily="50" charset="-128"/>
              </a:rPr>
              <a:t>１</a:t>
            </a:r>
          </a:p>
        </p:txBody>
      </p:sp>
    </p:spTree>
    <p:extLst>
      <p:ext uri="{BB962C8B-B14F-4D97-AF65-F5344CB8AC3E}">
        <p14:creationId xmlns:p14="http://schemas.microsoft.com/office/powerpoint/2010/main" val="13344650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42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5" grpId="0"/>
      <p:bldP spid="5" grpId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/>
          <p:cNvSpPr txBox="1"/>
          <p:nvPr/>
        </p:nvSpPr>
        <p:spPr>
          <a:xfrm>
            <a:off x="775504" y="405114"/>
            <a:ext cx="373862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dirty="0" smtClean="0">
                <a:solidFill>
                  <a:prstClr val="black"/>
                </a:solidFill>
                <a:latin typeface="AR丸ゴシック体M" pitchFamily="49" charset="-128"/>
                <a:ea typeface="AR丸ゴシック体M" pitchFamily="49" charset="-128"/>
              </a:rPr>
              <a:t>SUBTOTAL</a:t>
            </a:r>
            <a:endParaRPr lang="ja-JP" altLang="en-US" sz="6600" dirty="0">
              <a:solidFill>
                <a:prstClr val="black"/>
              </a:solidFill>
              <a:latin typeface="AR丸ゴシック体M" pitchFamily="49" charset="-128"/>
              <a:ea typeface="AR丸ゴシック体M" pitchFamily="49" charset="-128"/>
            </a:endParaRPr>
          </a:p>
        </p:txBody>
      </p:sp>
      <p:sp>
        <p:nvSpPr>
          <p:cNvPr id="3" name="テキスト ボックス 2"/>
          <p:cNvSpPr txBox="1"/>
          <p:nvPr/>
        </p:nvSpPr>
        <p:spPr>
          <a:xfrm>
            <a:off x="775504" y="5407306"/>
            <a:ext cx="134266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4400" dirty="0">
                <a:solidFill>
                  <a:prstClr val="black"/>
                </a:solidFill>
                <a:latin typeface="AR丸ゴシック体M" pitchFamily="49" charset="-128"/>
                <a:ea typeface="AR丸ゴシック体M" pitchFamily="49" charset="-128"/>
              </a:rPr>
              <a:t>関数</a:t>
            </a:r>
          </a:p>
        </p:txBody>
      </p:sp>
      <p:sp>
        <p:nvSpPr>
          <p:cNvPr id="5" name="テキスト ボックス 4"/>
          <p:cNvSpPr txBox="1"/>
          <p:nvPr/>
        </p:nvSpPr>
        <p:spPr>
          <a:xfrm>
            <a:off x="937550" y="1404395"/>
            <a:ext cx="8322197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3600" dirty="0" smtClean="0">
                <a:solidFill>
                  <a:prstClr val="black"/>
                </a:solidFill>
                <a:latin typeface="AR丸ゴシック体M" pitchFamily="49" charset="-128"/>
                <a:ea typeface="AR丸ゴシック体M" pitchFamily="49" charset="-128"/>
              </a:rPr>
              <a:t>=SUBTOTAL(</a:t>
            </a:r>
            <a:r>
              <a:rPr lang="ja-JP" altLang="en-US" sz="3600" dirty="0" smtClean="0">
                <a:solidFill>
                  <a:prstClr val="black"/>
                </a:solidFill>
                <a:latin typeface="AR丸ゴシック体M" pitchFamily="49" charset="-128"/>
                <a:ea typeface="AR丸ゴシック体M" pitchFamily="49" charset="-128"/>
              </a:rPr>
              <a:t>集計方法</a:t>
            </a:r>
            <a:r>
              <a:rPr lang="ja-JP" altLang="en-US" sz="3600" dirty="0">
                <a:solidFill>
                  <a:prstClr val="black"/>
                </a:solidFill>
                <a:latin typeface="AR丸ゴシック体M" pitchFamily="49" charset="-128"/>
                <a:ea typeface="AR丸ゴシック体M" pitchFamily="49" charset="-128"/>
              </a:rPr>
              <a:t>，</a:t>
            </a:r>
            <a:r>
              <a:rPr lang="ja-JP" altLang="en-US" sz="3600" dirty="0" smtClean="0">
                <a:solidFill>
                  <a:prstClr val="black"/>
                </a:solidFill>
                <a:latin typeface="AR丸ゴシック体M" pitchFamily="49" charset="-128"/>
                <a:ea typeface="AR丸ゴシック体M" pitchFamily="49" charset="-128"/>
              </a:rPr>
              <a:t>範囲</a:t>
            </a:r>
            <a:r>
              <a:rPr lang="en-US" altLang="ja-JP" sz="3600" dirty="0" smtClean="0">
                <a:solidFill>
                  <a:prstClr val="black"/>
                </a:solidFill>
                <a:latin typeface="AR丸ゴシック体M" pitchFamily="49" charset="-128"/>
                <a:ea typeface="AR丸ゴシック体M" pitchFamily="49" charset="-128"/>
              </a:rPr>
              <a:t>)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ja-JP" altLang="en-US" sz="3600" dirty="0" smtClean="0">
                <a:solidFill>
                  <a:prstClr val="black"/>
                </a:solidFill>
                <a:latin typeface="AR丸ゴシック体M" pitchFamily="49" charset="-128"/>
                <a:ea typeface="AR丸ゴシック体M" pitchFamily="49" charset="-128"/>
              </a:rPr>
              <a:t>指定</a:t>
            </a:r>
            <a:r>
              <a:rPr lang="ja-JP" altLang="en-US" sz="3600" dirty="0">
                <a:solidFill>
                  <a:prstClr val="black"/>
                </a:solidFill>
                <a:latin typeface="AR丸ゴシック体M" pitchFamily="49" charset="-128"/>
                <a:ea typeface="AR丸ゴシック体M" pitchFamily="49" charset="-128"/>
              </a:rPr>
              <a:t>した範囲</a:t>
            </a:r>
            <a:r>
              <a:rPr lang="ja-JP" altLang="en-US" sz="3600" dirty="0" smtClean="0">
                <a:solidFill>
                  <a:prstClr val="black"/>
                </a:solidFill>
                <a:latin typeface="AR丸ゴシック体M" pitchFamily="49" charset="-128"/>
                <a:ea typeface="AR丸ゴシック体M" pitchFamily="49" charset="-128"/>
              </a:rPr>
              <a:t>を指定</a:t>
            </a:r>
            <a:r>
              <a:rPr lang="ja-JP" altLang="en-US" sz="3600" dirty="0">
                <a:solidFill>
                  <a:prstClr val="black"/>
                </a:solidFill>
                <a:latin typeface="AR丸ゴシック体M" pitchFamily="49" charset="-128"/>
                <a:ea typeface="AR丸ゴシック体M" pitchFamily="49" charset="-128"/>
              </a:rPr>
              <a:t>した集計方法で</a:t>
            </a:r>
            <a:br>
              <a:rPr lang="ja-JP" altLang="en-US" sz="3600" dirty="0">
                <a:solidFill>
                  <a:prstClr val="black"/>
                </a:solidFill>
                <a:latin typeface="AR丸ゴシック体M" pitchFamily="49" charset="-128"/>
                <a:ea typeface="AR丸ゴシック体M" pitchFamily="49" charset="-128"/>
              </a:rPr>
            </a:br>
            <a:r>
              <a:rPr lang="ja-JP" altLang="en-US" sz="3600" dirty="0">
                <a:solidFill>
                  <a:prstClr val="black"/>
                </a:solidFill>
                <a:latin typeface="AR丸ゴシック体M" pitchFamily="49" charset="-128"/>
                <a:ea typeface="AR丸ゴシック体M" pitchFamily="49" charset="-128"/>
              </a:rPr>
              <a:t>小計を計算する</a:t>
            </a:r>
          </a:p>
          <a:p>
            <a:pPr marL="457200" indent="-457200">
              <a:buFont typeface="Arial" pitchFamily="34" charset="0"/>
              <a:buChar char="•"/>
            </a:pPr>
            <a:endParaRPr lang="en-US" altLang="ja-JP" sz="3600" dirty="0">
              <a:solidFill>
                <a:prstClr val="black"/>
              </a:solidFill>
              <a:latin typeface="AR丸ゴシック体M" pitchFamily="49" charset="-128"/>
              <a:ea typeface="AR丸ゴシック体M" pitchFamily="49" charset="-128"/>
            </a:endParaRPr>
          </a:p>
          <a:p>
            <a:endParaRPr lang="ja-JP" altLang="en-US" sz="3600" dirty="0">
              <a:solidFill>
                <a:prstClr val="black"/>
              </a:solidFill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8962" y="2040457"/>
            <a:ext cx="6031253" cy="42517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テキスト ボックス 5"/>
          <p:cNvSpPr txBox="1"/>
          <p:nvPr/>
        </p:nvSpPr>
        <p:spPr>
          <a:xfrm>
            <a:off x="7810493" y="6209293"/>
            <a:ext cx="133350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3200" dirty="0" smtClean="0">
                <a:solidFill>
                  <a:prstClr val="black"/>
                </a:solidFill>
                <a:latin typeface="AR P丸ゴシック体E" pitchFamily="50" charset="-128"/>
                <a:ea typeface="AR P丸ゴシック体E" pitchFamily="50" charset="-128"/>
              </a:rPr>
              <a:t>1</a:t>
            </a:r>
            <a:endParaRPr lang="ja-JP" altLang="en-US" sz="3200" dirty="0">
              <a:solidFill>
                <a:prstClr val="black"/>
              </a:solidFill>
              <a:latin typeface="AR P丸ゴシック体E" pitchFamily="50" charset="-128"/>
              <a:ea typeface="AR P丸ゴシック体E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2604259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42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5" grpId="0"/>
      <p:bldP spid="5" grpId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/>
          <p:cNvSpPr txBox="1"/>
          <p:nvPr/>
        </p:nvSpPr>
        <p:spPr>
          <a:xfrm>
            <a:off x="775504" y="405114"/>
            <a:ext cx="373862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dirty="0" smtClean="0">
                <a:solidFill>
                  <a:prstClr val="black"/>
                </a:solidFill>
                <a:latin typeface="AR丸ゴシック体M" pitchFamily="49" charset="-128"/>
                <a:ea typeface="AR丸ゴシック体M" pitchFamily="49" charset="-128"/>
              </a:rPr>
              <a:t>SUMIFS</a:t>
            </a:r>
            <a:endParaRPr lang="ja-JP" altLang="en-US" sz="6600" dirty="0">
              <a:solidFill>
                <a:prstClr val="black"/>
              </a:solidFill>
              <a:latin typeface="AR丸ゴシック体M" pitchFamily="49" charset="-128"/>
              <a:ea typeface="AR丸ゴシック体M" pitchFamily="49" charset="-128"/>
            </a:endParaRPr>
          </a:p>
        </p:txBody>
      </p:sp>
      <p:sp>
        <p:nvSpPr>
          <p:cNvPr id="3" name="テキスト ボックス 2"/>
          <p:cNvSpPr txBox="1"/>
          <p:nvPr/>
        </p:nvSpPr>
        <p:spPr>
          <a:xfrm>
            <a:off x="775504" y="5407306"/>
            <a:ext cx="134266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4400" dirty="0">
                <a:solidFill>
                  <a:prstClr val="black"/>
                </a:solidFill>
                <a:latin typeface="AR丸ゴシック体M" pitchFamily="49" charset="-128"/>
                <a:ea typeface="AR丸ゴシック体M" pitchFamily="49" charset="-128"/>
              </a:rPr>
              <a:t>関数</a:t>
            </a:r>
          </a:p>
        </p:txBody>
      </p:sp>
      <p:sp>
        <p:nvSpPr>
          <p:cNvPr id="5" name="テキスト ボックス 4"/>
          <p:cNvSpPr txBox="1"/>
          <p:nvPr/>
        </p:nvSpPr>
        <p:spPr>
          <a:xfrm>
            <a:off x="173620" y="1498362"/>
            <a:ext cx="9456516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3600" dirty="0" smtClean="0">
                <a:solidFill>
                  <a:prstClr val="black"/>
                </a:solidFill>
                <a:latin typeface="AR丸ゴシック体M" pitchFamily="49" charset="-128"/>
                <a:ea typeface="AR丸ゴシック体M" pitchFamily="49" charset="-128"/>
              </a:rPr>
              <a:t>=SUMIFS(</a:t>
            </a:r>
            <a:r>
              <a:rPr lang="ja-JP" altLang="en-US" sz="3600" dirty="0">
                <a:solidFill>
                  <a:prstClr val="black"/>
                </a:solidFill>
                <a:latin typeface="AR丸ゴシック体M" pitchFamily="49" charset="-128"/>
                <a:ea typeface="AR丸ゴシック体M" pitchFamily="49" charset="-128"/>
              </a:rPr>
              <a:t>合計する範囲</a:t>
            </a:r>
            <a:r>
              <a:rPr lang="en-US" altLang="ja-JP" sz="3600" dirty="0">
                <a:solidFill>
                  <a:prstClr val="black"/>
                </a:solidFill>
                <a:latin typeface="AR丸ゴシック体M" pitchFamily="49" charset="-128"/>
                <a:ea typeface="AR丸ゴシック体M" pitchFamily="49" charset="-128"/>
              </a:rPr>
              <a:t>,</a:t>
            </a:r>
            <a:r>
              <a:rPr lang="ja-JP" altLang="en-US" sz="3600" dirty="0">
                <a:solidFill>
                  <a:prstClr val="black"/>
                </a:solidFill>
                <a:latin typeface="AR丸ゴシック体M" pitchFamily="49" charset="-128"/>
                <a:ea typeface="AR丸ゴシック体M" pitchFamily="49" charset="-128"/>
              </a:rPr>
              <a:t>条件の範囲</a:t>
            </a:r>
            <a:r>
              <a:rPr lang="en-US" altLang="ja-JP" sz="3600" dirty="0">
                <a:solidFill>
                  <a:prstClr val="black"/>
                </a:solidFill>
                <a:latin typeface="AR丸ゴシック体M" pitchFamily="49" charset="-128"/>
                <a:ea typeface="AR丸ゴシック体M" pitchFamily="49" charset="-128"/>
              </a:rPr>
              <a:t>,</a:t>
            </a:r>
            <a:r>
              <a:rPr lang="ja-JP" altLang="en-US" sz="3600" dirty="0" smtClean="0">
                <a:solidFill>
                  <a:prstClr val="black"/>
                </a:solidFill>
                <a:latin typeface="AR丸ゴシック体M" pitchFamily="49" charset="-128"/>
                <a:ea typeface="AR丸ゴシック体M" pitchFamily="49" charset="-128"/>
              </a:rPr>
              <a:t>条件</a:t>
            </a:r>
            <a:r>
              <a:rPr lang="en-US" altLang="ja-JP" sz="3600" dirty="0" smtClean="0">
                <a:solidFill>
                  <a:prstClr val="black"/>
                </a:solidFill>
                <a:latin typeface="AR丸ゴシック体M" pitchFamily="49" charset="-128"/>
                <a:ea typeface="AR丸ゴシック体M" pitchFamily="49" charset="-128"/>
              </a:rPr>
              <a:t>)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ja-JP" altLang="en-US" sz="3600" dirty="0">
                <a:solidFill>
                  <a:prstClr val="black"/>
                </a:solidFill>
                <a:latin typeface="AR丸ゴシック体M" pitchFamily="49" charset="-128"/>
                <a:ea typeface="AR丸ゴシック体M" pitchFamily="49" charset="-128"/>
              </a:rPr>
              <a:t>複数の条件に</a:t>
            </a:r>
            <a:r>
              <a:rPr lang="ja-JP" altLang="en-US" sz="3600" dirty="0" smtClean="0">
                <a:solidFill>
                  <a:prstClr val="black"/>
                </a:solidFill>
                <a:latin typeface="AR丸ゴシック体M" pitchFamily="49" charset="-128"/>
                <a:ea typeface="AR丸ゴシック体M" pitchFamily="49" charset="-128"/>
              </a:rPr>
              <a:t>あてはまる</a:t>
            </a:r>
            <a:r>
              <a:rPr lang="en-US" altLang="ja-JP" sz="3600" dirty="0" smtClean="0">
                <a:solidFill>
                  <a:prstClr val="black"/>
                </a:solidFill>
                <a:latin typeface="AR丸ゴシック体M" pitchFamily="49" charset="-128"/>
                <a:ea typeface="AR丸ゴシック体M" pitchFamily="49" charset="-128"/>
              </a:rPr>
              <a:t/>
            </a:r>
            <a:br>
              <a:rPr lang="en-US" altLang="ja-JP" sz="3600" dirty="0" smtClean="0">
                <a:solidFill>
                  <a:prstClr val="black"/>
                </a:solidFill>
                <a:latin typeface="AR丸ゴシック体M" pitchFamily="49" charset="-128"/>
                <a:ea typeface="AR丸ゴシック体M" pitchFamily="49" charset="-128"/>
              </a:rPr>
            </a:br>
            <a:r>
              <a:rPr lang="ja-JP" altLang="en-US" sz="3600" dirty="0" smtClean="0">
                <a:solidFill>
                  <a:prstClr val="black"/>
                </a:solidFill>
                <a:latin typeface="AR丸ゴシック体M" pitchFamily="49" charset="-128"/>
                <a:ea typeface="AR丸ゴシック体M" pitchFamily="49" charset="-128"/>
              </a:rPr>
              <a:t>数値</a:t>
            </a:r>
            <a:r>
              <a:rPr lang="ja-JP" altLang="en-US" sz="3600" dirty="0">
                <a:solidFill>
                  <a:prstClr val="black"/>
                </a:solidFill>
                <a:latin typeface="AR丸ゴシック体M" pitchFamily="49" charset="-128"/>
                <a:ea typeface="AR丸ゴシック体M" pitchFamily="49" charset="-128"/>
              </a:rPr>
              <a:t>の合計を出す</a:t>
            </a:r>
          </a:p>
          <a:p>
            <a:pPr marL="457200" indent="-457200">
              <a:buFont typeface="Arial" pitchFamily="34" charset="0"/>
              <a:buChar char="•"/>
            </a:pPr>
            <a:endParaRPr lang="en-US" altLang="ja-JP" sz="3600" dirty="0">
              <a:solidFill>
                <a:prstClr val="black"/>
              </a:solidFill>
              <a:latin typeface="AR丸ゴシック体M" pitchFamily="49" charset="-128"/>
              <a:ea typeface="AR丸ゴシック体M" pitchFamily="49" charset="-128"/>
            </a:endParaRPr>
          </a:p>
          <a:p>
            <a:endParaRPr lang="ja-JP" altLang="en-US" sz="3600" dirty="0">
              <a:solidFill>
                <a:prstClr val="black"/>
              </a:solidFill>
            </a:endParaRPr>
          </a:p>
        </p:txBody>
      </p:sp>
      <p:pic>
        <p:nvPicPr>
          <p:cNvPr id="1027" name="Picture 3" descr="Y:\kijima\平成26年度　C3-2  3班\素材\1級Excel\1kyu_sumifs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770" y="2164244"/>
            <a:ext cx="8375873" cy="4180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テキスト ボックス 5"/>
          <p:cNvSpPr txBox="1"/>
          <p:nvPr/>
        </p:nvSpPr>
        <p:spPr>
          <a:xfrm>
            <a:off x="7810493" y="6209293"/>
            <a:ext cx="133350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3200" dirty="0" smtClean="0">
                <a:solidFill>
                  <a:prstClr val="black"/>
                </a:solidFill>
                <a:latin typeface="AR P丸ゴシック体E" pitchFamily="50" charset="-128"/>
                <a:ea typeface="AR P丸ゴシック体E" pitchFamily="50" charset="-128"/>
              </a:rPr>
              <a:t>2</a:t>
            </a:r>
            <a:endParaRPr lang="ja-JP" altLang="en-US" sz="3200" dirty="0">
              <a:solidFill>
                <a:prstClr val="black"/>
              </a:solidFill>
              <a:latin typeface="AR P丸ゴシック体E" pitchFamily="50" charset="-128"/>
              <a:ea typeface="AR P丸ゴシック体E" pitchFamily="50" charset="-128"/>
            </a:endParaRPr>
          </a:p>
        </p:txBody>
      </p:sp>
      <p:sp>
        <p:nvSpPr>
          <p:cNvPr id="8" name="テキスト ボックス 7"/>
          <p:cNvSpPr txBox="1"/>
          <p:nvPr/>
        </p:nvSpPr>
        <p:spPr>
          <a:xfrm>
            <a:off x="7810492" y="6209293"/>
            <a:ext cx="133350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3200" dirty="0" smtClean="0">
                <a:solidFill>
                  <a:prstClr val="black"/>
                </a:solidFill>
                <a:latin typeface="AR P丸ゴシック体E" pitchFamily="50" charset="-128"/>
                <a:ea typeface="AR P丸ゴシック体E" pitchFamily="50" charset="-128"/>
              </a:rPr>
              <a:t>1</a:t>
            </a:r>
            <a:endParaRPr lang="ja-JP" altLang="en-US" sz="3200" dirty="0">
              <a:solidFill>
                <a:prstClr val="black"/>
              </a:solidFill>
              <a:latin typeface="AR P丸ゴシック体E" pitchFamily="50" charset="-128"/>
              <a:ea typeface="AR P丸ゴシック体E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7725262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42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42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1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5" grpId="0"/>
      <p:bldP spid="5" grpId="1"/>
      <p:bldP spid="6" grpId="0"/>
      <p:bldP spid="8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/>
          <p:cNvSpPr txBox="1"/>
          <p:nvPr/>
        </p:nvSpPr>
        <p:spPr>
          <a:xfrm>
            <a:off x="775504" y="405114"/>
            <a:ext cx="511601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dirty="0">
                <a:solidFill>
                  <a:prstClr val="black"/>
                </a:solidFill>
                <a:latin typeface="AR丸ゴシック体M" pitchFamily="49" charset="-128"/>
                <a:ea typeface="AR丸ゴシック体M" pitchFamily="49" charset="-128"/>
              </a:rPr>
              <a:t>AVERAGEIFS</a:t>
            </a:r>
          </a:p>
        </p:txBody>
      </p:sp>
      <p:sp>
        <p:nvSpPr>
          <p:cNvPr id="3" name="テキスト ボックス 2"/>
          <p:cNvSpPr txBox="1"/>
          <p:nvPr/>
        </p:nvSpPr>
        <p:spPr>
          <a:xfrm>
            <a:off x="775504" y="5407306"/>
            <a:ext cx="134266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4400" dirty="0">
                <a:solidFill>
                  <a:prstClr val="black"/>
                </a:solidFill>
                <a:latin typeface="AR丸ゴシック体M" pitchFamily="49" charset="-128"/>
                <a:ea typeface="AR丸ゴシック体M" pitchFamily="49" charset="-128"/>
              </a:rPr>
              <a:t>関数</a:t>
            </a:r>
          </a:p>
        </p:txBody>
      </p:sp>
      <p:sp>
        <p:nvSpPr>
          <p:cNvPr id="5" name="テキスト ボックス 4"/>
          <p:cNvSpPr txBox="1"/>
          <p:nvPr/>
        </p:nvSpPr>
        <p:spPr>
          <a:xfrm>
            <a:off x="243068" y="1278727"/>
            <a:ext cx="9178723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3200" dirty="0">
                <a:solidFill>
                  <a:prstClr val="black"/>
                </a:solidFill>
                <a:latin typeface="AR丸ゴシック体M" pitchFamily="49" charset="-128"/>
                <a:ea typeface="AR丸ゴシック体M" pitchFamily="49" charset="-128"/>
              </a:rPr>
              <a:t>=AVERAGEIFS</a:t>
            </a:r>
            <a:r>
              <a:rPr lang="en-US" altLang="ja-JP" sz="3200" dirty="0" smtClean="0">
                <a:solidFill>
                  <a:prstClr val="black"/>
                </a:solidFill>
                <a:latin typeface="AR丸ゴシック体M" pitchFamily="49" charset="-128"/>
                <a:ea typeface="AR丸ゴシック体M" pitchFamily="49" charset="-128"/>
              </a:rPr>
              <a:t>(</a:t>
            </a:r>
            <a:r>
              <a:rPr lang="ja-JP" altLang="en-US" sz="3200" dirty="0" smtClean="0">
                <a:solidFill>
                  <a:prstClr val="black"/>
                </a:solidFill>
                <a:latin typeface="AR丸ゴシック体M" pitchFamily="49" charset="-128"/>
                <a:ea typeface="AR丸ゴシック体M" pitchFamily="49" charset="-128"/>
              </a:rPr>
              <a:t>平均</a:t>
            </a:r>
            <a:r>
              <a:rPr lang="ja-JP" altLang="en-US" sz="3200" dirty="0">
                <a:solidFill>
                  <a:prstClr val="black"/>
                </a:solidFill>
                <a:latin typeface="AR丸ゴシック体M" pitchFamily="49" charset="-128"/>
                <a:ea typeface="AR丸ゴシック体M" pitchFamily="49" charset="-128"/>
              </a:rPr>
              <a:t>する範囲</a:t>
            </a:r>
            <a:r>
              <a:rPr lang="en-US" altLang="ja-JP" sz="3200" dirty="0">
                <a:solidFill>
                  <a:prstClr val="black"/>
                </a:solidFill>
                <a:latin typeface="AR丸ゴシック体M" pitchFamily="49" charset="-128"/>
                <a:ea typeface="AR丸ゴシック体M" pitchFamily="49" charset="-128"/>
              </a:rPr>
              <a:t>,</a:t>
            </a:r>
            <a:r>
              <a:rPr lang="ja-JP" altLang="en-US" sz="3200" dirty="0">
                <a:solidFill>
                  <a:prstClr val="black"/>
                </a:solidFill>
                <a:latin typeface="AR丸ゴシック体M" pitchFamily="49" charset="-128"/>
                <a:ea typeface="AR丸ゴシック体M" pitchFamily="49" charset="-128"/>
              </a:rPr>
              <a:t>条件の範囲</a:t>
            </a:r>
            <a:r>
              <a:rPr lang="en-US" altLang="ja-JP" sz="3200" dirty="0">
                <a:solidFill>
                  <a:prstClr val="black"/>
                </a:solidFill>
                <a:latin typeface="AR丸ゴシック体M" pitchFamily="49" charset="-128"/>
                <a:ea typeface="AR丸ゴシック体M" pitchFamily="49" charset="-128"/>
              </a:rPr>
              <a:t>,</a:t>
            </a:r>
            <a:r>
              <a:rPr lang="ja-JP" altLang="en-US" sz="3200" dirty="0" smtClean="0">
                <a:solidFill>
                  <a:prstClr val="black"/>
                </a:solidFill>
                <a:latin typeface="AR丸ゴシック体M" pitchFamily="49" charset="-128"/>
                <a:ea typeface="AR丸ゴシック体M" pitchFamily="49" charset="-128"/>
              </a:rPr>
              <a:t>条件</a:t>
            </a:r>
            <a:r>
              <a:rPr lang="en-US" altLang="ja-JP" sz="3200" dirty="0" smtClean="0">
                <a:solidFill>
                  <a:prstClr val="black"/>
                </a:solidFill>
                <a:latin typeface="AR丸ゴシック体M" pitchFamily="49" charset="-128"/>
                <a:ea typeface="AR丸ゴシック体M" pitchFamily="49" charset="-128"/>
              </a:rPr>
              <a:t>)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ja-JP" altLang="en-US" sz="3600" dirty="0" smtClean="0">
                <a:solidFill>
                  <a:prstClr val="black"/>
                </a:solidFill>
                <a:latin typeface="AR丸ゴシック体M" pitchFamily="49" charset="-128"/>
                <a:ea typeface="AR丸ゴシック体M" pitchFamily="49" charset="-128"/>
              </a:rPr>
              <a:t>複数</a:t>
            </a:r>
            <a:r>
              <a:rPr lang="ja-JP" altLang="en-US" sz="3600" dirty="0">
                <a:solidFill>
                  <a:prstClr val="black"/>
                </a:solidFill>
                <a:latin typeface="AR丸ゴシック体M" pitchFamily="49" charset="-128"/>
                <a:ea typeface="AR丸ゴシック体M" pitchFamily="49" charset="-128"/>
              </a:rPr>
              <a:t>の条件に</a:t>
            </a:r>
            <a:r>
              <a:rPr lang="ja-JP" altLang="en-US" sz="3600" dirty="0" smtClean="0">
                <a:solidFill>
                  <a:prstClr val="black"/>
                </a:solidFill>
                <a:latin typeface="AR丸ゴシック体M" pitchFamily="49" charset="-128"/>
                <a:ea typeface="AR丸ゴシック体M" pitchFamily="49" charset="-128"/>
              </a:rPr>
              <a:t>あてはまる数値の</a:t>
            </a:r>
            <a:r>
              <a:rPr lang="en-US" altLang="ja-JP" sz="3600" dirty="0" smtClean="0">
                <a:solidFill>
                  <a:prstClr val="black"/>
                </a:solidFill>
                <a:latin typeface="AR丸ゴシック体M" pitchFamily="49" charset="-128"/>
                <a:ea typeface="AR丸ゴシック体M" pitchFamily="49" charset="-128"/>
              </a:rPr>
              <a:t/>
            </a:r>
            <a:br>
              <a:rPr lang="en-US" altLang="ja-JP" sz="3600" dirty="0" smtClean="0">
                <a:solidFill>
                  <a:prstClr val="black"/>
                </a:solidFill>
                <a:latin typeface="AR丸ゴシック体M" pitchFamily="49" charset="-128"/>
                <a:ea typeface="AR丸ゴシック体M" pitchFamily="49" charset="-128"/>
              </a:rPr>
            </a:br>
            <a:r>
              <a:rPr lang="ja-JP" altLang="en-US" sz="3600" dirty="0" smtClean="0">
                <a:solidFill>
                  <a:prstClr val="black"/>
                </a:solidFill>
                <a:latin typeface="AR丸ゴシック体M" pitchFamily="49" charset="-128"/>
                <a:ea typeface="AR丸ゴシック体M" pitchFamily="49" charset="-128"/>
              </a:rPr>
              <a:t>平均を</a:t>
            </a:r>
            <a:r>
              <a:rPr lang="ja-JP" altLang="en-US" sz="3600" dirty="0">
                <a:solidFill>
                  <a:prstClr val="black"/>
                </a:solidFill>
                <a:latin typeface="AR丸ゴシック体M" pitchFamily="49" charset="-128"/>
                <a:ea typeface="AR丸ゴシック体M" pitchFamily="49" charset="-128"/>
              </a:rPr>
              <a:t>出す</a:t>
            </a:r>
          </a:p>
          <a:p>
            <a:pPr marL="457200" indent="-457200">
              <a:buFont typeface="Arial" pitchFamily="34" charset="0"/>
              <a:buChar char="•"/>
            </a:pPr>
            <a:endParaRPr lang="en-US" altLang="ja-JP" sz="3600" dirty="0">
              <a:solidFill>
                <a:prstClr val="black"/>
              </a:solidFill>
              <a:latin typeface="AR丸ゴシック体M" pitchFamily="49" charset="-128"/>
              <a:ea typeface="AR丸ゴシック体M" pitchFamily="49" charset="-128"/>
            </a:endParaRPr>
          </a:p>
          <a:p>
            <a:endParaRPr lang="ja-JP" altLang="en-US" sz="3600" dirty="0">
              <a:solidFill>
                <a:prstClr val="black"/>
              </a:solidFill>
            </a:endParaRPr>
          </a:p>
        </p:txBody>
      </p:sp>
      <p:pic>
        <p:nvPicPr>
          <p:cNvPr id="2050" name="Picture 2" descr="Y:\kijima\平成26年度　C3-2  3班\素材\1級Excel\1kyu_averageifs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068" y="1942249"/>
            <a:ext cx="8831483" cy="42344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テキスト ボックス 5"/>
          <p:cNvSpPr txBox="1"/>
          <p:nvPr/>
        </p:nvSpPr>
        <p:spPr>
          <a:xfrm>
            <a:off x="7810493" y="6209293"/>
            <a:ext cx="133350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3200" dirty="0" smtClean="0">
                <a:solidFill>
                  <a:prstClr val="black"/>
                </a:solidFill>
                <a:latin typeface="AR P丸ゴシック体E" pitchFamily="50" charset="-128"/>
                <a:ea typeface="AR P丸ゴシック体E" pitchFamily="50" charset="-128"/>
              </a:rPr>
              <a:t>2</a:t>
            </a:r>
            <a:endParaRPr lang="ja-JP" altLang="en-US" sz="3200" dirty="0">
              <a:solidFill>
                <a:prstClr val="black"/>
              </a:solidFill>
              <a:latin typeface="AR P丸ゴシック体E" pitchFamily="50" charset="-128"/>
              <a:ea typeface="AR P丸ゴシック体E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9007560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42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42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5" grpId="0"/>
      <p:bldP spid="5" grpId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ボックス 6"/>
          <p:cNvSpPr txBox="1"/>
          <p:nvPr/>
        </p:nvSpPr>
        <p:spPr>
          <a:xfrm>
            <a:off x="7810493" y="6209293"/>
            <a:ext cx="133350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3200" dirty="0" smtClean="0">
                <a:solidFill>
                  <a:prstClr val="black"/>
                </a:solidFill>
                <a:latin typeface="AR P丸ゴシック体E" pitchFamily="50" charset="-128"/>
                <a:ea typeface="AR P丸ゴシック体E" pitchFamily="50" charset="-128"/>
              </a:rPr>
              <a:t>2</a:t>
            </a:r>
            <a:endParaRPr lang="ja-JP" altLang="en-US" sz="3200" dirty="0">
              <a:solidFill>
                <a:prstClr val="black"/>
              </a:solidFill>
              <a:latin typeface="AR P丸ゴシック体E" pitchFamily="50" charset="-128"/>
              <a:ea typeface="AR P丸ゴシック体E" pitchFamily="50" charset="-128"/>
            </a:endParaRPr>
          </a:p>
        </p:txBody>
      </p:sp>
      <p:sp>
        <p:nvSpPr>
          <p:cNvPr id="2" name="テキスト ボックス 1"/>
          <p:cNvSpPr txBox="1"/>
          <p:nvPr/>
        </p:nvSpPr>
        <p:spPr>
          <a:xfrm>
            <a:off x="775504" y="170731"/>
            <a:ext cx="373862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dirty="0">
                <a:solidFill>
                  <a:prstClr val="black"/>
                </a:solidFill>
                <a:latin typeface="AR丸ゴシック体M" pitchFamily="49" charset="-128"/>
                <a:ea typeface="AR丸ゴシック体M" pitchFamily="49" charset="-128"/>
              </a:rPr>
              <a:t>CEILING</a:t>
            </a:r>
          </a:p>
        </p:txBody>
      </p:sp>
      <p:sp>
        <p:nvSpPr>
          <p:cNvPr id="3" name="テキスト ボックス 2"/>
          <p:cNvSpPr txBox="1"/>
          <p:nvPr/>
        </p:nvSpPr>
        <p:spPr>
          <a:xfrm>
            <a:off x="775504" y="5407306"/>
            <a:ext cx="134266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4400" dirty="0">
                <a:solidFill>
                  <a:prstClr val="black"/>
                </a:solidFill>
                <a:latin typeface="AR丸ゴシック体M" pitchFamily="49" charset="-128"/>
                <a:ea typeface="AR丸ゴシック体M" pitchFamily="49" charset="-128"/>
              </a:rPr>
              <a:t>関数</a:t>
            </a:r>
          </a:p>
        </p:txBody>
      </p:sp>
      <p:sp>
        <p:nvSpPr>
          <p:cNvPr id="5" name="テキスト ボックス 4"/>
          <p:cNvSpPr txBox="1"/>
          <p:nvPr/>
        </p:nvSpPr>
        <p:spPr>
          <a:xfrm>
            <a:off x="775501" y="1066038"/>
            <a:ext cx="8831483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3200" dirty="0">
                <a:solidFill>
                  <a:prstClr val="black"/>
                </a:solidFill>
                <a:latin typeface="AR丸ゴシック体M" pitchFamily="49" charset="-128"/>
                <a:ea typeface="AR丸ゴシック体M" pitchFamily="49" charset="-128"/>
              </a:rPr>
              <a:t>=CEILING(</a:t>
            </a:r>
            <a:r>
              <a:rPr lang="ja-JP" altLang="en-US" sz="3200" dirty="0">
                <a:solidFill>
                  <a:prstClr val="black"/>
                </a:solidFill>
                <a:latin typeface="AR丸ゴシック体M" pitchFamily="49" charset="-128"/>
                <a:ea typeface="AR丸ゴシック体M" pitchFamily="49" charset="-128"/>
              </a:rPr>
              <a:t>数値</a:t>
            </a:r>
            <a:r>
              <a:rPr lang="en-US" altLang="ja-JP" sz="3200" dirty="0">
                <a:solidFill>
                  <a:prstClr val="black"/>
                </a:solidFill>
                <a:latin typeface="AR丸ゴシック体M" pitchFamily="49" charset="-128"/>
                <a:ea typeface="AR丸ゴシック体M" pitchFamily="49" charset="-128"/>
              </a:rPr>
              <a:t>,</a:t>
            </a:r>
            <a:r>
              <a:rPr lang="ja-JP" altLang="en-US" sz="3200" dirty="0">
                <a:solidFill>
                  <a:prstClr val="black"/>
                </a:solidFill>
                <a:latin typeface="AR丸ゴシック体M" pitchFamily="49" charset="-128"/>
                <a:ea typeface="AR丸ゴシック体M" pitchFamily="49" charset="-128"/>
              </a:rPr>
              <a:t>基準値</a:t>
            </a:r>
            <a:r>
              <a:rPr lang="en-US" altLang="ja-JP" sz="3200" dirty="0">
                <a:solidFill>
                  <a:prstClr val="black"/>
                </a:solidFill>
                <a:latin typeface="AR丸ゴシック体M" pitchFamily="49" charset="-128"/>
                <a:ea typeface="AR丸ゴシック体M" pitchFamily="49" charset="-128"/>
              </a:rPr>
              <a:t>)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ja-JP" altLang="en-US" sz="3600" dirty="0">
                <a:solidFill>
                  <a:prstClr val="black"/>
                </a:solidFill>
                <a:latin typeface="AR丸ゴシック体M" pitchFamily="49" charset="-128"/>
                <a:ea typeface="AR丸ゴシック体M" pitchFamily="49" charset="-128"/>
              </a:rPr>
              <a:t>数値を指定した基準の値</a:t>
            </a:r>
            <a:r>
              <a:rPr lang="en-US" altLang="ja-JP" sz="3600" dirty="0">
                <a:solidFill>
                  <a:prstClr val="black"/>
                </a:solidFill>
                <a:latin typeface="AR丸ゴシック体M" pitchFamily="49" charset="-128"/>
                <a:ea typeface="AR丸ゴシック体M" pitchFamily="49" charset="-128"/>
              </a:rPr>
              <a:t>(</a:t>
            </a:r>
            <a:r>
              <a:rPr lang="ja-JP" altLang="en-US" sz="3600" dirty="0">
                <a:solidFill>
                  <a:prstClr val="black"/>
                </a:solidFill>
                <a:latin typeface="AR丸ゴシック体M" pitchFamily="49" charset="-128"/>
                <a:ea typeface="AR丸ゴシック体M" pitchFamily="49" charset="-128"/>
              </a:rPr>
              <a:t>の倍数</a:t>
            </a:r>
            <a:r>
              <a:rPr lang="en-US" altLang="ja-JP" sz="3600" dirty="0" smtClean="0">
                <a:solidFill>
                  <a:prstClr val="black"/>
                </a:solidFill>
                <a:latin typeface="AR丸ゴシック体M" pitchFamily="49" charset="-128"/>
                <a:ea typeface="AR丸ゴシック体M" pitchFamily="49" charset="-128"/>
              </a:rPr>
              <a:t>)</a:t>
            </a:r>
            <a:r>
              <a:rPr lang="ja-JP" altLang="en-US" sz="3600" dirty="0" smtClean="0">
                <a:solidFill>
                  <a:prstClr val="black"/>
                </a:solidFill>
                <a:latin typeface="AR丸ゴシック体M" pitchFamily="49" charset="-128"/>
                <a:ea typeface="AR丸ゴシック体M" pitchFamily="49" charset="-128"/>
              </a:rPr>
              <a:t>で</a:t>
            </a:r>
            <a:r>
              <a:rPr lang="en-US" altLang="ja-JP" sz="3600" dirty="0" smtClean="0">
                <a:solidFill>
                  <a:prstClr val="black"/>
                </a:solidFill>
                <a:latin typeface="AR丸ゴシック体M" pitchFamily="49" charset="-128"/>
                <a:ea typeface="AR丸ゴシック体M" pitchFamily="49" charset="-128"/>
              </a:rPr>
              <a:t/>
            </a:r>
            <a:br>
              <a:rPr lang="en-US" altLang="ja-JP" sz="3600" dirty="0" smtClean="0">
                <a:solidFill>
                  <a:prstClr val="black"/>
                </a:solidFill>
                <a:latin typeface="AR丸ゴシック体M" pitchFamily="49" charset="-128"/>
                <a:ea typeface="AR丸ゴシック体M" pitchFamily="49" charset="-128"/>
              </a:rPr>
            </a:br>
            <a:r>
              <a:rPr lang="ja-JP" altLang="en-US" sz="3600" dirty="0" smtClean="0">
                <a:solidFill>
                  <a:prstClr val="black"/>
                </a:solidFill>
                <a:latin typeface="AR丸ゴシック体M" pitchFamily="49" charset="-128"/>
                <a:ea typeface="AR丸ゴシック体M" pitchFamily="49" charset="-128"/>
              </a:rPr>
              <a:t>切り上げる</a:t>
            </a:r>
            <a:endParaRPr lang="ja-JP" altLang="en-US" sz="3600" dirty="0">
              <a:solidFill>
                <a:prstClr val="black"/>
              </a:solidFill>
              <a:latin typeface="AR丸ゴシック体M" pitchFamily="49" charset="-128"/>
              <a:ea typeface="AR丸ゴシック体M" pitchFamily="49" charset="-128"/>
            </a:endParaRPr>
          </a:p>
          <a:p>
            <a:pPr marL="457200" indent="-457200">
              <a:buFont typeface="Arial" pitchFamily="34" charset="0"/>
              <a:buChar char="•"/>
            </a:pPr>
            <a:endParaRPr lang="en-US" altLang="ja-JP" sz="3600" dirty="0">
              <a:solidFill>
                <a:prstClr val="black"/>
              </a:solidFill>
              <a:latin typeface="AR丸ゴシック体M" pitchFamily="49" charset="-128"/>
              <a:ea typeface="AR丸ゴシック体M" pitchFamily="49" charset="-128"/>
            </a:endParaRPr>
          </a:p>
          <a:p>
            <a:endParaRPr lang="ja-JP" altLang="en-US" sz="3600" dirty="0">
              <a:solidFill>
                <a:prstClr val="black"/>
              </a:solidFill>
            </a:endParaRPr>
          </a:p>
        </p:txBody>
      </p:sp>
      <p:graphicFrame>
        <p:nvGraphicFramePr>
          <p:cNvPr id="4" name="表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23373970"/>
              </p:ext>
            </p:extLst>
          </p:nvPr>
        </p:nvGraphicFramePr>
        <p:xfrm>
          <a:off x="2381246" y="2670213"/>
          <a:ext cx="6427089" cy="336019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142363"/>
                <a:gridCol w="2142363"/>
                <a:gridCol w="2142363"/>
              </a:tblGrid>
              <a:tr h="735043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3200" dirty="0" smtClean="0">
                          <a:latin typeface="AR丸ゴシック体M" pitchFamily="49" charset="-128"/>
                          <a:ea typeface="AR丸ゴシック体M" pitchFamily="49" charset="-128"/>
                        </a:rPr>
                        <a:t>数値</a:t>
                      </a:r>
                      <a:endParaRPr kumimoji="1" lang="ja-JP" altLang="en-US" sz="3200" dirty="0">
                        <a:latin typeface="AR丸ゴシック体M" pitchFamily="49" charset="-128"/>
                        <a:ea typeface="AR丸ゴシック体M" pitchFamily="49" charset="-128"/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3200" dirty="0" smtClean="0">
                          <a:latin typeface="AR丸ゴシック体M" pitchFamily="49" charset="-128"/>
                          <a:ea typeface="AR丸ゴシック体M" pitchFamily="49" charset="-128"/>
                        </a:rPr>
                        <a:t>基準値</a:t>
                      </a:r>
                      <a:endParaRPr kumimoji="1" lang="ja-JP" altLang="en-US" sz="3200" dirty="0">
                        <a:latin typeface="AR丸ゴシック体M" pitchFamily="49" charset="-128"/>
                        <a:ea typeface="AR丸ゴシック体M" pitchFamily="49" charset="-128"/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3200" dirty="0" smtClean="0">
                          <a:latin typeface="AR丸ゴシック体M" pitchFamily="49" charset="-128"/>
                          <a:ea typeface="AR丸ゴシック体M" pitchFamily="49" charset="-128"/>
                        </a:rPr>
                        <a:t>結果</a:t>
                      </a:r>
                      <a:endParaRPr kumimoji="1" lang="ja-JP" altLang="en-US" sz="3200" dirty="0">
                        <a:latin typeface="AR丸ゴシック体M" pitchFamily="49" charset="-128"/>
                        <a:ea typeface="AR丸ゴシック体M" pitchFamily="49" charset="-128"/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875051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4400" dirty="0" smtClean="0">
                          <a:latin typeface="AR丸ゴシック体M" pitchFamily="49" charset="-128"/>
                          <a:ea typeface="AR丸ゴシック体M" pitchFamily="49" charset="-128"/>
                        </a:rPr>
                        <a:t>28</a:t>
                      </a:r>
                      <a:endParaRPr kumimoji="1" lang="ja-JP" altLang="en-US" sz="4400" dirty="0">
                        <a:latin typeface="AR丸ゴシック体M" pitchFamily="49" charset="-128"/>
                        <a:ea typeface="AR丸ゴシック体M" pitchFamily="49" charset="-128"/>
                      </a:endParaRPr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ctr"/>
                      <a:r>
                        <a:rPr kumimoji="1" lang="en-US" altLang="ja-JP" sz="4400" dirty="0" smtClean="0">
                          <a:latin typeface="AR丸ゴシック体M" pitchFamily="49" charset="-128"/>
                          <a:ea typeface="AR丸ゴシック体M" pitchFamily="49" charset="-128"/>
                        </a:rPr>
                        <a:t>40</a:t>
                      </a:r>
                      <a:endParaRPr kumimoji="1" lang="ja-JP" altLang="en-US" sz="4400" dirty="0">
                        <a:latin typeface="AR丸ゴシック体M" pitchFamily="49" charset="-128"/>
                        <a:ea typeface="AR丸ゴシック体M" pitchFamily="49" charset="-128"/>
                      </a:endParaRPr>
                    </a:p>
                  </a:txBody>
                  <a:tcPr anchor="ctr"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kumimoji="1" lang="en-US" altLang="ja-JP" sz="4400" dirty="0" smtClean="0">
                          <a:latin typeface="AR丸ゴシック体M" pitchFamily="49" charset="-128"/>
                          <a:ea typeface="AR丸ゴシック体M" pitchFamily="49" charset="-128"/>
                        </a:rPr>
                        <a:t>40</a:t>
                      </a:r>
                      <a:endParaRPr kumimoji="1" lang="ja-JP" altLang="en-US" sz="4400" dirty="0">
                        <a:latin typeface="AR丸ゴシック体M" pitchFamily="49" charset="-128"/>
                        <a:ea typeface="AR丸ゴシック体M" pitchFamily="49" charset="-128"/>
                      </a:endParaRPr>
                    </a:p>
                  </a:txBody>
                  <a:tcPr anchor="ctr"/>
                </a:tc>
              </a:tr>
              <a:tr h="875051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4400" dirty="0" smtClean="0">
                          <a:latin typeface="AR丸ゴシック体M" pitchFamily="49" charset="-128"/>
                          <a:ea typeface="AR丸ゴシック体M" pitchFamily="49" charset="-128"/>
                        </a:rPr>
                        <a:t>34</a:t>
                      </a:r>
                      <a:endParaRPr kumimoji="1" lang="ja-JP" altLang="en-US" sz="4400" dirty="0">
                        <a:latin typeface="AR丸ゴシック体M" pitchFamily="49" charset="-128"/>
                        <a:ea typeface="AR丸ゴシック体M" pitchFamily="49" charset="-128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/>
                      <a:endParaRPr kumimoji="1" lang="ja-JP" altLang="en-US" sz="4400" dirty="0">
                        <a:latin typeface="AR丸ゴシック体M" pitchFamily="49" charset="-128"/>
                        <a:ea typeface="AR丸ゴシック体M" pitchFamily="49" charset="-128"/>
                      </a:endParaRPr>
                    </a:p>
                  </a:txBody>
                  <a:tcPr anchor="ctr"/>
                </a:tc>
                <a:tc vMerge="1">
                  <a:txBody>
                    <a:bodyPr/>
                    <a:lstStyle/>
                    <a:p>
                      <a:pPr algn="ctr"/>
                      <a:endParaRPr kumimoji="1" lang="ja-JP" altLang="en-US" sz="4400" dirty="0">
                        <a:latin typeface="AR丸ゴシック体M" pitchFamily="49" charset="-128"/>
                        <a:ea typeface="AR丸ゴシック体M" pitchFamily="49" charset="-128"/>
                      </a:endParaRPr>
                    </a:p>
                  </a:txBody>
                  <a:tcPr anchor="ctr"/>
                </a:tc>
              </a:tr>
              <a:tr h="875051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4400" dirty="0" smtClean="0">
                          <a:latin typeface="AR丸ゴシック体M" pitchFamily="49" charset="-128"/>
                          <a:ea typeface="AR丸ゴシック体M" pitchFamily="49" charset="-128"/>
                        </a:rPr>
                        <a:t>56</a:t>
                      </a:r>
                      <a:endParaRPr kumimoji="1" lang="ja-JP" altLang="en-US" sz="4400" dirty="0">
                        <a:latin typeface="AR丸ゴシック体M" pitchFamily="49" charset="-128"/>
                        <a:ea typeface="AR丸ゴシック体M" pitchFamily="49" charset="-128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/>
                      <a:endParaRPr kumimoji="1" lang="ja-JP" altLang="en-US" sz="4400" dirty="0">
                        <a:latin typeface="AR丸ゴシック体M" pitchFamily="49" charset="-128"/>
                        <a:ea typeface="AR丸ゴシック体M" pitchFamily="49" charset="-12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4400" dirty="0" smtClean="0">
                          <a:latin typeface="AR丸ゴシック体M" pitchFamily="49" charset="-128"/>
                          <a:ea typeface="AR丸ゴシック体M" pitchFamily="49" charset="-128"/>
                        </a:rPr>
                        <a:t>80</a:t>
                      </a:r>
                      <a:endParaRPr kumimoji="1" lang="ja-JP" altLang="en-US" sz="4400" dirty="0">
                        <a:latin typeface="AR丸ゴシック体M" pitchFamily="49" charset="-128"/>
                        <a:ea typeface="AR丸ゴシック体M" pitchFamily="49" charset="-128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6" name="テキスト ボックス 5"/>
          <p:cNvSpPr txBox="1"/>
          <p:nvPr/>
        </p:nvSpPr>
        <p:spPr>
          <a:xfrm>
            <a:off x="7810493" y="6209293"/>
            <a:ext cx="133350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3200" dirty="0" smtClean="0">
                <a:solidFill>
                  <a:prstClr val="black"/>
                </a:solidFill>
                <a:latin typeface="AR P丸ゴシック体E" pitchFamily="50" charset="-128"/>
                <a:ea typeface="AR P丸ゴシック体E" pitchFamily="50" charset="-128"/>
              </a:rPr>
              <a:t>3</a:t>
            </a:r>
            <a:endParaRPr lang="ja-JP" altLang="en-US" sz="3200" dirty="0">
              <a:solidFill>
                <a:prstClr val="black"/>
              </a:solidFill>
              <a:latin typeface="AR P丸ゴシック体E" pitchFamily="50" charset="-128"/>
              <a:ea typeface="AR P丸ゴシック体E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5258819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42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42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2" grpId="0"/>
      <p:bldP spid="2" grpId="1"/>
      <p:bldP spid="5" grpId="0"/>
      <p:bldP spid="5" grpId="1"/>
      <p:bldP spid="6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/>
          <p:cNvSpPr txBox="1"/>
          <p:nvPr/>
        </p:nvSpPr>
        <p:spPr>
          <a:xfrm>
            <a:off x="775504" y="405114"/>
            <a:ext cx="373862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dirty="0">
                <a:solidFill>
                  <a:prstClr val="black"/>
                </a:solidFill>
                <a:latin typeface="AR丸ゴシック体M" pitchFamily="49" charset="-128"/>
                <a:ea typeface="AR丸ゴシック体M" pitchFamily="49" charset="-128"/>
              </a:rPr>
              <a:t>FLOOR</a:t>
            </a:r>
            <a:endParaRPr lang="en-US" altLang="ja-JP" sz="4400" dirty="0">
              <a:solidFill>
                <a:prstClr val="black"/>
              </a:solidFill>
              <a:latin typeface="AR丸ゴシック体M" pitchFamily="49" charset="-128"/>
              <a:ea typeface="AR丸ゴシック体M" pitchFamily="49" charset="-128"/>
            </a:endParaRPr>
          </a:p>
        </p:txBody>
      </p:sp>
      <p:sp>
        <p:nvSpPr>
          <p:cNvPr id="3" name="テキスト ボックス 2"/>
          <p:cNvSpPr txBox="1"/>
          <p:nvPr/>
        </p:nvSpPr>
        <p:spPr>
          <a:xfrm>
            <a:off x="775504" y="5407306"/>
            <a:ext cx="134266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4400" dirty="0">
                <a:solidFill>
                  <a:prstClr val="black"/>
                </a:solidFill>
                <a:latin typeface="AR丸ゴシック体M" pitchFamily="49" charset="-128"/>
                <a:ea typeface="AR丸ゴシック体M" pitchFamily="49" charset="-128"/>
              </a:rPr>
              <a:t>関数</a:t>
            </a:r>
          </a:p>
        </p:txBody>
      </p:sp>
      <p:sp>
        <p:nvSpPr>
          <p:cNvPr id="5" name="テキスト ボックス 4"/>
          <p:cNvSpPr txBox="1"/>
          <p:nvPr/>
        </p:nvSpPr>
        <p:spPr>
          <a:xfrm>
            <a:off x="787070" y="1278727"/>
            <a:ext cx="7442521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3200" dirty="0">
                <a:solidFill>
                  <a:prstClr val="black"/>
                </a:solidFill>
                <a:latin typeface="AR丸ゴシック体M" pitchFamily="49" charset="-128"/>
                <a:ea typeface="AR丸ゴシック体M" pitchFamily="49" charset="-128"/>
              </a:rPr>
              <a:t>=</a:t>
            </a:r>
            <a:r>
              <a:rPr lang="en-US" altLang="ja-JP" sz="3200" dirty="0" smtClean="0">
                <a:solidFill>
                  <a:prstClr val="black"/>
                </a:solidFill>
                <a:latin typeface="AR丸ゴシック体M" pitchFamily="49" charset="-128"/>
                <a:ea typeface="AR丸ゴシック体M" pitchFamily="49" charset="-128"/>
              </a:rPr>
              <a:t>FLOOR(</a:t>
            </a:r>
            <a:r>
              <a:rPr lang="ja-JP" altLang="en-US" sz="3200" dirty="0">
                <a:solidFill>
                  <a:prstClr val="black"/>
                </a:solidFill>
                <a:latin typeface="AR丸ゴシック体M" pitchFamily="49" charset="-128"/>
                <a:ea typeface="AR丸ゴシック体M" pitchFamily="49" charset="-128"/>
              </a:rPr>
              <a:t>数値</a:t>
            </a:r>
            <a:r>
              <a:rPr lang="en-US" altLang="ja-JP" sz="3200" dirty="0">
                <a:solidFill>
                  <a:prstClr val="black"/>
                </a:solidFill>
                <a:latin typeface="AR丸ゴシック体M" pitchFamily="49" charset="-128"/>
                <a:ea typeface="AR丸ゴシック体M" pitchFamily="49" charset="-128"/>
              </a:rPr>
              <a:t>,</a:t>
            </a:r>
            <a:r>
              <a:rPr lang="ja-JP" altLang="en-US" sz="3200" dirty="0">
                <a:solidFill>
                  <a:prstClr val="black"/>
                </a:solidFill>
                <a:latin typeface="AR丸ゴシック体M" pitchFamily="49" charset="-128"/>
                <a:ea typeface="AR丸ゴシック体M" pitchFamily="49" charset="-128"/>
              </a:rPr>
              <a:t>基準値</a:t>
            </a:r>
            <a:r>
              <a:rPr lang="en-US" altLang="ja-JP" sz="3200" dirty="0">
                <a:solidFill>
                  <a:prstClr val="black"/>
                </a:solidFill>
                <a:latin typeface="AR丸ゴシック体M" pitchFamily="49" charset="-128"/>
                <a:ea typeface="AR丸ゴシック体M" pitchFamily="49" charset="-128"/>
              </a:rPr>
              <a:t>)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ja-JP" altLang="en-US" sz="3600" dirty="0">
                <a:solidFill>
                  <a:prstClr val="black"/>
                </a:solidFill>
                <a:latin typeface="AR丸ゴシック体M" pitchFamily="49" charset="-128"/>
                <a:ea typeface="AR丸ゴシック体M" pitchFamily="49" charset="-128"/>
              </a:rPr>
              <a:t>数値を指定</a:t>
            </a:r>
            <a:r>
              <a:rPr lang="ja-JP" altLang="en-US" sz="3600" dirty="0" smtClean="0">
                <a:solidFill>
                  <a:prstClr val="black"/>
                </a:solidFill>
                <a:latin typeface="AR丸ゴシック体M" pitchFamily="49" charset="-128"/>
                <a:ea typeface="AR丸ゴシック体M" pitchFamily="49" charset="-128"/>
              </a:rPr>
              <a:t>した</a:t>
            </a:r>
            <a:r>
              <a:rPr lang="en-US" altLang="ja-JP" sz="3600" dirty="0" smtClean="0">
                <a:solidFill>
                  <a:prstClr val="black"/>
                </a:solidFill>
                <a:latin typeface="AR丸ゴシック体M" pitchFamily="49" charset="-128"/>
                <a:ea typeface="AR丸ゴシック体M" pitchFamily="49" charset="-128"/>
              </a:rPr>
              <a:t/>
            </a:r>
            <a:br>
              <a:rPr lang="en-US" altLang="ja-JP" sz="3600" dirty="0" smtClean="0">
                <a:solidFill>
                  <a:prstClr val="black"/>
                </a:solidFill>
                <a:latin typeface="AR丸ゴシック体M" pitchFamily="49" charset="-128"/>
                <a:ea typeface="AR丸ゴシック体M" pitchFamily="49" charset="-128"/>
              </a:rPr>
            </a:br>
            <a:r>
              <a:rPr lang="ja-JP" altLang="en-US" sz="3600" dirty="0" smtClean="0">
                <a:solidFill>
                  <a:prstClr val="black"/>
                </a:solidFill>
                <a:latin typeface="AR丸ゴシック体M" pitchFamily="49" charset="-128"/>
                <a:ea typeface="AR丸ゴシック体M" pitchFamily="49" charset="-128"/>
              </a:rPr>
              <a:t>基準</a:t>
            </a:r>
            <a:r>
              <a:rPr lang="ja-JP" altLang="en-US" sz="3600" dirty="0">
                <a:solidFill>
                  <a:prstClr val="black"/>
                </a:solidFill>
                <a:latin typeface="AR丸ゴシック体M" pitchFamily="49" charset="-128"/>
                <a:ea typeface="AR丸ゴシック体M" pitchFamily="49" charset="-128"/>
              </a:rPr>
              <a:t>の値</a:t>
            </a:r>
            <a:r>
              <a:rPr lang="en-US" altLang="ja-JP" sz="3600" dirty="0">
                <a:solidFill>
                  <a:prstClr val="black"/>
                </a:solidFill>
                <a:latin typeface="AR丸ゴシック体M" pitchFamily="49" charset="-128"/>
                <a:ea typeface="AR丸ゴシック体M" pitchFamily="49" charset="-128"/>
              </a:rPr>
              <a:t>(</a:t>
            </a:r>
            <a:r>
              <a:rPr lang="ja-JP" altLang="en-US" sz="3600" dirty="0">
                <a:solidFill>
                  <a:prstClr val="black"/>
                </a:solidFill>
                <a:latin typeface="AR丸ゴシック体M" pitchFamily="49" charset="-128"/>
                <a:ea typeface="AR丸ゴシック体M" pitchFamily="49" charset="-128"/>
              </a:rPr>
              <a:t>の倍数</a:t>
            </a:r>
            <a:r>
              <a:rPr lang="en-US" altLang="ja-JP" sz="3600" dirty="0" smtClean="0">
                <a:solidFill>
                  <a:prstClr val="black"/>
                </a:solidFill>
                <a:latin typeface="AR丸ゴシック体M" pitchFamily="49" charset="-128"/>
                <a:ea typeface="AR丸ゴシック体M" pitchFamily="49" charset="-128"/>
              </a:rPr>
              <a:t>)</a:t>
            </a:r>
            <a:r>
              <a:rPr lang="ja-JP" altLang="en-US" sz="3600" dirty="0" smtClean="0">
                <a:solidFill>
                  <a:prstClr val="black"/>
                </a:solidFill>
                <a:latin typeface="AR丸ゴシック体M" pitchFamily="49" charset="-128"/>
                <a:ea typeface="AR丸ゴシック体M" pitchFamily="49" charset="-128"/>
              </a:rPr>
              <a:t>で切り下げる</a:t>
            </a:r>
            <a:endParaRPr lang="ja-JP" altLang="en-US" sz="3600" dirty="0">
              <a:solidFill>
                <a:prstClr val="black"/>
              </a:solidFill>
              <a:latin typeface="AR丸ゴシック体M" pitchFamily="49" charset="-128"/>
              <a:ea typeface="AR丸ゴシック体M" pitchFamily="49" charset="-128"/>
            </a:endParaRPr>
          </a:p>
          <a:p>
            <a:pPr marL="457200" indent="-457200">
              <a:buFont typeface="Arial" pitchFamily="34" charset="0"/>
              <a:buChar char="•"/>
            </a:pPr>
            <a:endParaRPr lang="en-US" altLang="ja-JP" sz="3600" dirty="0">
              <a:solidFill>
                <a:prstClr val="black"/>
              </a:solidFill>
              <a:latin typeface="AR丸ゴシック体M" pitchFamily="49" charset="-128"/>
              <a:ea typeface="AR丸ゴシック体M" pitchFamily="49" charset="-128"/>
            </a:endParaRPr>
          </a:p>
          <a:p>
            <a:endParaRPr lang="ja-JP" altLang="en-US" sz="3600" dirty="0">
              <a:solidFill>
                <a:prstClr val="black"/>
              </a:solidFill>
            </a:endParaRPr>
          </a:p>
        </p:txBody>
      </p:sp>
      <p:graphicFrame>
        <p:nvGraphicFramePr>
          <p:cNvPr id="4" name="表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22282619"/>
              </p:ext>
            </p:extLst>
          </p:nvPr>
        </p:nvGraphicFramePr>
        <p:xfrm>
          <a:off x="2239701" y="3075330"/>
          <a:ext cx="6096000" cy="28651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032000"/>
                <a:gridCol w="2032000"/>
                <a:gridCol w="20320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3200" dirty="0" smtClean="0">
                          <a:latin typeface="AR丸ゴシック体M" pitchFamily="49" charset="-128"/>
                          <a:ea typeface="AR丸ゴシック体M" pitchFamily="49" charset="-128"/>
                        </a:rPr>
                        <a:t>数値</a:t>
                      </a:r>
                      <a:endParaRPr kumimoji="1" lang="ja-JP" altLang="en-US" sz="3200" dirty="0">
                        <a:latin typeface="AR丸ゴシック体M" pitchFamily="49" charset="-128"/>
                        <a:ea typeface="AR丸ゴシック体M" pitchFamily="49" charset="-128"/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3200" dirty="0" smtClean="0">
                          <a:latin typeface="AR丸ゴシック体M" pitchFamily="49" charset="-128"/>
                          <a:ea typeface="AR丸ゴシック体M" pitchFamily="49" charset="-128"/>
                        </a:rPr>
                        <a:t>基準値</a:t>
                      </a:r>
                      <a:endParaRPr kumimoji="1" lang="ja-JP" altLang="en-US" sz="3200" dirty="0">
                        <a:latin typeface="AR丸ゴシック体M" pitchFamily="49" charset="-128"/>
                        <a:ea typeface="AR丸ゴシック体M" pitchFamily="49" charset="-128"/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3200" dirty="0" smtClean="0">
                          <a:latin typeface="AR丸ゴシック体M" pitchFamily="49" charset="-128"/>
                          <a:ea typeface="AR丸ゴシック体M" pitchFamily="49" charset="-128"/>
                        </a:rPr>
                        <a:t>結果</a:t>
                      </a:r>
                      <a:endParaRPr kumimoji="1" lang="ja-JP" altLang="en-US" sz="3200" dirty="0">
                        <a:latin typeface="AR丸ゴシック体M" pitchFamily="49" charset="-128"/>
                        <a:ea typeface="AR丸ゴシック体M" pitchFamily="49" charset="-128"/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4400" dirty="0" smtClean="0">
                          <a:latin typeface="AR丸ゴシック体M" pitchFamily="49" charset="-128"/>
                          <a:ea typeface="AR丸ゴシック体M" pitchFamily="49" charset="-128"/>
                        </a:rPr>
                        <a:t>31</a:t>
                      </a:r>
                      <a:endParaRPr kumimoji="1" lang="ja-JP" altLang="en-US" sz="4400" dirty="0">
                        <a:latin typeface="AR丸ゴシック体M" pitchFamily="49" charset="-128"/>
                        <a:ea typeface="AR丸ゴシック体M" pitchFamily="49" charset="-128"/>
                      </a:endParaRPr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ctr"/>
                      <a:r>
                        <a:rPr kumimoji="1" lang="en-US" altLang="ja-JP" sz="4400" dirty="0" smtClean="0">
                          <a:latin typeface="AR丸ゴシック体M" pitchFamily="49" charset="-128"/>
                          <a:ea typeface="AR丸ゴシック体M" pitchFamily="49" charset="-128"/>
                        </a:rPr>
                        <a:t>30</a:t>
                      </a:r>
                      <a:endParaRPr kumimoji="1" lang="ja-JP" altLang="en-US" sz="4400" dirty="0">
                        <a:latin typeface="AR丸ゴシック体M" pitchFamily="49" charset="-128"/>
                        <a:ea typeface="AR丸ゴシック体M" pitchFamily="49" charset="-128"/>
                      </a:endParaRPr>
                    </a:p>
                  </a:txBody>
                  <a:tcPr anchor="ctr"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kumimoji="1" lang="en-US" altLang="ja-JP" sz="4400" dirty="0" smtClean="0">
                          <a:latin typeface="AR丸ゴシック体M" pitchFamily="49" charset="-128"/>
                          <a:ea typeface="AR丸ゴシック体M" pitchFamily="49" charset="-128"/>
                        </a:rPr>
                        <a:t>30</a:t>
                      </a:r>
                      <a:endParaRPr kumimoji="1" lang="ja-JP" altLang="en-US" sz="4400" dirty="0">
                        <a:latin typeface="AR丸ゴシック体M" pitchFamily="49" charset="-128"/>
                        <a:ea typeface="AR丸ゴシック体M" pitchFamily="49" charset="-128"/>
                      </a:endParaRP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4400" dirty="0" smtClean="0">
                          <a:latin typeface="AR丸ゴシック体M" pitchFamily="49" charset="-128"/>
                          <a:ea typeface="AR丸ゴシック体M" pitchFamily="49" charset="-128"/>
                        </a:rPr>
                        <a:t>45</a:t>
                      </a:r>
                      <a:endParaRPr kumimoji="1" lang="ja-JP" altLang="en-US" sz="4400" dirty="0">
                        <a:latin typeface="AR丸ゴシック体M" pitchFamily="49" charset="-128"/>
                        <a:ea typeface="AR丸ゴシック体M" pitchFamily="49" charset="-128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/>
                      <a:endParaRPr kumimoji="1" lang="ja-JP" altLang="en-US" dirty="0">
                        <a:latin typeface="AR丸ゴシック体M" pitchFamily="49" charset="-128"/>
                        <a:ea typeface="AR丸ゴシック体M" pitchFamily="49" charset="-128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/>
                      <a:endParaRPr kumimoji="1" lang="ja-JP" altLang="en-US" sz="4400" dirty="0">
                        <a:latin typeface="AR丸ゴシック体M" pitchFamily="49" charset="-128"/>
                        <a:ea typeface="AR丸ゴシック体M" pitchFamily="49" charset="-128"/>
                      </a:endParaRP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4400" dirty="0" smtClean="0">
                          <a:latin typeface="AR丸ゴシック体M" pitchFamily="49" charset="-128"/>
                          <a:ea typeface="AR丸ゴシック体M" pitchFamily="49" charset="-128"/>
                        </a:rPr>
                        <a:t>61</a:t>
                      </a:r>
                      <a:endParaRPr kumimoji="1" lang="ja-JP" altLang="en-US" sz="4400" dirty="0">
                        <a:latin typeface="AR丸ゴシック体M" pitchFamily="49" charset="-128"/>
                        <a:ea typeface="AR丸ゴシック体M" pitchFamily="49" charset="-128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/>
                      <a:endParaRPr kumimoji="1" lang="ja-JP" altLang="en-US" dirty="0">
                        <a:latin typeface="AR丸ゴシック体M" pitchFamily="49" charset="-128"/>
                        <a:ea typeface="AR丸ゴシック体M" pitchFamily="49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4400" dirty="0" smtClean="0">
                          <a:latin typeface="AR丸ゴシック体M" pitchFamily="49" charset="-128"/>
                          <a:ea typeface="AR丸ゴシック体M" pitchFamily="49" charset="-128"/>
                        </a:rPr>
                        <a:t>90</a:t>
                      </a:r>
                      <a:endParaRPr kumimoji="1" lang="ja-JP" altLang="en-US" sz="4400" dirty="0">
                        <a:latin typeface="AR丸ゴシック体M" pitchFamily="49" charset="-128"/>
                        <a:ea typeface="AR丸ゴシック体M" pitchFamily="49" charset="-128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6" name="テキスト ボックス 5"/>
          <p:cNvSpPr txBox="1"/>
          <p:nvPr/>
        </p:nvSpPr>
        <p:spPr>
          <a:xfrm>
            <a:off x="7810493" y="6209293"/>
            <a:ext cx="133350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3200" dirty="0" smtClean="0">
                <a:solidFill>
                  <a:prstClr val="black"/>
                </a:solidFill>
                <a:latin typeface="AR P丸ゴシック体E" pitchFamily="50" charset="-128"/>
                <a:ea typeface="AR P丸ゴシック体E" pitchFamily="50" charset="-128"/>
              </a:rPr>
              <a:t>3</a:t>
            </a:r>
            <a:endParaRPr lang="ja-JP" altLang="en-US" sz="3200" dirty="0">
              <a:solidFill>
                <a:prstClr val="black"/>
              </a:solidFill>
              <a:latin typeface="AR P丸ゴシック体E" pitchFamily="50" charset="-128"/>
              <a:ea typeface="AR P丸ゴシック体E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2849760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42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42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5" grpId="0"/>
      <p:bldP spid="5" grpId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Y:\kijima\平成26年度　C3-2  3班\素材\1級Excel\1kyu_dsum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0680" y="233311"/>
            <a:ext cx="3320487" cy="33666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テキスト ボックス 9"/>
          <p:cNvSpPr txBox="1"/>
          <p:nvPr/>
        </p:nvSpPr>
        <p:spPr>
          <a:xfrm>
            <a:off x="7810493" y="6209292"/>
            <a:ext cx="133350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3200" dirty="0" smtClean="0">
                <a:solidFill>
                  <a:prstClr val="black"/>
                </a:solidFill>
                <a:latin typeface="AR P丸ゴシック体E" pitchFamily="50" charset="-128"/>
                <a:ea typeface="AR P丸ゴシック体E" pitchFamily="50" charset="-128"/>
              </a:rPr>
              <a:t>3</a:t>
            </a:r>
            <a:endParaRPr lang="ja-JP" altLang="en-US" sz="3200" dirty="0">
              <a:solidFill>
                <a:prstClr val="black"/>
              </a:solidFill>
              <a:latin typeface="AR P丸ゴシック体E" pitchFamily="50" charset="-128"/>
              <a:ea typeface="AR P丸ゴシック体E" pitchFamily="50" charset="-128"/>
            </a:endParaRPr>
          </a:p>
        </p:txBody>
      </p:sp>
      <p:sp>
        <p:nvSpPr>
          <p:cNvPr id="2" name="テキスト ボックス 1"/>
          <p:cNvSpPr txBox="1"/>
          <p:nvPr/>
        </p:nvSpPr>
        <p:spPr>
          <a:xfrm>
            <a:off x="775504" y="405114"/>
            <a:ext cx="373862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dirty="0">
                <a:solidFill>
                  <a:prstClr val="black"/>
                </a:solidFill>
                <a:latin typeface="AR丸ゴシック体M" pitchFamily="49" charset="-128"/>
                <a:ea typeface="AR丸ゴシック体M" pitchFamily="49" charset="-128"/>
              </a:rPr>
              <a:t>DSUM</a:t>
            </a:r>
          </a:p>
        </p:txBody>
      </p:sp>
      <p:sp>
        <p:nvSpPr>
          <p:cNvPr id="3" name="テキスト ボックス 2"/>
          <p:cNvSpPr txBox="1"/>
          <p:nvPr/>
        </p:nvSpPr>
        <p:spPr>
          <a:xfrm>
            <a:off x="775504" y="5407306"/>
            <a:ext cx="134266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4400" dirty="0">
                <a:solidFill>
                  <a:prstClr val="black"/>
                </a:solidFill>
                <a:latin typeface="AR丸ゴシック体M" pitchFamily="49" charset="-128"/>
                <a:ea typeface="AR丸ゴシック体M" pitchFamily="49" charset="-128"/>
              </a:rPr>
              <a:t>関数</a:t>
            </a:r>
          </a:p>
        </p:txBody>
      </p:sp>
      <p:sp>
        <p:nvSpPr>
          <p:cNvPr id="5" name="テキスト ボックス 4"/>
          <p:cNvSpPr txBox="1"/>
          <p:nvPr/>
        </p:nvSpPr>
        <p:spPr>
          <a:xfrm>
            <a:off x="775504" y="1394473"/>
            <a:ext cx="7905508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3200" dirty="0" smtClean="0">
                <a:solidFill>
                  <a:prstClr val="black"/>
                </a:solidFill>
                <a:latin typeface="AR丸ゴシック体M" pitchFamily="49" charset="-128"/>
                <a:ea typeface="AR丸ゴシック体M" pitchFamily="49" charset="-128"/>
              </a:rPr>
              <a:t>=DSUM(</a:t>
            </a:r>
            <a:r>
              <a:rPr lang="ja-JP" altLang="en-US" sz="3200" dirty="0" smtClean="0">
                <a:solidFill>
                  <a:prstClr val="black"/>
                </a:solidFill>
                <a:latin typeface="AR丸ゴシック体M" pitchFamily="49" charset="-128"/>
                <a:ea typeface="AR丸ゴシック体M" pitchFamily="49" charset="-128"/>
              </a:rPr>
              <a:t>データベース</a:t>
            </a:r>
            <a:r>
              <a:rPr lang="en-US" altLang="ja-JP" sz="3200" dirty="0" smtClean="0">
                <a:solidFill>
                  <a:prstClr val="black"/>
                </a:solidFill>
                <a:latin typeface="AR丸ゴシック体M" pitchFamily="49" charset="-128"/>
                <a:ea typeface="AR丸ゴシック体M" pitchFamily="49" charset="-128"/>
              </a:rPr>
              <a:t>,</a:t>
            </a:r>
            <a:r>
              <a:rPr lang="ja-JP" altLang="en-US" sz="3200" dirty="0" smtClean="0">
                <a:solidFill>
                  <a:prstClr val="black"/>
                </a:solidFill>
                <a:latin typeface="AR丸ゴシック体M" pitchFamily="49" charset="-128"/>
                <a:ea typeface="AR丸ゴシック体M" pitchFamily="49" charset="-128"/>
              </a:rPr>
              <a:t>フィールド</a:t>
            </a:r>
            <a:r>
              <a:rPr lang="en-US" altLang="ja-JP" sz="3200" dirty="0" smtClean="0">
                <a:solidFill>
                  <a:prstClr val="black"/>
                </a:solidFill>
                <a:latin typeface="AR丸ゴシック体M" pitchFamily="49" charset="-128"/>
                <a:ea typeface="AR丸ゴシック体M" pitchFamily="49" charset="-128"/>
              </a:rPr>
              <a:t>,</a:t>
            </a:r>
            <a:r>
              <a:rPr lang="ja-JP" altLang="en-US" sz="3200" dirty="0" smtClean="0">
                <a:solidFill>
                  <a:prstClr val="black"/>
                </a:solidFill>
                <a:latin typeface="AR丸ゴシック体M" pitchFamily="49" charset="-128"/>
                <a:ea typeface="AR丸ゴシック体M" pitchFamily="49" charset="-128"/>
              </a:rPr>
              <a:t>条件</a:t>
            </a:r>
            <a:r>
              <a:rPr lang="en-US" altLang="ja-JP" sz="3200" dirty="0" smtClean="0">
                <a:solidFill>
                  <a:prstClr val="black"/>
                </a:solidFill>
                <a:latin typeface="AR丸ゴシック体M" pitchFamily="49" charset="-128"/>
                <a:ea typeface="AR丸ゴシック体M" pitchFamily="49" charset="-128"/>
              </a:rPr>
              <a:t>)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ja-JP" altLang="en-US" sz="3600" dirty="0">
                <a:solidFill>
                  <a:prstClr val="black"/>
                </a:solidFill>
                <a:latin typeface="AR丸ゴシック体M" pitchFamily="49" charset="-128"/>
                <a:ea typeface="AR丸ゴシック体M" pitchFamily="49" charset="-128"/>
              </a:rPr>
              <a:t>データベースの中</a:t>
            </a:r>
            <a:r>
              <a:rPr lang="ja-JP" altLang="en-US" sz="3600" dirty="0" smtClean="0">
                <a:solidFill>
                  <a:prstClr val="black"/>
                </a:solidFill>
                <a:latin typeface="AR丸ゴシック体M" pitchFamily="49" charset="-128"/>
                <a:ea typeface="AR丸ゴシック体M" pitchFamily="49" charset="-128"/>
              </a:rPr>
              <a:t>で</a:t>
            </a:r>
            <a:r>
              <a:rPr lang="en-US" altLang="ja-JP" sz="3600" dirty="0" smtClean="0">
                <a:solidFill>
                  <a:prstClr val="black"/>
                </a:solidFill>
                <a:latin typeface="AR丸ゴシック体M" pitchFamily="49" charset="-128"/>
                <a:ea typeface="AR丸ゴシック体M" pitchFamily="49" charset="-128"/>
              </a:rPr>
              <a:t/>
            </a:r>
            <a:br>
              <a:rPr lang="en-US" altLang="ja-JP" sz="3600" dirty="0" smtClean="0">
                <a:solidFill>
                  <a:prstClr val="black"/>
                </a:solidFill>
                <a:latin typeface="AR丸ゴシック体M" pitchFamily="49" charset="-128"/>
                <a:ea typeface="AR丸ゴシック体M" pitchFamily="49" charset="-128"/>
              </a:rPr>
            </a:br>
            <a:r>
              <a:rPr lang="ja-JP" altLang="en-US" sz="3600" dirty="0" smtClean="0">
                <a:solidFill>
                  <a:prstClr val="black"/>
                </a:solidFill>
                <a:latin typeface="AR丸ゴシック体M" pitchFamily="49" charset="-128"/>
                <a:ea typeface="AR丸ゴシック体M" pitchFamily="49" charset="-128"/>
              </a:rPr>
              <a:t>条件</a:t>
            </a:r>
            <a:r>
              <a:rPr lang="ja-JP" altLang="en-US" sz="3600" dirty="0">
                <a:solidFill>
                  <a:prstClr val="black"/>
                </a:solidFill>
                <a:latin typeface="AR丸ゴシック体M" pitchFamily="49" charset="-128"/>
                <a:ea typeface="AR丸ゴシック体M" pitchFamily="49" charset="-128"/>
              </a:rPr>
              <a:t>に一致する値を合計する</a:t>
            </a:r>
          </a:p>
          <a:p>
            <a:endParaRPr lang="ja-JP" altLang="en-US" sz="3600" dirty="0">
              <a:solidFill>
                <a:prstClr val="black"/>
              </a:solidFill>
            </a:endParaRPr>
          </a:p>
        </p:txBody>
      </p:sp>
      <p:sp>
        <p:nvSpPr>
          <p:cNvPr id="7" name="テキスト ボックス 6"/>
          <p:cNvSpPr txBox="1"/>
          <p:nvPr/>
        </p:nvSpPr>
        <p:spPr>
          <a:xfrm>
            <a:off x="384603" y="3569538"/>
            <a:ext cx="809264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3600" dirty="0" smtClean="0">
                <a:solidFill>
                  <a:prstClr val="black"/>
                </a:solidFill>
                <a:latin typeface="AR P丸ゴシック体M" pitchFamily="50" charset="-128"/>
                <a:ea typeface="AR P丸ゴシック体M" pitchFamily="50" charset="-128"/>
              </a:rPr>
              <a:t>この表の場合</a:t>
            </a:r>
            <a:endParaRPr lang="ja-JP" altLang="en-US" sz="3600" dirty="0">
              <a:solidFill>
                <a:prstClr val="black"/>
              </a:solidFill>
              <a:latin typeface="AR P丸ゴシック体M" pitchFamily="50" charset="-128"/>
              <a:ea typeface="AR P丸ゴシック体M" pitchFamily="50" charset="-128"/>
            </a:endParaRPr>
          </a:p>
        </p:txBody>
      </p:sp>
      <p:sp>
        <p:nvSpPr>
          <p:cNvPr id="8" name="テキスト ボックス 7"/>
          <p:cNvSpPr txBox="1"/>
          <p:nvPr/>
        </p:nvSpPr>
        <p:spPr>
          <a:xfrm>
            <a:off x="3609854" y="3599916"/>
            <a:ext cx="5949386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ja-JP" altLang="en-US" sz="3200" dirty="0" smtClean="0">
                <a:solidFill>
                  <a:prstClr val="black"/>
                </a:solidFill>
                <a:latin typeface="AR P丸ゴシック体M" pitchFamily="50" charset="-128"/>
                <a:ea typeface="AR P丸ゴシック体M" pitchFamily="50" charset="-128"/>
              </a:rPr>
              <a:t>条件</a:t>
            </a:r>
            <a:endParaRPr lang="en-US" altLang="ja-JP" sz="3200" dirty="0" smtClean="0">
              <a:solidFill>
                <a:prstClr val="black"/>
              </a:solidFill>
              <a:latin typeface="AR P丸ゴシック体M" pitchFamily="50" charset="-128"/>
              <a:ea typeface="AR P丸ゴシック体M" pitchFamily="50" charset="-128"/>
            </a:endParaRPr>
          </a:p>
          <a:p>
            <a:pPr marL="742950" lvl="1" indent="-285750">
              <a:buFont typeface="Arial" pitchFamily="34" charset="0"/>
              <a:buChar char="•"/>
            </a:pPr>
            <a:r>
              <a:rPr lang="ja-JP" altLang="en-US" sz="3200" dirty="0" smtClean="0">
                <a:solidFill>
                  <a:prstClr val="black"/>
                </a:solidFill>
                <a:latin typeface="AR P丸ゴシック体M" pitchFamily="50" charset="-128"/>
                <a:ea typeface="AR P丸ゴシック体M" pitchFamily="50" charset="-128"/>
              </a:rPr>
              <a:t>コード</a:t>
            </a:r>
            <a:r>
              <a:rPr lang="ja-JP" altLang="en-US" sz="3200" dirty="0">
                <a:solidFill>
                  <a:prstClr val="black"/>
                </a:solidFill>
                <a:latin typeface="AR P丸ゴシック体M" pitchFamily="50" charset="-128"/>
                <a:ea typeface="AR P丸ゴシック体M" pitchFamily="50" charset="-128"/>
              </a:rPr>
              <a:t>が</a:t>
            </a:r>
            <a:r>
              <a:rPr lang="en-US" altLang="ja-JP" sz="3200" dirty="0">
                <a:solidFill>
                  <a:prstClr val="black"/>
                </a:solidFill>
                <a:latin typeface="AR P丸ゴシック体M" pitchFamily="50" charset="-128"/>
                <a:ea typeface="AR P丸ゴシック体M" pitchFamily="50" charset="-128"/>
              </a:rPr>
              <a:t>H</a:t>
            </a:r>
            <a:r>
              <a:rPr lang="ja-JP" altLang="en-US" sz="3200" dirty="0">
                <a:solidFill>
                  <a:prstClr val="black"/>
                </a:solidFill>
                <a:latin typeface="AR P丸ゴシック体M" pitchFamily="50" charset="-128"/>
                <a:ea typeface="AR P丸ゴシック体M" pitchFamily="50" charset="-128"/>
              </a:rPr>
              <a:t>から始まる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ja-JP" altLang="en-US" sz="3200" dirty="0">
                <a:solidFill>
                  <a:prstClr val="black"/>
                </a:solidFill>
                <a:latin typeface="AR P丸ゴシック体M" pitchFamily="50" charset="-128"/>
                <a:ea typeface="AR P丸ゴシック体M" pitchFamily="50" charset="-128"/>
              </a:rPr>
              <a:t>金額が</a:t>
            </a:r>
            <a:r>
              <a:rPr lang="en-US" altLang="ja-JP" sz="3200" dirty="0">
                <a:solidFill>
                  <a:prstClr val="black"/>
                </a:solidFill>
                <a:latin typeface="AR P丸ゴシック体M" pitchFamily="50" charset="-128"/>
                <a:ea typeface="AR P丸ゴシック体M" pitchFamily="50" charset="-128"/>
              </a:rPr>
              <a:t>2,000</a:t>
            </a:r>
            <a:r>
              <a:rPr lang="ja-JP" altLang="en-US" sz="3200" dirty="0">
                <a:solidFill>
                  <a:prstClr val="black"/>
                </a:solidFill>
                <a:latin typeface="AR P丸ゴシック体M" pitchFamily="50" charset="-128"/>
                <a:ea typeface="AR P丸ゴシック体M" pitchFamily="50" charset="-128"/>
              </a:rPr>
              <a:t>円以上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ja-JP" altLang="en-US" sz="3200" dirty="0">
                <a:solidFill>
                  <a:prstClr val="black"/>
                </a:solidFill>
                <a:latin typeface="AR P丸ゴシック体M" pitchFamily="50" charset="-128"/>
                <a:ea typeface="AR P丸ゴシック体M" pitchFamily="50" charset="-128"/>
              </a:rPr>
              <a:t>一致するの</a:t>
            </a:r>
            <a:r>
              <a:rPr lang="ja-JP" altLang="en-US" sz="3200" dirty="0" smtClean="0">
                <a:solidFill>
                  <a:prstClr val="black"/>
                </a:solidFill>
                <a:latin typeface="AR P丸ゴシック体M" pitchFamily="50" charset="-128"/>
                <a:ea typeface="AR P丸ゴシック体M" pitchFamily="50" charset="-128"/>
              </a:rPr>
              <a:t>は</a:t>
            </a:r>
            <a:r>
              <a:rPr lang="en-US" altLang="ja-JP" sz="3200" dirty="0" smtClean="0">
                <a:solidFill>
                  <a:prstClr val="black"/>
                </a:solidFill>
                <a:latin typeface="AR P丸ゴシック体M" pitchFamily="50" charset="-128"/>
                <a:ea typeface="AR P丸ゴシック体M" pitchFamily="50" charset="-128"/>
              </a:rPr>
              <a:t>H2</a:t>
            </a:r>
            <a:r>
              <a:rPr lang="ja-JP" altLang="en-US" sz="3200" dirty="0" smtClean="0">
                <a:solidFill>
                  <a:prstClr val="black"/>
                </a:solidFill>
                <a:latin typeface="AR P丸ゴシック体M" pitchFamily="50" charset="-128"/>
                <a:ea typeface="AR P丸ゴシック体M" pitchFamily="50" charset="-128"/>
              </a:rPr>
              <a:t>だけなので</a:t>
            </a:r>
            <a:r>
              <a:rPr lang="en-US" altLang="ja-JP" sz="3200" dirty="0" smtClean="0">
                <a:solidFill>
                  <a:prstClr val="black"/>
                </a:solidFill>
                <a:latin typeface="AR P丸ゴシック体M" pitchFamily="50" charset="-128"/>
                <a:ea typeface="AR P丸ゴシック体M" pitchFamily="50" charset="-128"/>
              </a:rPr>
              <a:t/>
            </a:r>
            <a:br>
              <a:rPr lang="en-US" altLang="ja-JP" sz="3200" dirty="0" smtClean="0">
                <a:solidFill>
                  <a:prstClr val="black"/>
                </a:solidFill>
                <a:latin typeface="AR P丸ゴシック体M" pitchFamily="50" charset="-128"/>
                <a:ea typeface="AR P丸ゴシック体M" pitchFamily="50" charset="-128"/>
              </a:rPr>
            </a:br>
            <a:r>
              <a:rPr lang="en-US" altLang="ja-JP" sz="3200" dirty="0" smtClean="0">
                <a:solidFill>
                  <a:prstClr val="black"/>
                </a:solidFill>
                <a:latin typeface="AR P丸ゴシック体M" pitchFamily="50" charset="-128"/>
                <a:ea typeface="AR P丸ゴシック体M" pitchFamily="50" charset="-128"/>
              </a:rPr>
              <a:t>                 9,153</a:t>
            </a:r>
            <a:r>
              <a:rPr lang="ja-JP" altLang="en-US" sz="3200" dirty="0" smtClean="0">
                <a:solidFill>
                  <a:prstClr val="black"/>
                </a:solidFill>
                <a:latin typeface="AR P丸ゴシック体M" pitchFamily="50" charset="-128"/>
                <a:ea typeface="AR P丸ゴシック体M" pitchFamily="50" charset="-128"/>
              </a:rPr>
              <a:t>円</a:t>
            </a:r>
            <a:endParaRPr lang="en-US" altLang="ja-JP" sz="3200" dirty="0" smtClean="0">
              <a:solidFill>
                <a:prstClr val="black"/>
              </a:solidFill>
              <a:latin typeface="AR P丸ゴシック体M" pitchFamily="50" charset="-128"/>
              <a:ea typeface="AR P丸ゴシック体M" pitchFamily="50" charset="-128"/>
            </a:endParaRPr>
          </a:p>
        </p:txBody>
      </p:sp>
      <p:sp>
        <p:nvSpPr>
          <p:cNvPr id="9" name="テキスト ボックス 8"/>
          <p:cNvSpPr txBox="1"/>
          <p:nvPr/>
        </p:nvSpPr>
        <p:spPr>
          <a:xfrm>
            <a:off x="7810493" y="6209293"/>
            <a:ext cx="133350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3200" dirty="0" smtClean="0">
                <a:solidFill>
                  <a:prstClr val="black"/>
                </a:solidFill>
                <a:latin typeface="AR P丸ゴシック体E" pitchFamily="50" charset="-128"/>
                <a:ea typeface="AR P丸ゴシック体E" pitchFamily="50" charset="-128"/>
              </a:rPr>
              <a:t>4</a:t>
            </a:r>
            <a:endParaRPr lang="ja-JP" altLang="en-US" sz="3200" dirty="0">
              <a:solidFill>
                <a:prstClr val="black"/>
              </a:solidFill>
              <a:latin typeface="AR P丸ゴシック体E" pitchFamily="50" charset="-128"/>
              <a:ea typeface="AR P丸ゴシック体E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1398971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42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2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42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42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0" dur="1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2" grpId="0"/>
      <p:bldP spid="2" grpId="1"/>
      <p:bldP spid="5" grpId="0"/>
      <p:bldP spid="5" grpId="1"/>
      <p:bldP spid="7" grpId="0"/>
      <p:bldP spid="7" grpId="1"/>
      <p:bldP spid="8" grpId="0"/>
      <p:bldP spid="8" grpId="1"/>
      <p:bldP spid="9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/>
          <p:cNvSpPr txBox="1"/>
          <p:nvPr/>
        </p:nvSpPr>
        <p:spPr>
          <a:xfrm>
            <a:off x="775504" y="405114"/>
            <a:ext cx="373862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000" dirty="0">
                <a:solidFill>
                  <a:prstClr val="black"/>
                </a:solidFill>
                <a:latin typeface="AR丸ゴシック体M" pitchFamily="49" charset="-128"/>
                <a:ea typeface="AR丸ゴシック体M" pitchFamily="49" charset="-128"/>
              </a:rPr>
              <a:t>DAVERAGE</a:t>
            </a:r>
          </a:p>
        </p:txBody>
      </p:sp>
      <p:sp>
        <p:nvSpPr>
          <p:cNvPr id="3" name="テキスト ボックス 2"/>
          <p:cNvSpPr txBox="1"/>
          <p:nvPr/>
        </p:nvSpPr>
        <p:spPr>
          <a:xfrm>
            <a:off x="775504" y="5407306"/>
            <a:ext cx="134266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4400" dirty="0">
                <a:solidFill>
                  <a:prstClr val="black"/>
                </a:solidFill>
                <a:latin typeface="AR丸ゴシック体M" pitchFamily="49" charset="-128"/>
                <a:ea typeface="AR丸ゴシック体M" pitchFamily="49" charset="-128"/>
              </a:rPr>
              <a:t>関数</a:t>
            </a:r>
          </a:p>
        </p:txBody>
      </p:sp>
      <p:sp>
        <p:nvSpPr>
          <p:cNvPr id="5" name="テキスト ボックス 4"/>
          <p:cNvSpPr txBox="1"/>
          <p:nvPr/>
        </p:nvSpPr>
        <p:spPr>
          <a:xfrm>
            <a:off x="856527" y="1278727"/>
            <a:ext cx="8287473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3200" dirty="0">
                <a:solidFill>
                  <a:prstClr val="black"/>
                </a:solidFill>
                <a:latin typeface="AR丸ゴシック体M" pitchFamily="49" charset="-128"/>
                <a:ea typeface="AR丸ゴシック体M" pitchFamily="49" charset="-128"/>
              </a:rPr>
              <a:t>=</a:t>
            </a:r>
            <a:r>
              <a:rPr lang="en-US" altLang="ja-JP" sz="3200" dirty="0" smtClean="0">
                <a:solidFill>
                  <a:prstClr val="black"/>
                </a:solidFill>
                <a:latin typeface="AR丸ゴシック体M" pitchFamily="49" charset="-128"/>
                <a:ea typeface="AR丸ゴシック体M" pitchFamily="49" charset="-128"/>
              </a:rPr>
              <a:t>DAVERAGE(</a:t>
            </a:r>
            <a:r>
              <a:rPr lang="ja-JP" altLang="en-US" sz="3200" dirty="0" smtClean="0">
                <a:solidFill>
                  <a:prstClr val="black"/>
                </a:solidFill>
                <a:latin typeface="AR丸ゴシック体M" pitchFamily="49" charset="-128"/>
                <a:ea typeface="AR丸ゴシック体M" pitchFamily="49" charset="-128"/>
              </a:rPr>
              <a:t>データベース</a:t>
            </a:r>
            <a:r>
              <a:rPr lang="en-US" altLang="ja-JP" sz="3200" dirty="0" smtClean="0">
                <a:solidFill>
                  <a:prstClr val="black"/>
                </a:solidFill>
                <a:latin typeface="AR丸ゴシック体M" pitchFamily="49" charset="-128"/>
                <a:ea typeface="AR丸ゴシック体M" pitchFamily="49" charset="-128"/>
              </a:rPr>
              <a:t>,</a:t>
            </a:r>
            <a:r>
              <a:rPr lang="ja-JP" altLang="en-US" sz="3200" dirty="0" smtClean="0">
                <a:solidFill>
                  <a:prstClr val="black"/>
                </a:solidFill>
                <a:latin typeface="AR丸ゴシック体M" pitchFamily="49" charset="-128"/>
                <a:ea typeface="AR丸ゴシック体M" pitchFamily="49" charset="-128"/>
              </a:rPr>
              <a:t>フィールド</a:t>
            </a:r>
            <a:r>
              <a:rPr lang="en-US" altLang="ja-JP" sz="3200" dirty="0" smtClean="0">
                <a:solidFill>
                  <a:prstClr val="black"/>
                </a:solidFill>
                <a:latin typeface="AR丸ゴシック体M" pitchFamily="49" charset="-128"/>
                <a:ea typeface="AR丸ゴシック体M" pitchFamily="49" charset="-128"/>
              </a:rPr>
              <a:t>,</a:t>
            </a:r>
            <a:r>
              <a:rPr lang="ja-JP" altLang="en-US" sz="3200" dirty="0" smtClean="0">
                <a:solidFill>
                  <a:prstClr val="black"/>
                </a:solidFill>
                <a:latin typeface="AR丸ゴシック体M" pitchFamily="49" charset="-128"/>
                <a:ea typeface="AR丸ゴシック体M" pitchFamily="49" charset="-128"/>
              </a:rPr>
              <a:t>条件</a:t>
            </a:r>
            <a:r>
              <a:rPr lang="en-US" altLang="ja-JP" sz="3200" dirty="0" smtClean="0">
                <a:solidFill>
                  <a:prstClr val="black"/>
                </a:solidFill>
                <a:latin typeface="AR丸ゴシック体M" pitchFamily="49" charset="-128"/>
                <a:ea typeface="AR丸ゴシック体M" pitchFamily="49" charset="-128"/>
              </a:rPr>
              <a:t>)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ja-JP" altLang="en-US" sz="3600" dirty="0">
                <a:solidFill>
                  <a:prstClr val="black"/>
                </a:solidFill>
                <a:latin typeface="AR丸ゴシック体M" pitchFamily="49" charset="-128"/>
                <a:ea typeface="AR丸ゴシック体M" pitchFamily="49" charset="-128"/>
              </a:rPr>
              <a:t>データベースの</a:t>
            </a:r>
            <a:r>
              <a:rPr lang="ja-JP" altLang="en-US" sz="3600" dirty="0" smtClean="0">
                <a:solidFill>
                  <a:prstClr val="black"/>
                </a:solidFill>
                <a:latin typeface="AR丸ゴシック体M" pitchFamily="49" charset="-128"/>
                <a:ea typeface="AR丸ゴシック体M" pitchFamily="49" charset="-128"/>
              </a:rPr>
              <a:t>中</a:t>
            </a:r>
            <a:r>
              <a:rPr lang="ja-JP" altLang="en-US" sz="3600" dirty="0">
                <a:solidFill>
                  <a:prstClr val="black"/>
                </a:solidFill>
                <a:latin typeface="AR丸ゴシック体M" pitchFamily="49" charset="-128"/>
                <a:ea typeface="AR丸ゴシック体M" pitchFamily="49" charset="-128"/>
              </a:rPr>
              <a:t>で</a:t>
            </a:r>
            <a:r>
              <a:rPr lang="en-US" altLang="ja-JP" sz="3600" dirty="0" smtClean="0">
                <a:solidFill>
                  <a:prstClr val="black"/>
                </a:solidFill>
                <a:latin typeface="AR丸ゴシック体M" pitchFamily="49" charset="-128"/>
                <a:ea typeface="AR丸ゴシック体M" pitchFamily="49" charset="-128"/>
              </a:rPr>
              <a:t/>
            </a:r>
            <a:br>
              <a:rPr lang="en-US" altLang="ja-JP" sz="3600" dirty="0" smtClean="0">
                <a:solidFill>
                  <a:prstClr val="black"/>
                </a:solidFill>
                <a:latin typeface="AR丸ゴシック体M" pitchFamily="49" charset="-128"/>
                <a:ea typeface="AR丸ゴシック体M" pitchFamily="49" charset="-128"/>
              </a:rPr>
            </a:br>
            <a:r>
              <a:rPr lang="ja-JP" altLang="en-US" sz="3600" dirty="0" smtClean="0">
                <a:solidFill>
                  <a:prstClr val="black"/>
                </a:solidFill>
                <a:latin typeface="AR丸ゴシック体M" pitchFamily="49" charset="-128"/>
                <a:ea typeface="AR丸ゴシック体M" pitchFamily="49" charset="-128"/>
              </a:rPr>
              <a:t>条件</a:t>
            </a:r>
            <a:r>
              <a:rPr lang="ja-JP" altLang="en-US" sz="3600" dirty="0">
                <a:solidFill>
                  <a:prstClr val="black"/>
                </a:solidFill>
                <a:latin typeface="AR丸ゴシック体M" pitchFamily="49" charset="-128"/>
                <a:ea typeface="AR丸ゴシック体M" pitchFamily="49" charset="-128"/>
              </a:rPr>
              <a:t>に一致する値</a:t>
            </a:r>
            <a:r>
              <a:rPr lang="ja-JP" altLang="en-US" sz="3600" dirty="0" smtClean="0">
                <a:solidFill>
                  <a:prstClr val="black"/>
                </a:solidFill>
                <a:latin typeface="AR丸ゴシック体M" pitchFamily="49" charset="-128"/>
                <a:ea typeface="AR丸ゴシック体M" pitchFamily="49" charset="-128"/>
              </a:rPr>
              <a:t>を平均</a:t>
            </a:r>
            <a:r>
              <a:rPr lang="ja-JP" altLang="en-US" sz="3600" dirty="0">
                <a:solidFill>
                  <a:prstClr val="black"/>
                </a:solidFill>
                <a:latin typeface="AR丸ゴシック体M" pitchFamily="49" charset="-128"/>
                <a:ea typeface="AR丸ゴシック体M" pitchFamily="49" charset="-128"/>
              </a:rPr>
              <a:t>する</a:t>
            </a:r>
          </a:p>
          <a:p>
            <a:endParaRPr lang="ja-JP" altLang="en-US" sz="3600" dirty="0">
              <a:solidFill>
                <a:prstClr val="black"/>
              </a:solidFill>
            </a:endParaRPr>
          </a:p>
        </p:txBody>
      </p:sp>
      <p:pic>
        <p:nvPicPr>
          <p:cNvPr id="6" name="Picture 3" descr="Y:\kijima\平成26年度　C3-2  3班\素材\1級Excel\1kyu_daverage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72745" y="448850"/>
            <a:ext cx="3937405" cy="29598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コンテンツ プレースホルダー 16"/>
          <p:cNvSpPr txBox="1">
            <a:spLocks/>
          </p:cNvSpPr>
          <p:nvPr/>
        </p:nvSpPr>
        <p:spPr>
          <a:xfrm>
            <a:off x="774211" y="1916833"/>
            <a:ext cx="7703037" cy="1884368"/>
          </a:xfrm>
          <a:prstGeom prst="rect">
            <a:avLst/>
          </a:prstGeom>
        </p:spPr>
        <p:txBody>
          <a:bodyPr/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kumimoji="1"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9436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kumimoji="1"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6868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kumimoji="1"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kumimoji="1"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716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kumimoji="1" sz="18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64592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kumimoji="1"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90195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kumimoji="1"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19456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kumimoji="1"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46888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kumimoji="1"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rgbClr val="AD0101"/>
              </a:buClr>
            </a:pPr>
            <a:endParaRPr lang="en-US" altLang="ja-JP" dirty="0">
              <a:solidFill>
                <a:srgbClr val="303030"/>
              </a:solidFill>
              <a:latin typeface="ＭＳ Ｐ明朝"/>
            </a:endParaRPr>
          </a:p>
        </p:txBody>
      </p:sp>
      <p:sp>
        <p:nvSpPr>
          <p:cNvPr id="10" name="テキスト ボックス 9"/>
          <p:cNvSpPr txBox="1"/>
          <p:nvPr/>
        </p:nvSpPr>
        <p:spPr>
          <a:xfrm>
            <a:off x="392578" y="3609355"/>
            <a:ext cx="621757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3600" dirty="0" smtClean="0">
                <a:solidFill>
                  <a:prstClr val="black"/>
                </a:solidFill>
                <a:latin typeface="AR P丸ゴシック体M" pitchFamily="50" charset="-128"/>
                <a:ea typeface="AR P丸ゴシック体M" pitchFamily="50" charset="-128"/>
              </a:rPr>
              <a:t>この表の場合</a:t>
            </a:r>
            <a:endParaRPr lang="ja-JP" altLang="en-US" sz="3600" dirty="0">
              <a:solidFill>
                <a:prstClr val="black"/>
              </a:solidFill>
              <a:latin typeface="AR P丸ゴシック体M" pitchFamily="50" charset="-128"/>
              <a:ea typeface="AR P丸ゴシック体M" pitchFamily="50" charset="-128"/>
            </a:endParaRPr>
          </a:p>
        </p:txBody>
      </p:sp>
      <p:sp>
        <p:nvSpPr>
          <p:cNvPr id="11" name="テキスト ボックス 10"/>
          <p:cNvSpPr txBox="1"/>
          <p:nvPr/>
        </p:nvSpPr>
        <p:spPr>
          <a:xfrm>
            <a:off x="3264061" y="3617041"/>
            <a:ext cx="6692178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ja-JP" altLang="en-US" sz="3200" dirty="0" smtClean="0">
                <a:solidFill>
                  <a:prstClr val="black"/>
                </a:solidFill>
                <a:latin typeface="AR P丸ゴシック体M" pitchFamily="50" charset="-128"/>
                <a:ea typeface="AR P丸ゴシック体M" pitchFamily="50" charset="-128"/>
              </a:rPr>
              <a:t>条件</a:t>
            </a:r>
            <a:endParaRPr lang="en-US" altLang="ja-JP" sz="3200" dirty="0" smtClean="0">
              <a:solidFill>
                <a:prstClr val="black"/>
              </a:solidFill>
              <a:latin typeface="AR P丸ゴシック体M" pitchFamily="50" charset="-128"/>
              <a:ea typeface="AR P丸ゴシック体M" pitchFamily="50" charset="-128"/>
            </a:endParaRPr>
          </a:p>
          <a:p>
            <a:pPr marL="742950" lvl="1" indent="-285750">
              <a:buFont typeface="Arial" pitchFamily="34" charset="0"/>
              <a:buChar char="•"/>
            </a:pPr>
            <a:r>
              <a:rPr lang="ja-JP" altLang="en-US" sz="3200" dirty="0" smtClean="0">
                <a:solidFill>
                  <a:prstClr val="black"/>
                </a:solidFill>
                <a:latin typeface="AR P丸ゴシック体M" pitchFamily="50" charset="-128"/>
                <a:ea typeface="AR P丸ゴシック体M" pitchFamily="50" charset="-128"/>
              </a:rPr>
              <a:t>コードが</a:t>
            </a:r>
            <a:r>
              <a:rPr lang="en-US" altLang="ja-JP" sz="3200" dirty="0" smtClean="0">
                <a:solidFill>
                  <a:prstClr val="black"/>
                </a:solidFill>
                <a:latin typeface="AR P丸ゴシック体M" pitchFamily="50" charset="-128"/>
                <a:ea typeface="AR P丸ゴシック体M" pitchFamily="50" charset="-128"/>
              </a:rPr>
              <a:t>R</a:t>
            </a:r>
            <a:r>
              <a:rPr lang="ja-JP" altLang="en-US" sz="3200" dirty="0" smtClean="0">
                <a:solidFill>
                  <a:prstClr val="black"/>
                </a:solidFill>
                <a:latin typeface="AR P丸ゴシック体M" pitchFamily="50" charset="-128"/>
                <a:ea typeface="AR P丸ゴシック体M" pitchFamily="50" charset="-128"/>
              </a:rPr>
              <a:t>から</a:t>
            </a:r>
            <a:r>
              <a:rPr lang="ja-JP" altLang="en-US" sz="3200" dirty="0">
                <a:solidFill>
                  <a:prstClr val="black"/>
                </a:solidFill>
                <a:latin typeface="AR P丸ゴシック体M" pitchFamily="50" charset="-128"/>
                <a:ea typeface="AR P丸ゴシック体M" pitchFamily="50" charset="-128"/>
              </a:rPr>
              <a:t>始まる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ja-JP" altLang="en-US" sz="3200" dirty="0">
                <a:solidFill>
                  <a:prstClr val="black"/>
                </a:solidFill>
                <a:latin typeface="AR P丸ゴシック体M" pitchFamily="50" charset="-128"/>
                <a:ea typeface="AR P丸ゴシック体M" pitchFamily="50" charset="-128"/>
              </a:rPr>
              <a:t>金額が</a:t>
            </a:r>
            <a:r>
              <a:rPr lang="en-US" altLang="ja-JP" sz="3200" dirty="0">
                <a:solidFill>
                  <a:prstClr val="black"/>
                </a:solidFill>
                <a:latin typeface="AR P丸ゴシック体M" pitchFamily="50" charset="-128"/>
                <a:ea typeface="AR P丸ゴシック体M" pitchFamily="50" charset="-128"/>
              </a:rPr>
              <a:t>2,000</a:t>
            </a:r>
            <a:r>
              <a:rPr lang="ja-JP" altLang="en-US" sz="3200" dirty="0">
                <a:solidFill>
                  <a:prstClr val="black"/>
                </a:solidFill>
                <a:latin typeface="AR P丸ゴシック体M" pitchFamily="50" charset="-128"/>
                <a:ea typeface="AR P丸ゴシック体M" pitchFamily="50" charset="-128"/>
              </a:rPr>
              <a:t>円以上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ja-JP" altLang="en-US" sz="3200" dirty="0">
                <a:solidFill>
                  <a:prstClr val="black"/>
                </a:solidFill>
                <a:latin typeface="AR P丸ゴシック体M" pitchFamily="50" charset="-128"/>
                <a:ea typeface="AR P丸ゴシック体M" pitchFamily="50" charset="-128"/>
              </a:rPr>
              <a:t>一致するの</a:t>
            </a:r>
            <a:r>
              <a:rPr lang="ja-JP" altLang="en-US" sz="3200" dirty="0" smtClean="0">
                <a:solidFill>
                  <a:prstClr val="black"/>
                </a:solidFill>
                <a:latin typeface="AR P丸ゴシック体M" pitchFamily="50" charset="-128"/>
                <a:ea typeface="AR P丸ゴシック体M" pitchFamily="50" charset="-128"/>
              </a:rPr>
              <a:t>は</a:t>
            </a:r>
            <a:r>
              <a:rPr lang="en-US" altLang="ja-JP" sz="3200" dirty="0" smtClean="0">
                <a:solidFill>
                  <a:prstClr val="black"/>
                </a:solidFill>
                <a:latin typeface="AR P丸ゴシック体M" pitchFamily="50" charset="-128"/>
                <a:ea typeface="AR P丸ゴシック体M" pitchFamily="50" charset="-128"/>
              </a:rPr>
              <a:t>R1</a:t>
            </a:r>
            <a:r>
              <a:rPr lang="ja-JP" altLang="en-US" sz="3200" dirty="0" smtClean="0">
                <a:solidFill>
                  <a:prstClr val="black"/>
                </a:solidFill>
                <a:latin typeface="AR P丸ゴシック体M" pitchFamily="50" charset="-128"/>
                <a:ea typeface="AR P丸ゴシック体M" pitchFamily="50" charset="-128"/>
              </a:rPr>
              <a:t>と</a:t>
            </a:r>
            <a:r>
              <a:rPr lang="en-US" altLang="ja-JP" sz="3200" dirty="0" smtClean="0">
                <a:solidFill>
                  <a:prstClr val="black"/>
                </a:solidFill>
                <a:latin typeface="AR P丸ゴシック体M" pitchFamily="50" charset="-128"/>
                <a:ea typeface="AR P丸ゴシック体M" pitchFamily="50" charset="-128"/>
              </a:rPr>
              <a:t>R2</a:t>
            </a:r>
            <a:r>
              <a:rPr lang="ja-JP" altLang="en-US" sz="3200" dirty="0" smtClean="0">
                <a:solidFill>
                  <a:prstClr val="black"/>
                </a:solidFill>
                <a:latin typeface="AR P丸ゴシック体M" pitchFamily="50" charset="-128"/>
                <a:ea typeface="AR P丸ゴシック体M" pitchFamily="50" charset="-128"/>
              </a:rPr>
              <a:t>なので</a:t>
            </a:r>
            <a:endParaRPr lang="en-US" altLang="ja-JP" sz="3200" dirty="0" smtClean="0">
              <a:solidFill>
                <a:prstClr val="black"/>
              </a:solidFill>
              <a:latin typeface="AR P丸ゴシック体M" pitchFamily="50" charset="-128"/>
              <a:ea typeface="AR P丸ゴシック体M" pitchFamily="50" charset="-128"/>
            </a:endParaRPr>
          </a:p>
          <a:p>
            <a:r>
              <a:rPr lang="en-US" altLang="ja-JP" sz="3200" dirty="0" smtClean="0">
                <a:solidFill>
                  <a:prstClr val="black"/>
                </a:solidFill>
                <a:latin typeface="AR P丸ゴシック体M" pitchFamily="50" charset="-128"/>
                <a:ea typeface="AR P丸ゴシック体M" pitchFamily="50" charset="-128"/>
              </a:rPr>
              <a:t>(2,330 + 3,185)÷2 = 2,758</a:t>
            </a:r>
            <a:r>
              <a:rPr lang="ja-JP" altLang="en-US" sz="3200" dirty="0" smtClean="0">
                <a:solidFill>
                  <a:prstClr val="black"/>
                </a:solidFill>
                <a:latin typeface="AR P丸ゴシック体M" pitchFamily="50" charset="-128"/>
                <a:ea typeface="AR P丸ゴシック体M" pitchFamily="50" charset="-128"/>
              </a:rPr>
              <a:t>円</a:t>
            </a:r>
            <a:endParaRPr lang="en-US" altLang="ja-JP" sz="3200" dirty="0" smtClean="0">
              <a:solidFill>
                <a:prstClr val="black"/>
              </a:solidFill>
              <a:latin typeface="AR P丸ゴシック体M" pitchFamily="50" charset="-128"/>
              <a:ea typeface="AR P丸ゴシック体M" pitchFamily="50" charset="-128"/>
            </a:endParaRPr>
          </a:p>
        </p:txBody>
      </p:sp>
      <p:sp>
        <p:nvSpPr>
          <p:cNvPr id="9" name="テキスト ボックス 8"/>
          <p:cNvSpPr txBox="1"/>
          <p:nvPr/>
        </p:nvSpPr>
        <p:spPr>
          <a:xfrm>
            <a:off x="7810493" y="6209293"/>
            <a:ext cx="133350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3200" dirty="0" smtClean="0">
                <a:solidFill>
                  <a:prstClr val="black"/>
                </a:solidFill>
                <a:latin typeface="AR P丸ゴシック体E" pitchFamily="50" charset="-128"/>
                <a:ea typeface="AR P丸ゴシック体E" pitchFamily="50" charset="-128"/>
              </a:rPr>
              <a:t>4</a:t>
            </a:r>
            <a:endParaRPr lang="ja-JP" altLang="en-US" sz="3200" dirty="0">
              <a:solidFill>
                <a:prstClr val="black"/>
              </a:solidFill>
              <a:latin typeface="AR P丸ゴシック体E" pitchFamily="50" charset="-128"/>
              <a:ea typeface="AR P丸ゴシック体E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4993062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42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42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2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42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42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5" grpId="0"/>
      <p:bldP spid="5" grpId="1"/>
      <p:bldP spid="10" grpId="0"/>
      <p:bldP spid="10" grpId="1"/>
      <p:bldP spid="11" grpId="0"/>
      <p:bldP spid="11" grpId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テキスト ボックス 5"/>
          <p:cNvSpPr txBox="1"/>
          <p:nvPr/>
        </p:nvSpPr>
        <p:spPr>
          <a:xfrm>
            <a:off x="775503" y="416688"/>
            <a:ext cx="437523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6000" dirty="0">
                <a:solidFill>
                  <a:prstClr val="black"/>
                </a:solidFill>
                <a:latin typeface="AR丸ゴシック体M" pitchFamily="49" charset="-128"/>
                <a:ea typeface="AR丸ゴシック体M" pitchFamily="49" charset="-128"/>
              </a:rPr>
              <a:t>関数</a:t>
            </a:r>
          </a:p>
        </p:txBody>
      </p:sp>
      <p:sp>
        <p:nvSpPr>
          <p:cNvPr id="7" name="テキスト ボックス 6"/>
          <p:cNvSpPr txBox="1"/>
          <p:nvPr/>
        </p:nvSpPr>
        <p:spPr>
          <a:xfrm>
            <a:off x="775504" y="5407306"/>
            <a:ext cx="134266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4400" dirty="0">
                <a:solidFill>
                  <a:prstClr val="black"/>
                </a:solidFill>
                <a:latin typeface="AR丸ゴシック体M" pitchFamily="49" charset="-128"/>
                <a:ea typeface="AR丸ゴシック体M" pitchFamily="49" charset="-128"/>
              </a:rPr>
              <a:t>関数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77751" y="671058"/>
            <a:ext cx="4876800" cy="4981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テキスト ボックス 4"/>
          <p:cNvSpPr txBox="1"/>
          <p:nvPr/>
        </p:nvSpPr>
        <p:spPr>
          <a:xfrm>
            <a:off x="7810493" y="6209293"/>
            <a:ext cx="133350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3200" dirty="0">
                <a:solidFill>
                  <a:prstClr val="black"/>
                </a:solidFill>
                <a:latin typeface="AR P丸ゴシック体E" pitchFamily="50" charset="-128"/>
                <a:ea typeface="AR P丸ゴシック体E" pitchFamily="50" charset="-128"/>
              </a:rPr>
              <a:t>１</a:t>
            </a:r>
          </a:p>
        </p:txBody>
      </p:sp>
      <p:sp>
        <p:nvSpPr>
          <p:cNvPr id="8" name="タイトル 1"/>
          <p:cNvSpPr txBox="1">
            <a:spLocks/>
          </p:cNvSpPr>
          <p:nvPr/>
        </p:nvSpPr>
        <p:spPr>
          <a:xfrm>
            <a:off x="3076222" y="2865754"/>
            <a:ext cx="2765778" cy="922867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kumimoji="1" sz="54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 kumimoji="1">
                <a:solidFill>
                  <a:schemeClr val="tx2"/>
                </a:solidFill>
              </a:defRPr>
            </a:lvl2pPr>
            <a:lvl3pPr eaLnBrk="1" hangingPunct="1">
              <a:defRPr kumimoji="1">
                <a:solidFill>
                  <a:schemeClr val="tx2"/>
                </a:solidFill>
              </a:defRPr>
            </a:lvl3pPr>
            <a:lvl4pPr eaLnBrk="1" hangingPunct="1">
              <a:defRPr kumimoji="1">
                <a:solidFill>
                  <a:schemeClr val="tx2"/>
                </a:solidFill>
              </a:defRPr>
            </a:lvl4pPr>
            <a:lvl5pPr eaLnBrk="1" hangingPunct="1">
              <a:defRPr kumimoji="1">
                <a:solidFill>
                  <a:schemeClr val="tx2"/>
                </a:solidFill>
              </a:defRPr>
            </a:lvl5pPr>
            <a:lvl6pPr eaLnBrk="1" hangingPunct="1">
              <a:defRPr kumimoji="1">
                <a:solidFill>
                  <a:schemeClr val="tx2"/>
                </a:solidFill>
              </a:defRPr>
            </a:lvl6pPr>
            <a:lvl7pPr eaLnBrk="1" hangingPunct="1">
              <a:defRPr kumimoji="1">
                <a:solidFill>
                  <a:schemeClr val="tx2"/>
                </a:solidFill>
              </a:defRPr>
            </a:lvl7pPr>
            <a:lvl8pPr eaLnBrk="1" hangingPunct="1">
              <a:defRPr kumimoji="1">
                <a:solidFill>
                  <a:schemeClr val="tx2"/>
                </a:solidFill>
              </a:defRPr>
            </a:lvl8pPr>
            <a:lvl9pPr eaLnBrk="1" hangingPunct="1">
              <a:defRPr kumimoji="1">
                <a:solidFill>
                  <a:schemeClr val="tx2"/>
                </a:solidFill>
              </a:defRPr>
            </a:lvl9pPr>
          </a:lstStyle>
          <a:p>
            <a:r>
              <a:rPr lang="en-US" altLang="ja-JP" dirty="0" smtClean="0">
                <a:solidFill>
                  <a:prstClr val="black"/>
                </a:solidFill>
                <a:latin typeface="小塚ゴシック Pr6N EL" pitchFamily="34" charset="-128"/>
                <a:ea typeface="小塚ゴシック Pr6N EL" pitchFamily="34" charset="-128"/>
              </a:rPr>
              <a:t>1</a:t>
            </a:r>
            <a:r>
              <a:rPr lang="ja-JP" altLang="en-US" dirty="0" smtClean="0">
                <a:solidFill>
                  <a:prstClr val="black"/>
                </a:solidFill>
                <a:latin typeface="小塚ゴシック Pr6N EL" pitchFamily="34" charset="-128"/>
                <a:ea typeface="小塚ゴシック Pr6N EL" pitchFamily="34" charset="-128"/>
              </a:rPr>
              <a:t>級</a:t>
            </a:r>
            <a:r>
              <a:rPr lang="en-US" altLang="ja-JP" dirty="0" smtClean="0">
                <a:solidFill>
                  <a:prstClr val="black"/>
                </a:solidFill>
                <a:latin typeface="小塚ゴシック Pr6N EL" pitchFamily="34" charset="-128"/>
                <a:ea typeface="小塚ゴシック Pr6N EL" pitchFamily="34" charset="-128"/>
              </a:rPr>
              <a:t>Excel</a:t>
            </a:r>
            <a:endParaRPr lang="ja-JP" altLang="en-US" dirty="0">
              <a:solidFill>
                <a:prstClr val="black"/>
              </a:solidFill>
              <a:latin typeface="小塚ゴシック Pr6N EL" pitchFamily="34" charset="-128"/>
              <a:ea typeface="小塚ゴシック Pr6N EL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07766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0"/>
    </mc:Choice>
    <mc:Fallback xmlns="">
      <p:transition advClick="0" advTm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000"/>
                            </p:stCondLst>
                            <p:childTnLst>
                              <p:par>
                                <p:cTn id="19" presetID="10" presetClass="exit" presetSubtype="0" fill="hold" grpId="1" nodeType="after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0" presetClass="exit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6000"/>
                            </p:stCondLst>
                            <p:childTnLst>
                              <p:par>
                                <p:cTn id="2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6" grpId="1"/>
      <p:bldP spid="7" grpId="0"/>
      <p:bldP spid="5" grpId="0"/>
      <p:bldP spid="8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4938" y="2182613"/>
            <a:ext cx="6529387" cy="2566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57113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 advClick="0" advTm="0">
        <p14:switch dir="r"/>
      </p:transition>
    </mc:Choice>
    <mc:Fallback xmlns="">
      <p:transition spd="slow" advClick="0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10" presetClass="exit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/>
          <p:cNvSpPr txBox="1"/>
          <p:nvPr/>
        </p:nvSpPr>
        <p:spPr>
          <a:xfrm>
            <a:off x="775504" y="405114"/>
            <a:ext cx="243068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dirty="0" smtClean="0">
                <a:solidFill>
                  <a:prstClr val="black"/>
                </a:solidFill>
                <a:latin typeface="AR丸ゴシック体M" pitchFamily="49" charset="-128"/>
                <a:ea typeface="AR丸ゴシック体M" pitchFamily="49" charset="-128"/>
              </a:rPr>
              <a:t>ABS</a:t>
            </a:r>
            <a:endParaRPr lang="ja-JP" altLang="en-US" sz="6600" dirty="0">
              <a:solidFill>
                <a:prstClr val="black"/>
              </a:solidFill>
              <a:latin typeface="AR丸ゴシック体M" pitchFamily="49" charset="-128"/>
              <a:ea typeface="AR丸ゴシック体M" pitchFamily="49" charset="-128"/>
            </a:endParaRPr>
          </a:p>
        </p:txBody>
      </p:sp>
      <p:sp>
        <p:nvSpPr>
          <p:cNvPr id="3" name="テキスト ボックス 2"/>
          <p:cNvSpPr txBox="1"/>
          <p:nvPr/>
        </p:nvSpPr>
        <p:spPr>
          <a:xfrm>
            <a:off x="775504" y="5407306"/>
            <a:ext cx="134266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4400" dirty="0">
                <a:solidFill>
                  <a:prstClr val="black"/>
                </a:solidFill>
                <a:latin typeface="AR丸ゴシック体M" pitchFamily="49" charset="-128"/>
                <a:ea typeface="AR丸ゴシック体M" pitchFamily="49" charset="-128"/>
              </a:rPr>
              <a:t>関数</a:t>
            </a:r>
          </a:p>
        </p:txBody>
      </p:sp>
      <p:sp>
        <p:nvSpPr>
          <p:cNvPr id="5" name="テキスト ボックス 4"/>
          <p:cNvSpPr txBox="1"/>
          <p:nvPr/>
        </p:nvSpPr>
        <p:spPr>
          <a:xfrm>
            <a:off x="1099595" y="1398908"/>
            <a:ext cx="7442521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3600" dirty="0" smtClean="0">
                <a:solidFill>
                  <a:prstClr val="black"/>
                </a:solidFill>
                <a:latin typeface="AR丸ゴシック体M" pitchFamily="49" charset="-128"/>
                <a:ea typeface="AR丸ゴシック体M" pitchFamily="49" charset="-128"/>
              </a:rPr>
              <a:t>=ABS(</a:t>
            </a:r>
            <a:r>
              <a:rPr lang="ja-JP" altLang="en-US" sz="3600" dirty="0">
                <a:solidFill>
                  <a:prstClr val="black"/>
                </a:solidFill>
                <a:latin typeface="AR丸ゴシック体M" pitchFamily="49" charset="-128"/>
                <a:ea typeface="AR丸ゴシック体M" pitchFamily="49" charset="-128"/>
              </a:rPr>
              <a:t>値</a:t>
            </a:r>
            <a:r>
              <a:rPr lang="en-US" altLang="ja-JP" sz="3600" dirty="0" smtClean="0">
                <a:solidFill>
                  <a:prstClr val="black"/>
                </a:solidFill>
                <a:latin typeface="AR丸ゴシック体M" pitchFamily="49" charset="-128"/>
                <a:ea typeface="AR丸ゴシック体M" pitchFamily="49" charset="-128"/>
              </a:rPr>
              <a:t>)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ja-JP" altLang="en-US" sz="3600" dirty="0" smtClean="0">
                <a:solidFill>
                  <a:prstClr val="black"/>
                </a:solidFill>
                <a:latin typeface="AR丸ゴシック体M" pitchFamily="49" charset="-128"/>
                <a:ea typeface="AR丸ゴシック体M" pitchFamily="49" charset="-128"/>
              </a:rPr>
              <a:t>指定</a:t>
            </a:r>
            <a:r>
              <a:rPr lang="ja-JP" altLang="en-US" sz="3600" dirty="0">
                <a:solidFill>
                  <a:prstClr val="black"/>
                </a:solidFill>
                <a:latin typeface="AR丸ゴシック体M" pitchFamily="49" charset="-128"/>
                <a:ea typeface="AR丸ゴシック体M" pitchFamily="49" charset="-128"/>
              </a:rPr>
              <a:t>された値の</a:t>
            </a:r>
            <a:r>
              <a:rPr lang="ja-JP" altLang="en-US" sz="3600" dirty="0" smtClean="0">
                <a:solidFill>
                  <a:prstClr val="black"/>
                </a:solidFill>
                <a:latin typeface="AR丸ゴシック体M" pitchFamily="49" charset="-128"/>
                <a:ea typeface="AR丸ゴシック体M" pitchFamily="49" charset="-128"/>
              </a:rPr>
              <a:t>絶対値を</a:t>
            </a:r>
            <a:r>
              <a:rPr lang="ja-JP" altLang="en-US" sz="3600" dirty="0">
                <a:solidFill>
                  <a:prstClr val="black"/>
                </a:solidFill>
                <a:latin typeface="AR丸ゴシック体M" pitchFamily="49" charset="-128"/>
                <a:ea typeface="AR丸ゴシック体M" pitchFamily="49" charset="-128"/>
              </a:rPr>
              <a:t>表す値を表示する</a:t>
            </a:r>
            <a:endParaRPr lang="en-US" altLang="ja-JP" sz="3600" dirty="0">
              <a:solidFill>
                <a:prstClr val="black"/>
              </a:solidFill>
              <a:latin typeface="AR丸ゴシック体M" pitchFamily="49" charset="-128"/>
              <a:ea typeface="AR丸ゴシック体M" pitchFamily="49" charset="-128"/>
            </a:endParaRPr>
          </a:p>
          <a:p>
            <a:endParaRPr lang="ja-JP" altLang="en-US" sz="3600" dirty="0">
              <a:solidFill>
                <a:prstClr val="black"/>
              </a:solidFill>
            </a:endParaRPr>
          </a:p>
        </p:txBody>
      </p:sp>
      <p:graphicFrame>
        <p:nvGraphicFramePr>
          <p:cNvPr id="7" name="表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14335256"/>
              </p:ext>
            </p:extLst>
          </p:nvPr>
        </p:nvGraphicFramePr>
        <p:xfrm>
          <a:off x="3935392" y="2712900"/>
          <a:ext cx="4444679" cy="32943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289255"/>
                <a:gridCol w="2155424"/>
              </a:tblGrid>
              <a:tr h="823590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4000" dirty="0" smtClean="0">
                          <a:latin typeface="AR丸ゴシック体M" pitchFamily="49" charset="-128"/>
                          <a:ea typeface="AR丸ゴシック体M" pitchFamily="49" charset="-128"/>
                        </a:rPr>
                        <a:t>値</a:t>
                      </a:r>
                      <a:endParaRPr kumimoji="1" lang="ja-JP" altLang="en-US" sz="4000" dirty="0">
                        <a:latin typeface="AR丸ゴシック体M" pitchFamily="49" charset="-128"/>
                        <a:ea typeface="AR丸ゴシック体M" pitchFamily="49" charset="-128"/>
                      </a:endParaRP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4000" dirty="0" smtClean="0">
                          <a:latin typeface="AR丸ゴシック体M" pitchFamily="49" charset="-128"/>
                          <a:ea typeface="AR丸ゴシック体M" pitchFamily="49" charset="-128"/>
                        </a:rPr>
                        <a:t>結果</a:t>
                      </a:r>
                      <a:endParaRPr kumimoji="1" lang="ja-JP" altLang="en-US" sz="4000" dirty="0">
                        <a:latin typeface="AR丸ゴシック体M" pitchFamily="49" charset="-128"/>
                        <a:ea typeface="AR丸ゴシック体M" pitchFamily="49" charset="-128"/>
                      </a:endParaRP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823590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4000" dirty="0" smtClean="0">
                          <a:latin typeface="AR丸ゴシック体M" pitchFamily="49" charset="-128"/>
                          <a:ea typeface="AR丸ゴシック体M" pitchFamily="49" charset="-128"/>
                        </a:rPr>
                        <a:t>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4000" dirty="0" smtClean="0">
                          <a:latin typeface="AR丸ゴシック体M" pitchFamily="49" charset="-128"/>
                          <a:ea typeface="AR丸ゴシック体M" pitchFamily="49" charset="-128"/>
                        </a:rPr>
                        <a:t>2</a:t>
                      </a:r>
                      <a:endParaRPr kumimoji="1" lang="ja-JP" altLang="en-US" sz="4000" dirty="0">
                        <a:latin typeface="AR丸ゴシック体M" pitchFamily="49" charset="-128"/>
                        <a:ea typeface="AR丸ゴシック体M" pitchFamily="49" charset="-128"/>
                      </a:endParaRPr>
                    </a:p>
                  </a:txBody>
                  <a:tcPr anchor="ctr"/>
                </a:tc>
              </a:tr>
              <a:tr h="823590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4000" dirty="0" smtClean="0">
                          <a:latin typeface="AR丸ゴシック体M" pitchFamily="49" charset="-128"/>
                          <a:ea typeface="AR丸ゴシック体M" pitchFamily="49" charset="-128"/>
                        </a:rPr>
                        <a:t>-5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4000" dirty="0" smtClean="0">
                          <a:latin typeface="AR丸ゴシック体M" pitchFamily="49" charset="-128"/>
                          <a:ea typeface="AR丸ゴシック体M" pitchFamily="49" charset="-128"/>
                        </a:rPr>
                        <a:t>5</a:t>
                      </a:r>
                      <a:endParaRPr kumimoji="1" lang="ja-JP" altLang="en-US" sz="4000" dirty="0">
                        <a:latin typeface="AR丸ゴシック体M" pitchFamily="49" charset="-128"/>
                        <a:ea typeface="AR丸ゴシック体M" pitchFamily="49" charset="-128"/>
                      </a:endParaRPr>
                    </a:p>
                  </a:txBody>
                  <a:tcPr anchor="ctr"/>
                </a:tc>
              </a:tr>
              <a:tr h="823590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4000" dirty="0" smtClean="0">
                          <a:latin typeface="AR丸ゴシック体M" pitchFamily="49" charset="-128"/>
                          <a:ea typeface="AR丸ゴシック体M" pitchFamily="49" charset="-128"/>
                        </a:rPr>
                        <a:t>4.2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4000" dirty="0" smtClean="0">
                          <a:latin typeface="AR丸ゴシック体M" pitchFamily="49" charset="-128"/>
                          <a:ea typeface="AR丸ゴシック体M" pitchFamily="49" charset="-128"/>
                        </a:rPr>
                        <a:t>4.2</a:t>
                      </a:r>
                      <a:endParaRPr kumimoji="1" lang="ja-JP" altLang="en-US" sz="4000" dirty="0">
                        <a:latin typeface="AR丸ゴシック体M" pitchFamily="49" charset="-128"/>
                        <a:ea typeface="AR丸ゴシック体M" pitchFamily="49" charset="-128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6" name="テキスト ボックス 5"/>
          <p:cNvSpPr txBox="1"/>
          <p:nvPr/>
        </p:nvSpPr>
        <p:spPr>
          <a:xfrm>
            <a:off x="7810493" y="6209293"/>
            <a:ext cx="133350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3200" dirty="0">
                <a:solidFill>
                  <a:prstClr val="black"/>
                </a:solidFill>
                <a:latin typeface="AR P丸ゴシック体E" pitchFamily="50" charset="-128"/>
                <a:ea typeface="AR P丸ゴシック体E" pitchFamily="50" charset="-128"/>
              </a:rPr>
              <a:t>１</a:t>
            </a:r>
          </a:p>
        </p:txBody>
      </p:sp>
    </p:spTree>
    <p:extLst>
      <p:ext uri="{BB962C8B-B14F-4D97-AF65-F5344CB8AC3E}">
        <p14:creationId xmlns:p14="http://schemas.microsoft.com/office/powerpoint/2010/main" val="13344650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42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5" grpId="0"/>
      <p:bldP spid="5" grpId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/>
          <p:cNvSpPr txBox="1"/>
          <p:nvPr/>
        </p:nvSpPr>
        <p:spPr>
          <a:xfrm>
            <a:off x="775504" y="405114"/>
            <a:ext cx="373862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dirty="0" smtClean="0">
                <a:solidFill>
                  <a:prstClr val="black"/>
                </a:solidFill>
                <a:latin typeface="AR丸ゴシック体M" pitchFamily="49" charset="-128"/>
                <a:ea typeface="AR丸ゴシック体M" pitchFamily="49" charset="-128"/>
              </a:rPr>
              <a:t>SUBTOTAL</a:t>
            </a:r>
            <a:endParaRPr lang="ja-JP" altLang="en-US" sz="6600" dirty="0">
              <a:solidFill>
                <a:prstClr val="black"/>
              </a:solidFill>
              <a:latin typeface="AR丸ゴシック体M" pitchFamily="49" charset="-128"/>
              <a:ea typeface="AR丸ゴシック体M" pitchFamily="49" charset="-128"/>
            </a:endParaRPr>
          </a:p>
        </p:txBody>
      </p:sp>
      <p:sp>
        <p:nvSpPr>
          <p:cNvPr id="3" name="テキスト ボックス 2"/>
          <p:cNvSpPr txBox="1"/>
          <p:nvPr/>
        </p:nvSpPr>
        <p:spPr>
          <a:xfrm>
            <a:off x="775504" y="5407306"/>
            <a:ext cx="134266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4400" dirty="0">
                <a:solidFill>
                  <a:prstClr val="black"/>
                </a:solidFill>
                <a:latin typeface="AR丸ゴシック体M" pitchFamily="49" charset="-128"/>
                <a:ea typeface="AR丸ゴシック体M" pitchFamily="49" charset="-128"/>
              </a:rPr>
              <a:t>関数</a:t>
            </a:r>
          </a:p>
        </p:txBody>
      </p:sp>
      <p:sp>
        <p:nvSpPr>
          <p:cNvPr id="5" name="テキスト ボックス 4"/>
          <p:cNvSpPr txBox="1"/>
          <p:nvPr/>
        </p:nvSpPr>
        <p:spPr>
          <a:xfrm>
            <a:off x="937550" y="1404395"/>
            <a:ext cx="8322197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3600" dirty="0" smtClean="0">
                <a:solidFill>
                  <a:prstClr val="black"/>
                </a:solidFill>
                <a:latin typeface="AR丸ゴシック体M" pitchFamily="49" charset="-128"/>
                <a:ea typeface="AR丸ゴシック体M" pitchFamily="49" charset="-128"/>
              </a:rPr>
              <a:t>=SUBTOTAL(</a:t>
            </a:r>
            <a:r>
              <a:rPr lang="ja-JP" altLang="en-US" sz="3600" dirty="0" smtClean="0">
                <a:solidFill>
                  <a:prstClr val="black"/>
                </a:solidFill>
                <a:latin typeface="AR丸ゴシック体M" pitchFamily="49" charset="-128"/>
                <a:ea typeface="AR丸ゴシック体M" pitchFamily="49" charset="-128"/>
              </a:rPr>
              <a:t>集計方法</a:t>
            </a:r>
            <a:r>
              <a:rPr lang="ja-JP" altLang="en-US" sz="3600" dirty="0">
                <a:solidFill>
                  <a:prstClr val="black"/>
                </a:solidFill>
                <a:latin typeface="AR丸ゴシック体M" pitchFamily="49" charset="-128"/>
                <a:ea typeface="AR丸ゴシック体M" pitchFamily="49" charset="-128"/>
              </a:rPr>
              <a:t>，</a:t>
            </a:r>
            <a:r>
              <a:rPr lang="ja-JP" altLang="en-US" sz="3600" dirty="0" smtClean="0">
                <a:solidFill>
                  <a:prstClr val="black"/>
                </a:solidFill>
                <a:latin typeface="AR丸ゴシック体M" pitchFamily="49" charset="-128"/>
                <a:ea typeface="AR丸ゴシック体M" pitchFamily="49" charset="-128"/>
              </a:rPr>
              <a:t>範囲</a:t>
            </a:r>
            <a:r>
              <a:rPr lang="en-US" altLang="ja-JP" sz="3600" dirty="0" smtClean="0">
                <a:solidFill>
                  <a:prstClr val="black"/>
                </a:solidFill>
                <a:latin typeface="AR丸ゴシック体M" pitchFamily="49" charset="-128"/>
                <a:ea typeface="AR丸ゴシック体M" pitchFamily="49" charset="-128"/>
              </a:rPr>
              <a:t>)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ja-JP" altLang="en-US" sz="3600" dirty="0" smtClean="0">
                <a:solidFill>
                  <a:prstClr val="black"/>
                </a:solidFill>
                <a:latin typeface="AR丸ゴシック体M" pitchFamily="49" charset="-128"/>
                <a:ea typeface="AR丸ゴシック体M" pitchFamily="49" charset="-128"/>
              </a:rPr>
              <a:t>指定</a:t>
            </a:r>
            <a:r>
              <a:rPr lang="ja-JP" altLang="en-US" sz="3600" dirty="0">
                <a:solidFill>
                  <a:prstClr val="black"/>
                </a:solidFill>
                <a:latin typeface="AR丸ゴシック体M" pitchFamily="49" charset="-128"/>
                <a:ea typeface="AR丸ゴシック体M" pitchFamily="49" charset="-128"/>
              </a:rPr>
              <a:t>した範囲</a:t>
            </a:r>
            <a:r>
              <a:rPr lang="ja-JP" altLang="en-US" sz="3600" dirty="0" smtClean="0">
                <a:solidFill>
                  <a:prstClr val="black"/>
                </a:solidFill>
                <a:latin typeface="AR丸ゴシック体M" pitchFamily="49" charset="-128"/>
                <a:ea typeface="AR丸ゴシック体M" pitchFamily="49" charset="-128"/>
              </a:rPr>
              <a:t>を指定</a:t>
            </a:r>
            <a:r>
              <a:rPr lang="ja-JP" altLang="en-US" sz="3600" dirty="0">
                <a:solidFill>
                  <a:prstClr val="black"/>
                </a:solidFill>
                <a:latin typeface="AR丸ゴシック体M" pitchFamily="49" charset="-128"/>
                <a:ea typeface="AR丸ゴシック体M" pitchFamily="49" charset="-128"/>
              </a:rPr>
              <a:t>した集計方法で</a:t>
            </a:r>
            <a:br>
              <a:rPr lang="ja-JP" altLang="en-US" sz="3600" dirty="0">
                <a:solidFill>
                  <a:prstClr val="black"/>
                </a:solidFill>
                <a:latin typeface="AR丸ゴシック体M" pitchFamily="49" charset="-128"/>
                <a:ea typeface="AR丸ゴシック体M" pitchFamily="49" charset="-128"/>
              </a:rPr>
            </a:br>
            <a:r>
              <a:rPr lang="ja-JP" altLang="en-US" sz="3600" dirty="0">
                <a:solidFill>
                  <a:prstClr val="black"/>
                </a:solidFill>
                <a:latin typeface="AR丸ゴシック体M" pitchFamily="49" charset="-128"/>
                <a:ea typeface="AR丸ゴシック体M" pitchFamily="49" charset="-128"/>
              </a:rPr>
              <a:t>小計を計算する</a:t>
            </a:r>
          </a:p>
          <a:p>
            <a:pPr marL="457200" indent="-457200">
              <a:buFont typeface="Arial" pitchFamily="34" charset="0"/>
              <a:buChar char="•"/>
            </a:pPr>
            <a:endParaRPr lang="en-US" altLang="ja-JP" sz="3600" dirty="0">
              <a:solidFill>
                <a:prstClr val="black"/>
              </a:solidFill>
              <a:latin typeface="AR丸ゴシック体M" pitchFamily="49" charset="-128"/>
              <a:ea typeface="AR丸ゴシック体M" pitchFamily="49" charset="-128"/>
            </a:endParaRPr>
          </a:p>
          <a:p>
            <a:endParaRPr lang="ja-JP" altLang="en-US" sz="3600" dirty="0">
              <a:solidFill>
                <a:prstClr val="black"/>
              </a:solidFill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8962" y="2040457"/>
            <a:ext cx="6031253" cy="42517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テキスト ボックス 5"/>
          <p:cNvSpPr txBox="1"/>
          <p:nvPr/>
        </p:nvSpPr>
        <p:spPr>
          <a:xfrm>
            <a:off x="7810493" y="6209293"/>
            <a:ext cx="133350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3200" dirty="0" smtClean="0">
                <a:solidFill>
                  <a:prstClr val="black"/>
                </a:solidFill>
                <a:latin typeface="AR P丸ゴシック体E" pitchFamily="50" charset="-128"/>
                <a:ea typeface="AR P丸ゴシック体E" pitchFamily="50" charset="-128"/>
              </a:rPr>
              <a:t>1</a:t>
            </a:r>
            <a:endParaRPr lang="ja-JP" altLang="en-US" sz="3200" dirty="0">
              <a:solidFill>
                <a:prstClr val="black"/>
              </a:solidFill>
              <a:latin typeface="AR P丸ゴシック体E" pitchFamily="50" charset="-128"/>
              <a:ea typeface="AR P丸ゴシック体E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2604259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42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5" grpId="0"/>
      <p:bldP spid="5" grpId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/>
          <p:cNvSpPr txBox="1"/>
          <p:nvPr/>
        </p:nvSpPr>
        <p:spPr>
          <a:xfrm>
            <a:off x="775504" y="405114"/>
            <a:ext cx="373862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dirty="0" smtClean="0">
                <a:solidFill>
                  <a:prstClr val="black"/>
                </a:solidFill>
                <a:latin typeface="AR丸ゴシック体M" pitchFamily="49" charset="-128"/>
                <a:ea typeface="AR丸ゴシック体M" pitchFamily="49" charset="-128"/>
              </a:rPr>
              <a:t>SUMIFS</a:t>
            </a:r>
            <a:endParaRPr lang="ja-JP" altLang="en-US" sz="6600" dirty="0">
              <a:solidFill>
                <a:prstClr val="black"/>
              </a:solidFill>
              <a:latin typeface="AR丸ゴシック体M" pitchFamily="49" charset="-128"/>
              <a:ea typeface="AR丸ゴシック体M" pitchFamily="49" charset="-128"/>
            </a:endParaRPr>
          </a:p>
        </p:txBody>
      </p:sp>
      <p:sp>
        <p:nvSpPr>
          <p:cNvPr id="3" name="テキスト ボックス 2"/>
          <p:cNvSpPr txBox="1"/>
          <p:nvPr/>
        </p:nvSpPr>
        <p:spPr>
          <a:xfrm>
            <a:off x="775504" y="5407306"/>
            <a:ext cx="134266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4400" dirty="0">
                <a:solidFill>
                  <a:prstClr val="black"/>
                </a:solidFill>
                <a:latin typeface="AR丸ゴシック体M" pitchFamily="49" charset="-128"/>
                <a:ea typeface="AR丸ゴシック体M" pitchFamily="49" charset="-128"/>
              </a:rPr>
              <a:t>関数</a:t>
            </a:r>
          </a:p>
        </p:txBody>
      </p:sp>
      <p:sp>
        <p:nvSpPr>
          <p:cNvPr id="5" name="テキスト ボックス 4"/>
          <p:cNvSpPr txBox="1"/>
          <p:nvPr/>
        </p:nvSpPr>
        <p:spPr>
          <a:xfrm>
            <a:off x="173620" y="1498362"/>
            <a:ext cx="9456516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3600" dirty="0" smtClean="0">
                <a:solidFill>
                  <a:prstClr val="black"/>
                </a:solidFill>
                <a:latin typeface="AR丸ゴシック体M" pitchFamily="49" charset="-128"/>
                <a:ea typeface="AR丸ゴシック体M" pitchFamily="49" charset="-128"/>
              </a:rPr>
              <a:t>=SUMIFS(</a:t>
            </a:r>
            <a:r>
              <a:rPr lang="ja-JP" altLang="en-US" sz="3600" dirty="0">
                <a:solidFill>
                  <a:prstClr val="black"/>
                </a:solidFill>
                <a:latin typeface="AR丸ゴシック体M" pitchFamily="49" charset="-128"/>
                <a:ea typeface="AR丸ゴシック体M" pitchFamily="49" charset="-128"/>
              </a:rPr>
              <a:t>合計する範囲</a:t>
            </a:r>
            <a:r>
              <a:rPr lang="en-US" altLang="ja-JP" sz="3600" dirty="0">
                <a:solidFill>
                  <a:prstClr val="black"/>
                </a:solidFill>
                <a:latin typeface="AR丸ゴシック体M" pitchFamily="49" charset="-128"/>
                <a:ea typeface="AR丸ゴシック体M" pitchFamily="49" charset="-128"/>
              </a:rPr>
              <a:t>,</a:t>
            </a:r>
            <a:r>
              <a:rPr lang="ja-JP" altLang="en-US" sz="3600" dirty="0">
                <a:solidFill>
                  <a:prstClr val="black"/>
                </a:solidFill>
                <a:latin typeface="AR丸ゴシック体M" pitchFamily="49" charset="-128"/>
                <a:ea typeface="AR丸ゴシック体M" pitchFamily="49" charset="-128"/>
              </a:rPr>
              <a:t>条件の範囲</a:t>
            </a:r>
            <a:r>
              <a:rPr lang="en-US" altLang="ja-JP" sz="3600" dirty="0">
                <a:solidFill>
                  <a:prstClr val="black"/>
                </a:solidFill>
                <a:latin typeface="AR丸ゴシック体M" pitchFamily="49" charset="-128"/>
                <a:ea typeface="AR丸ゴシック体M" pitchFamily="49" charset="-128"/>
              </a:rPr>
              <a:t>,</a:t>
            </a:r>
            <a:r>
              <a:rPr lang="ja-JP" altLang="en-US" sz="3600" dirty="0" smtClean="0">
                <a:solidFill>
                  <a:prstClr val="black"/>
                </a:solidFill>
                <a:latin typeface="AR丸ゴシック体M" pitchFamily="49" charset="-128"/>
                <a:ea typeface="AR丸ゴシック体M" pitchFamily="49" charset="-128"/>
              </a:rPr>
              <a:t>条件</a:t>
            </a:r>
            <a:r>
              <a:rPr lang="en-US" altLang="ja-JP" sz="3600" dirty="0" smtClean="0">
                <a:solidFill>
                  <a:prstClr val="black"/>
                </a:solidFill>
                <a:latin typeface="AR丸ゴシック体M" pitchFamily="49" charset="-128"/>
                <a:ea typeface="AR丸ゴシック体M" pitchFamily="49" charset="-128"/>
              </a:rPr>
              <a:t>)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ja-JP" altLang="en-US" sz="3600" dirty="0">
                <a:solidFill>
                  <a:prstClr val="black"/>
                </a:solidFill>
                <a:latin typeface="AR丸ゴシック体M" pitchFamily="49" charset="-128"/>
                <a:ea typeface="AR丸ゴシック体M" pitchFamily="49" charset="-128"/>
              </a:rPr>
              <a:t>複数の条件に</a:t>
            </a:r>
            <a:r>
              <a:rPr lang="ja-JP" altLang="en-US" sz="3600" dirty="0" smtClean="0">
                <a:solidFill>
                  <a:prstClr val="black"/>
                </a:solidFill>
                <a:latin typeface="AR丸ゴシック体M" pitchFamily="49" charset="-128"/>
                <a:ea typeface="AR丸ゴシック体M" pitchFamily="49" charset="-128"/>
              </a:rPr>
              <a:t>あてはまる</a:t>
            </a:r>
            <a:r>
              <a:rPr lang="en-US" altLang="ja-JP" sz="3600" dirty="0" smtClean="0">
                <a:solidFill>
                  <a:prstClr val="black"/>
                </a:solidFill>
                <a:latin typeface="AR丸ゴシック体M" pitchFamily="49" charset="-128"/>
                <a:ea typeface="AR丸ゴシック体M" pitchFamily="49" charset="-128"/>
              </a:rPr>
              <a:t/>
            </a:r>
            <a:br>
              <a:rPr lang="en-US" altLang="ja-JP" sz="3600" dirty="0" smtClean="0">
                <a:solidFill>
                  <a:prstClr val="black"/>
                </a:solidFill>
                <a:latin typeface="AR丸ゴシック体M" pitchFamily="49" charset="-128"/>
                <a:ea typeface="AR丸ゴシック体M" pitchFamily="49" charset="-128"/>
              </a:rPr>
            </a:br>
            <a:r>
              <a:rPr lang="ja-JP" altLang="en-US" sz="3600" dirty="0" smtClean="0">
                <a:solidFill>
                  <a:prstClr val="black"/>
                </a:solidFill>
                <a:latin typeface="AR丸ゴシック体M" pitchFamily="49" charset="-128"/>
                <a:ea typeface="AR丸ゴシック体M" pitchFamily="49" charset="-128"/>
              </a:rPr>
              <a:t>数値</a:t>
            </a:r>
            <a:r>
              <a:rPr lang="ja-JP" altLang="en-US" sz="3600" dirty="0">
                <a:solidFill>
                  <a:prstClr val="black"/>
                </a:solidFill>
                <a:latin typeface="AR丸ゴシック体M" pitchFamily="49" charset="-128"/>
                <a:ea typeface="AR丸ゴシック体M" pitchFamily="49" charset="-128"/>
              </a:rPr>
              <a:t>の合計を出す</a:t>
            </a:r>
          </a:p>
          <a:p>
            <a:pPr marL="457200" indent="-457200">
              <a:buFont typeface="Arial" pitchFamily="34" charset="0"/>
              <a:buChar char="•"/>
            </a:pPr>
            <a:endParaRPr lang="en-US" altLang="ja-JP" sz="3600" dirty="0">
              <a:solidFill>
                <a:prstClr val="black"/>
              </a:solidFill>
              <a:latin typeface="AR丸ゴシック体M" pitchFamily="49" charset="-128"/>
              <a:ea typeface="AR丸ゴシック体M" pitchFamily="49" charset="-128"/>
            </a:endParaRPr>
          </a:p>
          <a:p>
            <a:endParaRPr lang="ja-JP" altLang="en-US" sz="3600" dirty="0">
              <a:solidFill>
                <a:prstClr val="black"/>
              </a:solidFill>
            </a:endParaRPr>
          </a:p>
        </p:txBody>
      </p:sp>
      <p:pic>
        <p:nvPicPr>
          <p:cNvPr id="1027" name="Picture 3" descr="Y:\kijima\平成26年度　C3-2  3班\素材\1級Excel\1kyu_sumifs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770" y="2164244"/>
            <a:ext cx="8375873" cy="4180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テキスト ボックス 5"/>
          <p:cNvSpPr txBox="1"/>
          <p:nvPr/>
        </p:nvSpPr>
        <p:spPr>
          <a:xfrm>
            <a:off x="7810493" y="6209293"/>
            <a:ext cx="133350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3200" dirty="0" smtClean="0">
                <a:solidFill>
                  <a:prstClr val="black"/>
                </a:solidFill>
                <a:latin typeface="AR P丸ゴシック体E" pitchFamily="50" charset="-128"/>
                <a:ea typeface="AR P丸ゴシック体E" pitchFamily="50" charset="-128"/>
              </a:rPr>
              <a:t>2</a:t>
            </a:r>
            <a:endParaRPr lang="ja-JP" altLang="en-US" sz="3200" dirty="0">
              <a:solidFill>
                <a:prstClr val="black"/>
              </a:solidFill>
              <a:latin typeface="AR P丸ゴシック体E" pitchFamily="50" charset="-128"/>
              <a:ea typeface="AR P丸ゴシック体E" pitchFamily="50" charset="-128"/>
            </a:endParaRPr>
          </a:p>
        </p:txBody>
      </p:sp>
      <p:sp>
        <p:nvSpPr>
          <p:cNvPr id="8" name="テキスト ボックス 7"/>
          <p:cNvSpPr txBox="1"/>
          <p:nvPr/>
        </p:nvSpPr>
        <p:spPr>
          <a:xfrm>
            <a:off x="7810492" y="6209293"/>
            <a:ext cx="133350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3200" dirty="0" smtClean="0">
                <a:solidFill>
                  <a:prstClr val="black"/>
                </a:solidFill>
                <a:latin typeface="AR P丸ゴシック体E" pitchFamily="50" charset="-128"/>
                <a:ea typeface="AR P丸ゴシック体E" pitchFamily="50" charset="-128"/>
              </a:rPr>
              <a:t>1</a:t>
            </a:r>
            <a:endParaRPr lang="ja-JP" altLang="en-US" sz="3200" dirty="0">
              <a:solidFill>
                <a:prstClr val="black"/>
              </a:solidFill>
              <a:latin typeface="AR P丸ゴシック体E" pitchFamily="50" charset="-128"/>
              <a:ea typeface="AR P丸ゴシック体E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7725262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42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42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1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5" grpId="0"/>
      <p:bldP spid="5" grpId="1"/>
      <p:bldP spid="6" grpId="0"/>
      <p:bldP spid="8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/>
          <p:cNvSpPr txBox="1"/>
          <p:nvPr/>
        </p:nvSpPr>
        <p:spPr>
          <a:xfrm>
            <a:off x="775504" y="405114"/>
            <a:ext cx="511601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dirty="0">
                <a:solidFill>
                  <a:prstClr val="black"/>
                </a:solidFill>
                <a:latin typeface="AR丸ゴシック体M" pitchFamily="49" charset="-128"/>
                <a:ea typeface="AR丸ゴシック体M" pitchFamily="49" charset="-128"/>
              </a:rPr>
              <a:t>AVERAGEIFS</a:t>
            </a:r>
          </a:p>
        </p:txBody>
      </p:sp>
      <p:sp>
        <p:nvSpPr>
          <p:cNvPr id="3" name="テキスト ボックス 2"/>
          <p:cNvSpPr txBox="1"/>
          <p:nvPr/>
        </p:nvSpPr>
        <p:spPr>
          <a:xfrm>
            <a:off x="775504" y="5407306"/>
            <a:ext cx="134266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4400" dirty="0">
                <a:solidFill>
                  <a:prstClr val="black"/>
                </a:solidFill>
                <a:latin typeface="AR丸ゴシック体M" pitchFamily="49" charset="-128"/>
                <a:ea typeface="AR丸ゴシック体M" pitchFamily="49" charset="-128"/>
              </a:rPr>
              <a:t>関数</a:t>
            </a:r>
          </a:p>
        </p:txBody>
      </p:sp>
      <p:sp>
        <p:nvSpPr>
          <p:cNvPr id="5" name="テキスト ボックス 4"/>
          <p:cNvSpPr txBox="1"/>
          <p:nvPr/>
        </p:nvSpPr>
        <p:spPr>
          <a:xfrm>
            <a:off x="243068" y="1278727"/>
            <a:ext cx="9178723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3200" dirty="0">
                <a:solidFill>
                  <a:prstClr val="black"/>
                </a:solidFill>
                <a:latin typeface="AR丸ゴシック体M" pitchFamily="49" charset="-128"/>
                <a:ea typeface="AR丸ゴシック体M" pitchFamily="49" charset="-128"/>
              </a:rPr>
              <a:t>=AVERAGEIFS</a:t>
            </a:r>
            <a:r>
              <a:rPr lang="en-US" altLang="ja-JP" sz="3200" dirty="0" smtClean="0">
                <a:solidFill>
                  <a:prstClr val="black"/>
                </a:solidFill>
                <a:latin typeface="AR丸ゴシック体M" pitchFamily="49" charset="-128"/>
                <a:ea typeface="AR丸ゴシック体M" pitchFamily="49" charset="-128"/>
              </a:rPr>
              <a:t>(</a:t>
            </a:r>
            <a:r>
              <a:rPr lang="ja-JP" altLang="en-US" sz="3200" dirty="0" smtClean="0">
                <a:solidFill>
                  <a:prstClr val="black"/>
                </a:solidFill>
                <a:latin typeface="AR丸ゴシック体M" pitchFamily="49" charset="-128"/>
                <a:ea typeface="AR丸ゴシック体M" pitchFamily="49" charset="-128"/>
              </a:rPr>
              <a:t>平均</a:t>
            </a:r>
            <a:r>
              <a:rPr lang="ja-JP" altLang="en-US" sz="3200" dirty="0">
                <a:solidFill>
                  <a:prstClr val="black"/>
                </a:solidFill>
                <a:latin typeface="AR丸ゴシック体M" pitchFamily="49" charset="-128"/>
                <a:ea typeface="AR丸ゴシック体M" pitchFamily="49" charset="-128"/>
              </a:rPr>
              <a:t>する範囲</a:t>
            </a:r>
            <a:r>
              <a:rPr lang="en-US" altLang="ja-JP" sz="3200" dirty="0">
                <a:solidFill>
                  <a:prstClr val="black"/>
                </a:solidFill>
                <a:latin typeface="AR丸ゴシック体M" pitchFamily="49" charset="-128"/>
                <a:ea typeface="AR丸ゴシック体M" pitchFamily="49" charset="-128"/>
              </a:rPr>
              <a:t>,</a:t>
            </a:r>
            <a:r>
              <a:rPr lang="ja-JP" altLang="en-US" sz="3200" dirty="0">
                <a:solidFill>
                  <a:prstClr val="black"/>
                </a:solidFill>
                <a:latin typeface="AR丸ゴシック体M" pitchFamily="49" charset="-128"/>
                <a:ea typeface="AR丸ゴシック体M" pitchFamily="49" charset="-128"/>
              </a:rPr>
              <a:t>条件の範囲</a:t>
            </a:r>
            <a:r>
              <a:rPr lang="en-US" altLang="ja-JP" sz="3200" dirty="0">
                <a:solidFill>
                  <a:prstClr val="black"/>
                </a:solidFill>
                <a:latin typeface="AR丸ゴシック体M" pitchFamily="49" charset="-128"/>
                <a:ea typeface="AR丸ゴシック体M" pitchFamily="49" charset="-128"/>
              </a:rPr>
              <a:t>,</a:t>
            </a:r>
            <a:r>
              <a:rPr lang="ja-JP" altLang="en-US" sz="3200" dirty="0" smtClean="0">
                <a:solidFill>
                  <a:prstClr val="black"/>
                </a:solidFill>
                <a:latin typeface="AR丸ゴシック体M" pitchFamily="49" charset="-128"/>
                <a:ea typeface="AR丸ゴシック体M" pitchFamily="49" charset="-128"/>
              </a:rPr>
              <a:t>条件</a:t>
            </a:r>
            <a:r>
              <a:rPr lang="en-US" altLang="ja-JP" sz="3200" dirty="0" smtClean="0">
                <a:solidFill>
                  <a:prstClr val="black"/>
                </a:solidFill>
                <a:latin typeface="AR丸ゴシック体M" pitchFamily="49" charset="-128"/>
                <a:ea typeface="AR丸ゴシック体M" pitchFamily="49" charset="-128"/>
              </a:rPr>
              <a:t>)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ja-JP" altLang="en-US" sz="3600" dirty="0" smtClean="0">
                <a:solidFill>
                  <a:prstClr val="black"/>
                </a:solidFill>
                <a:latin typeface="AR丸ゴシック体M" pitchFamily="49" charset="-128"/>
                <a:ea typeface="AR丸ゴシック体M" pitchFamily="49" charset="-128"/>
              </a:rPr>
              <a:t>複数</a:t>
            </a:r>
            <a:r>
              <a:rPr lang="ja-JP" altLang="en-US" sz="3600" dirty="0">
                <a:solidFill>
                  <a:prstClr val="black"/>
                </a:solidFill>
                <a:latin typeface="AR丸ゴシック体M" pitchFamily="49" charset="-128"/>
                <a:ea typeface="AR丸ゴシック体M" pitchFamily="49" charset="-128"/>
              </a:rPr>
              <a:t>の条件に</a:t>
            </a:r>
            <a:r>
              <a:rPr lang="ja-JP" altLang="en-US" sz="3600" dirty="0" smtClean="0">
                <a:solidFill>
                  <a:prstClr val="black"/>
                </a:solidFill>
                <a:latin typeface="AR丸ゴシック体M" pitchFamily="49" charset="-128"/>
                <a:ea typeface="AR丸ゴシック体M" pitchFamily="49" charset="-128"/>
              </a:rPr>
              <a:t>あてはまる数値の</a:t>
            </a:r>
            <a:r>
              <a:rPr lang="en-US" altLang="ja-JP" sz="3600" dirty="0" smtClean="0">
                <a:solidFill>
                  <a:prstClr val="black"/>
                </a:solidFill>
                <a:latin typeface="AR丸ゴシック体M" pitchFamily="49" charset="-128"/>
                <a:ea typeface="AR丸ゴシック体M" pitchFamily="49" charset="-128"/>
              </a:rPr>
              <a:t/>
            </a:r>
            <a:br>
              <a:rPr lang="en-US" altLang="ja-JP" sz="3600" dirty="0" smtClean="0">
                <a:solidFill>
                  <a:prstClr val="black"/>
                </a:solidFill>
                <a:latin typeface="AR丸ゴシック体M" pitchFamily="49" charset="-128"/>
                <a:ea typeface="AR丸ゴシック体M" pitchFamily="49" charset="-128"/>
              </a:rPr>
            </a:br>
            <a:r>
              <a:rPr lang="ja-JP" altLang="en-US" sz="3600" dirty="0" smtClean="0">
                <a:solidFill>
                  <a:prstClr val="black"/>
                </a:solidFill>
                <a:latin typeface="AR丸ゴシック体M" pitchFamily="49" charset="-128"/>
                <a:ea typeface="AR丸ゴシック体M" pitchFamily="49" charset="-128"/>
              </a:rPr>
              <a:t>平均を</a:t>
            </a:r>
            <a:r>
              <a:rPr lang="ja-JP" altLang="en-US" sz="3600" dirty="0">
                <a:solidFill>
                  <a:prstClr val="black"/>
                </a:solidFill>
                <a:latin typeface="AR丸ゴシック体M" pitchFamily="49" charset="-128"/>
                <a:ea typeface="AR丸ゴシック体M" pitchFamily="49" charset="-128"/>
              </a:rPr>
              <a:t>出す</a:t>
            </a:r>
          </a:p>
          <a:p>
            <a:pPr marL="457200" indent="-457200">
              <a:buFont typeface="Arial" pitchFamily="34" charset="0"/>
              <a:buChar char="•"/>
            </a:pPr>
            <a:endParaRPr lang="en-US" altLang="ja-JP" sz="3600" dirty="0">
              <a:solidFill>
                <a:prstClr val="black"/>
              </a:solidFill>
              <a:latin typeface="AR丸ゴシック体M" pitchFamily="49" charset="-128"/>
              <a:ea typeface="AR丸ゴシック体M" pitchFamily="49" charset="-128"/>
            </a:endParaRPr>
          </a:p>
          <a:p>
            <a:endParaRPr lang="ja-JP" altLang="en-US" sz="3600" dirty="0">
              <a:solidFill>
                <a:prstClr val="black"/>
              </a:solidFill>
            </a:endParaRPr>
          </a:p>
        </p:txBody>
      </p:sp>
      <p:pic>
        <p:nvPicPr>
          <p:cNvPr id="2050" name="Picture 2" descr="Y:\kijima\平成26年度　C3-2  3班\素材\1級Excel\1kyu_averageifs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068" y="1942249"/>
            <a:ext cx="8831483" cy="42344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テキスト ボックス 5"/>
          <p:cNvSpPr txBox="1"/>
          <p:nvPr/>
        </p:nvSpPr>
        <p:spPr>
          <a:xfrm>
            <a:off x="7810493" y="6209293"/>
            <a:ext cx="133350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3200" dirty="0" smtClean="0">
                <a:solidFill>
                  <a:prstClr val="black"/>
                </a:solidFill>
                <a:latin typeface="AR P丸ゴシック体E" pitchFamily="50" charset="-128"/>
                <a:ea typeface="AR P丸ゴシック体E" pitchFamily="50" charset="-128"/>
              </a:rPr>
              <a:t>2</a:t>
            </a:r>
            <a:endParaRPr lang="ja-JP" altLang="en-US" sz="3200" dirty="0">
              <a:solidFill>
                <a:prstClr val="black"/>
              </a:solidFill>
              <a:latin typeface="AR P丸ゴシック体E" pitchFamily="50" charset="-128"/>
              <a:ea typeface="AR P丸ゴシック体E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9007560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42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42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5" grpId="0"/>
      <p:bldP spid="5" grpId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ボックス 6"/>
          <p:cNvSpPr txBox="1"/>
          <p:nvPr/>
        </p:nvSpPr>
        <p:spPr>
          <a:xfrm>
            <a:off x="7810493" y="6209293"/>
            <a:ext cx="133350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3200" dirty="0" smtClean="0">
                <a:solidFill>
                  <a:prstClr val="black"/>
                </a:solidFill>
                <a:latin typeface="AR P丸ゴシック体E" pitchFamily="50" charset="-128"/>
                <a:ea typeface="AR P丸ゴシック体E" pitchFamily="50" charset="-128"/>
              </a:rPr>
              <a:t>2</a:t>
            </a:r>
            <a:endParaRPr lang="ja-JP" altLang="en-US" sz="3200" dirty="0">
              <a:solidFill>
                <a:prstClr val="black"/>
              </a:solidFill>
              <a:latin typeface="AR P丸ゴシック体E" pitchFamily="50" charset="-128"/>
              <a:ea typeface="AR P丸ゴシック体E" pitchFamily="50" charset="-128"/>
            </a:endParaRPr>
          </a:p>
        </p:txBody>
      </p:sp>
      <p:sp>
        <p:nvSpPr>
          <p:cNvPr id="2" name="テキスト ボックス 1"/>
          <p:cNvSpPr txBox="1"/>
          <p:nvPr/>
        </p:nvSpPr>
        <p:spPr>
          <a:xfrm>
            <a:off x="775504" y="170731"/>
            <a:ext cx="373862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dirty="0">
                <a:solidFill>
                  <a:prstClr val="black"/>
                </a:solidFill>
                <a:latin typeface="AR丸ゴシック体M" pitchFamily="49" charset="-128"/>
                <a:ea typeface="AR丸ゴシック体M" pitchFamily="49" charset="-128"/>
              </a:rPr>
              <a:t>CEILING</a:t>
            </a:r>
          </a:p>
        </p:txBody>
      </p:sp>
      <p:sp>
        <p:nvSpPr>
          <p:cNvPr id="3" name="テキスト ボックス 2"/>
          <p:cNvSpPr txBox="1"/>
          <p:nvPr/>
        </p:nvSpPr>
        <p:spPr>
          <a:xfrm>
            <a:off x="775504" y="5407306"/>
            <a:ext cx="134266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4400" dirty="0">
                <a:solidFill>
                  <a:prstClr val="black"/>
                </a:solidFill>
                <a:latin typeface="AR丸ゴシック体M" pitchFamily="49" charset="-128"/>
                <a:ea typeface="AR丸ゴシック体M" pitchFamily="49" charset="-128"/>
              </a:rPr>
              <a:t>関数</a:t>
            </a:r>
          </a:p>
        </p:txBody>
      </p:sp>
      <p:sp>
        <p:nvSpPr>
          <p:cNvPr id="5" name="テキスト ボックス 4"/>
          <p:cNvSpPr txBox="1"/>
          <p:nvPr/>
        </p:nvSpPr>
        <p:spPr>
          <a:xfrm>
            <a:off x="775501" y="1066038"/>
            <a:ext cx="8831483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3200" dirty="0">
                <a:solidFill>
                  <a:prstClr val="black"/>
                </a:solidFill>
                <a:latin typeface="AR丸ゴシック体M" pitchFamily="49" charset="-128"/>
                <a:ea typeface="AR丸ゴシック体M" pitchFamily="49" charset="-128"/>
              </a:rPr>
              <a:t>=CEILING(</a:t>
            </a:r>
            <a:r>
              <a:rPr lang="ja-JP" altLang="en-US" sz="3200" dirty="0">
                <a:solidFill>
                  <a:prstClr val="black"/>
                </a:solidFill>
                <a:latin typeface="AR丸ゴシック体M" pitchFamily="49" charset="-128"/>
                <a:ea typeface="AR丸ゴシック体M" pitchFamily="49" charset="-128"/>
              </a:rPr>
              <a:t>数値</a:t>
            </a:r>
            <a:r>
              <a:rPr lang="en-US" altLang="ja-JP" sz="3200" dirty="0">
                <a:solidFill>
                  <a:prstClr val="black"/>
                </a:solidFill>
                <a:latin typeface="AR丸ゴシック体M" pitchFamily="49" charset="-128"/>
                <a:ea typeface="AR丸ゴシック体M" pitchFamily="49" charset="-128"/>
              </a:rPr>
              <a:t>,</a:t>
            </a:r>
            <a:r>
              <a:rPr lang="ja-JP" altLang="en-US" sz="3200" dirty="0">
                <a:solidFill>
                  <a:prstClr val="black"/>
                </a:solidFill>
                <a:latin typeface="AR丸ゴシック体M" pitchFamily="49" charset="-128"/>
                <a:ea typeface="AR丸ゴシック体M" pitchFamily="49" charset="-128"/>
              </a:rPr>
              <a:t>基準値</a:t>
            </a:r>
            <a:r>
              <a:rPr lang="en-US" altLang="ja-JP" sz="3200" dirty="0">
                <a:solidFill>
                  <a:prstClr val="black"/>
                </a:solidFill>
                <a:latin typeface="AR丸ゴシック体M" pitchFamily="49" charset="-128"/>
                <a:ea typeface="AR丸ゴシック体M" pitchFamily="49" charset="-128"/>
              </a:rPr>
              <a:t>)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ja-JP" altLang="en-US" sz="3600" dirty="0">
                <a:solidFill>
                  <a:prstClr val="black"/>
                </a:solidFill>
                <a:latin typeface="AR丸ゴシック体M" pitchFamily="49" charset="-128"/>
                <a:ea typeface="AR丸ゴシック体M" pitchFamily="49" charset="-128"/>
              </a:rPr>
              <a:t>数値を指定した基準の値</a:t>
            </a:r>
            <a:r>
              <a:rPr lang="en-US" altLang="ja-JP" sz="3600" dirty="0">
                <a:solidFill>
                  <a:prstClr val="black"/>
                </a:solidFill>
                <a:latin typeface="AR丸ゴシック体M" pitchFamily="49" charset="-128"/>
                <a:ea typeface="AR丸ゴシック体M" pitchFamily="49" charset="-128"/>
              </a:rPr>
              <a:t>(</a:t>
            </a:r>
            <a:r>
              <a:rPr lang="ja-JP" altLang="en-US" sz="3600" dirty="0">
                <a:solidFill>
                  <a:prstClr val="black"/>
                </a:solidFill>
                <a:latin typeface="AR丸ゴシック体M" pitchFamily="49" charset="-128"/>
                <a:ea typeface="AR丸ゴシック体M" pitchFamily="49" charset="-128"/>
              </a:rPr>
              <a:t>の倍数</a:t>
            </a:r>
            <a:r>
              <a:rPr lang="en-US" altLang="ja-JP" sz="3600" dirty="0" smtClean="0">
                <a:solidFill>
                  <a:prstClr val="black"/>
                </a:solidFill>
                <a:latin typeface="AR丸ゴシック体M" pitchFamily="49" charset="-128"/>
                <a:ea typeface="AR丸ゴシック体M" pitchFamily="49" charset="-128"/>
              </a:rPr>
              <a:t>)</a:t>
            </a:r>
            <a:r>
              <a:rPr lang="ja-JP" altLang="en-US" sz="3600" dirty="0" smtClean="0">
                <a:solidFill>
                  <a:prstClr val="black"/>
                </a:solidFill>
                <a:latin typeface="AR丸ゴシック体M" pitchFamily="49" charset="-128"/>
                <a:ea typeface="AR丸ゴシック体M" pitchFamily="49" charset="-128"/>
              </a:rPr>
              <a:t>で</a:t>
            </a:r>
            <a:r>
              <a:rPr lang="en-US" altLang="ja-JP" sz="3600" dirty="0" smtClean="0">
                <a:solidFill>
                  <a:prstClr val="black"/>
                </a:solidFill>
                <a:latin typeface="AR丸ゴシック体M" pitchFamily="49" charset="-128"/>
                <a:ea typeface="AR丸ゴシック体M" pitchFamily="49" charset="-128"/>
              </a:rPr>
              <a:t/>
            </a:r>
            <a:br>
              <a:rPr lang="en-US" altLang="ja-JP" sz="3600" dirty="0" smtClean="0">
                <a:solidFill>
                  <a:prstClr val="black"/>
                </a:solidFill>
                <a:latin typeface="AR丸ゴシック体M" pitchFamily="49" charset="-128"/>
                <a:ea typeface="AR丸ゴシック体M" pitchFamily="49" charset="-128"/>
              </a:rPr>
            </a:br>
            <a:r>
              <a:rPr lang="ja-JP" altLang="en-US" sz="3600" dirty="0" smtClean="0">
                <a:solidFill>
                  <a:prstClr val="black"/>
                </a:solidFill>
                <a:latin typeface="AR丸ゴシック体M" pitchFamily="49" charset="-128"/>
                <a:ea typeface="AR丸ゴシック体M" pitchFamily="49" charset="-128"/>
              </a:rPr>
              <a:t>切り上げる</a:t>
            </a:r>
            <a:endParaRPr lang="ja-JP" altLang="en-US" sz="3600" dirty="0">
              <a:solidFill>
                <a:prstClr val="black"/>
              </a:solidFill>
              <a:latin typeface="AR丸ゴシック体M" pitchFamily="49" charset="-128"/>
              <a:ea typeface="AR丸ゴシック体M" pitchFamily="49" charset="-128"/>
            </a:endParaRPr>
          </a:p>
          <a:p>
            <a:pPr marL="457200" indent="-457200">
              <a:buFont typeface="Arial" pitchFamily="34" charset="0"/>
              <a:buChar char="•"/>
            </a:pPr>
            <a:endParaRPr lang="en-US" altLang="ja-JP" sz="3600" dirty="0">
              <a:solidFill>
                <a:prstClr val="black"/>
              </a:solidFill>
              <a:latin typeface="AR丸ゴシック体M" pitchFamily="49" charset="-128"/>
              <a:ea typeface="AR丸ゴシック体M" pitchFamily="49" charset="-128"/>
            </a:endParaRPr>
          </a:p>
          <a:p>
            <a:endParaRPr lang="ja-JP" altLang="en-US" sz="3600" dirty="0">
              <a:solidFill>
                <a:prstClr val="black"/>
              </a:solidFill>
            </a:endParaRPr>
          </a:p>
        </p:txBody>
      </p:sp>
      <p:graphicFrame>
        <p:nvGraphicFramePr>
          <p:cNvPr id="4" name="表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23373970"/>
              </p:ext>
            </p:extLst>
          </p:nvPr>
        </p:nvGraphicFramePr>
        <p:xfrm>
          <a:off x="2381246" y="2670213"/>
          <a:ext cx="6427089" cy="336019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142363"/>
                <a:gridCol w="2142363"/>
                <a:gridCol w="2142363"/>
              </a:tblGrid>
              <a:tr h="735043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3200" dirty="0" smtClean="0">
                          <a:latin typeface="AR丸ゴシック体M" pitchFamily="49" charset="-128"/>
                          <a:ea typeface="AR丸ゴシック体M" pitchFamily="49" charset="-128"/>
                        </a:rPr>
                        <a:t>数値</a:t>
                      </a:r>
                      <a:endParaRPr kumimoji="1" lang="ja-JP" altLang="en-US" sz="3200" dirty="0">
                        <a:latin typeface="AR丸ゴシック体M" pitchFamily="49" charset="-128"/>
                        <a:ea typeface="AR丸ゴシック体M" pitchFamily="49" charset="-128"/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3200" dirty="0" smtClean="0">
                          <a:latin typeface="AR丸ゴシック体M" pitchFamily="49" charset="-128"/>
                          <a:ea typeface="AR丸ゴシック体M" pitchFamily="49" charset="-128"/>
                        </a:rPr>
                        <a:t>基準値</a:t>
                      </a:r>
                      <a:endParaRPr kumimoji="1" lang="ja-JP" altLang="en-US" sz="3200" dirty="0">
                        <a:latin typeface="AR丸ゴシック体M" pitchFamily="49" charset="-128"/>
                        <a:ea typeface="AR丸ゴシック体M" pitchFamily="49" charset="-128"/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3200" dirty="0" smtClean="0">
                          <a:latin typeface="AR丸ゴシック体M" pitchFamily="49" charset="-128"/>
                          <a:ea typeface="AR丸ゴシック体M" pitchFamily="49" charset="-128"/>
                        </a:rPr>
                        <a:t>結果</a:t>
                      </a:r>
                      <a:endParaRPr kumimoji="1" lang="ja-JP" altLang="en-US" sz="3200" dirty="0">
                        <a:latin typeface="AR丸ゴシック体M" pitchFamily="49" charset="-128"/>
                        <a:ea typeface="AR丸ゴシック体M" pitchFamily="49" charset="-128"/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875051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4400" dirty="0" smtClean="0">
                          <a:latin typeface="AR丸ゴシック体M" pitchFamily="49" charset="-128"/>
                          <a:ea typeface="AR丸ゴシック体M" pitchFamily="49" charset="-128"/>
                        </a:rPr>
                        <a:t>28</a:t>
                      </a:r>
                      <a:endParaRPr kumimoji="1" lang="ja-JP" altLang="en-US" sz="4400" dirty="0">
                        <a:latin typeface="AR丸ゴシック体M" pitchFamily="49" charset="-128"/>
                        <a:ea typeface="AR丸ゴシック体M" pitchFamily="49" charset="-128"/>
                      </a:endParaRPr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ctr"/>
                      <a:r>
                        <a:rPr kumimoji="1" lang="en-US" altLang="ja-JP" sz="4400" dirty="0" smtClean="0">
                          <a:latin typeface="AR丸ゴシック体M" pitchFamily="49" charset="-128"/>
                          <a:ea typeface="AR丸ゴシック体M" pitchFamily="49" charset="-128"/>
                        </a:rPr>
                        <a:t>40</a:t>
                      </a:r>
                      <a:endParaRPr kumimoji="1" lang="ja-JP" altLang="en-US" sz="4400" dirty="0">
                        <a:latin typeface="AR丸ゴシック体M" pitchFamily="49" charset="-128"/>
                        <a:ea typeface="AR丸ゴシック体M" pitchFamily="49" charset="-128"/>
                      </a:endParaRPr>
                    </a:p>
                  </a:txBody>
                  <a:tcPr anchor="ctr"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kumimoji="1" lang="en-US" altLang="ja-JP" sz="4400" dirty="0" smtClean="0">
                          <a:latin typeface="AR丸ゴシック体M" pitchFamily="49" charset="-128"/>
                          <a:ea typeface="AR丸ゴシック体M" pitchFamily="49" charset="-128"/>
                        </a:rPr>
                        <a:t>40</a:t>
                      </a:r>
                      <a:endParaRPr kumimoji="1" lang="ja-JP" altLang="en-US" sz="4400" dirty="0">
                        <a:latin typeface="AR丸ゴシック体M" pitchFamily="49" charset="-128"/>
                        <a:ea typeface="AR丸ゴシック体M" pitchFamily="49" charset="-128"/>
                      </a:endParaRPr>
                    </a:p>
                  </a:txBody>
                  <a:tcPr anchor="ctr"/>
                </a:tc>
              </a:tr>
              <a:tr h="875051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4400" dirty="0" smtClean="0">
                          <a:latin typeface="AR丸ゴシック体M" pitchFamily="49" charset="-128"/>
                          <a:ea typeface="AR丸ゴシック体M" pitchFamily="49" charset="-128"/>
                        </a:rPr>
                        <a:t>34</a:t>
                      </a:r>
                      <a:endParaRPr kumimoji="1" lang="ja-JP" altLang="en-US" sz="4400" dirty="0">
                        <a:latin typeface="AR丸ゴシック体M" pitchFamily="49" charset="-128"/>
                        <a:ea typeface="AR丸ゴシック体M" pitchFamily="49" charset="-128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/>
                      <a:endParaRPr kumimoji="1" lang="ja-JP" altLang="en-US" sz="4400" dirty="0">
                        <a:latin typeface="AR丸ゴシック体M" pitchFamily="49" charset="-128"/>
                        <a:ea typeface="AR丸ゴシック体M" pitchFamily="49" charset="-128"/>
                      </a:endParaRPr>
                    </a:p>
                  </a:txBody>
                  <a:tcPr anchor="ctr"/>
                </a:tc>
                <a:tc vMerge="1">
                  <a:txBody>
                    <a:bodyPr/>
                    <a:lstStyle/>
                    <a:p>
                      <a:pPr algn="ctr"/>
                      <a:endParaRPr kumimoji="1" lang="ja-JP" altLang="en-US" sz="4400" dirty="0">
                        <a:latin typeface="AR丸ゴシック体M" pitchFamily="49" charset="-128"/>
                        <a:ea typeface="AR丸ゴシック体M" pitchFamily="49" charset="-128"/>
                      </a:endParaRPr>
                    </a:p>
                  </a:txBody>
                  <a:tcPr anchor="ctr"/>
                </a:tc>
              </a:tr>
              <a:tr h="875051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4400" dirty="0" smtClean="0">
                          <a:latin typeface="AR丸ゴシック体M" pitchFamily="49" charset="-128"/>
                          <a:ea typeface="AR丸ゴシック体M" pitchFamily="49" charset="-128"/>
                        </a:rPr>
                        <a:t>56</a:t>
                      </a:r>
                      <a:endParaRPr kumimoji="1" lang="ja-JP" altLang="en-US" sz="4400" dirty="0">
                        <a:latin typeface="AR丸ゴシック体M" pitchFamily="49" charset="-128"/>
                        <a:ea typeface="AR丸ゴシック体M" pitchFamily="49" charset="-128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/>
                      <a:endParaRPr kumimoji="1" lang="ja-JP" altLang="en-US" sz="4400" dirty="0">
                        <a:latin typeface="AR丸ゴシック体M" pitchFamily="49" charset="-128"/>
                        <a:ea typeface="AR丸ゴシック体M" pitchFamily="49" charset="-12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4400" dirty="0" smtClean="0">
                          <a:latin typeface="AR丸ゴシック体M" pitchFamily="49" charset="-128"/>
                          <a:ea typeface="AR丸ゴシック体M" pitchFamily="49" charset="-128"/>
                        </a:rPr>
                        <a:t>80</a:t>
                      </a:r>
                      <a:endParaRPr kumimoji="1" lang="ja-JP" altLang="en-US" sz="4400" dirty="0">
                        <a:latin typeface="AR丸ゴシック体M" pitchFamily="49" charset="-128"/>
                        <a:ea typeface="AR丸ゴシック体M" pitchFamily="49" charset="-128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6" name="テキスト ボックス 5"/>
          <p:cNvSpPr txBox="1"/>
          <p:nvPr/>
        </p:nvSpPr>
        <p:spPr>
          <a:xfrm>
            <a:off x="7810493" y="6209293"/>
            <a:ext cx="133350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3200" dirty="0" smtClean="0">
                <a:solidFill>
                  <a:prstClr val="black"/>
                </a:solidFill>
                <a:latin typeface="AR P丸ゴシック体E" pitchFamily="50" charset="-128"/>
                <a:ea typeface="AR P丸ゴシック体E" pitchFamily="50" charset="-128"/>
              </a:rPr>
              <a:t>3</a:t>
            </a:r>
            <a:endParaRPr lang="ja-JP" altLang="en-US" sz="3200" dirty="0">
              <a:solidFill>
                <a:prstClr val="black"/>
              </a:solidFill>
              <a:latin typeface="AR P丸ゴシック体E" pitchFamily="50" charset="-128"/>
              <a:ea typeface="AR P丸ゴシック体E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5258819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42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42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2" grpId="0"/>
      <p:bldP spid="2" grpId="1"/>
      <p:bldP spid="5" grpId="0"/>
      <p:bldP spid="5" grpId="1"/>
      <p:bldP spid="6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/>
          <p:cNvSpPr txBox="1"/>
          <p:nvPr/>
        </p:nvSpPr>
        <p:spPr>
          <a:xfrm>
            <a:off x="775504" y="405114"/>
            <a:ext cx="373862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dirty="0">
                <a:solidFill>
                  <a:prstClr val="black"/>
                </a:solidFill>
                <a:latin typeface="AR丸ゴシック体M" pitchFamily="49" charset="-128"/>
                <a:ea typeface="AR丸ゴシック体M" pitchFamily="49" charset="-128"/>
              </a:rPr>
              <a:t>FLOOR</a:t>
            </a:r>
            <a:endParaRPr lang="en-US" altLang="ja-JP" sz="4400" dirty="0">
              <a:solidFill>
                <a:prstClr val="black"/>
              </a:solidFill>
              <a:latin typeface="AR丸ゴシック体M" pitchFamily="49" charset="-128"/>
              <a:ea typeface="AR丸ゴシック体M" pitchFamily="49" charset="-128"/>
            </a:endParaRPr>
          </a:p>
        </p:txBody>
      </p:sp>
      <p:sp>
        <p:nvSpPr>
          <p:cNvPr id="3" name="テキスト ボックス 2"/>
          <p:cNvSpPr txBox="1"/>
          <p:nvPr/>
        </p:nvSpPr>
        <p:spPr>
          <a:xfrm>
            <a:off x="775504" y="5407306"/>
            <a:ext cx="134266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4400" dirty="0">
                <a:solidFill>
                  <a:prstClr val="black"/>
                </a:solidFill>
                <a:latin typeface="AR丸ゴシック体M" pitchFamily="49" charset="-128"/>
                <a:ea typeface="AR丸ゴシック体M" pitchFamily="49" charset="-128"/>
              </a:rPr>
              <a:t>関数</a:t>
            </a:r>
          </a:p>
        </p:txBody>
      </p:sp>
      <p:sp>
        <p:nvSpPr>
          <p:cNvPr id="5" name="テキスト ボックス 4"/>
          <p:cNvSpPr txBox="1"/>
          <p:nvPr/>
        </p:nvSpPr>
        <p:spPr>
          <a:xfrm>
            <a:off x="787070" y="1278727"/>
            <a:ext cx="7442521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3200" dirty="0">
                <a:solidFill>
                  <a:prstClr val="black"/>
                </a:solidFill>
                <a:latin typeface="AR丸ゴシック体M" pitchFamily="49" charset="-128"/>
                <a:ea typeface="AR丸ゴシック体M" pitchFamily="49" charset="-128"/>
              </a:rPr>
              <a:t>=</a:t>
            </a:r>
            <a:r>
              <a:rPr lang="en-US" altLang="ja-JP" sz="3200" dirty="0" smtClean="0">
                <a:solidFill>
                  <a:prstClr val="black"/>
                </a:solidFill>
                <a:latin typeface="AR丸ゴシック体M" pitchFamily="49" charset="-128"/>
                <a:ea typeface="AR丸ゴシック体M" pitchFamily="49" charset="-128"/>
              </a:rPr>
              <a:t>FLOOR(</a:t>
            </a:r>
            <a:r>
              <a:rPr lang="ja-JP" altLang="en-US" sz="3200" dirty="0">
                <a:solidFill>
                  <a:prstClr val="black"/>
                </a:solidFill>
                <a:latin typeface="AR丸ゴシック体M" pitchFamily="49" charset="-128"/>
                <a:ea typeface="AR丸ゴシック体M" pitchFamily="49" charset="-128"/>
              </a:rPr>
              <a:t>数値</a:t>
            </a:r>
            <a:r>
              <a:rPr lang="en-US" altLang="ja-JP" sz="3200" dirty="0">
                <a:solidFill>
                  <a:prstClr val="black"/>
                </a:solidFill>
                <a:latin typeface="AR丸ゴシック体M" pitchFamily="49" charset="-128"/>
                <a:ea typeface="AR丸ゴシック体M" pitchFamily="49" charset="-128"/>
              </a:rPr>
              <a:t>,</a:t>
            </a:r>
            <a:r>
              <a:rPr lang="ja-JP" altLang="en-US" sz="3200" dirty="0">
                <a:solidFill>
                  <a:prstClr val="black"/>
                </a:solidFill>
                <a:latin typeface="AR丸ゴシック体M" pitchFamily="49" charset="-128"/>
                <a:ea typeface="AR丸ゴシック体M" pitchFamily="49" charset="-128"/>
              </a:rPr>
              <a:t>基準値</a:t>
            </a:r>
            <a:r>
              <a:rPr lang="en-US" altLang="ja-JP" sz="3200" dirty="0">
                <a:solidFill>
                  <a:prstClr val="black"/>
                </a:solidFill>
                <a:latin typeface="AR丸ゴシック体M" pitchFamily="49" charset="-128"/>
                <a:ea typeface="AR丸ゴシック体M" pitchFamily="49" charset="-128"/>
              </a:rPr>
              <a:t>)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ja-JP" altLang="en-US" sz="3600" dirty="0">
                <a:solidFill>
                  <a:prstClr val="black"/>
                </a:solidFill>
                <a:latin typeface="AR丸ゴシック体M" pitchFamily="49" charset="-128"/>
                <a:ea typeface="AR丸ゴシック体M" pitchFamily="49" charset="-128"/>
              </a:rPr>
              <a:t>数値を指定</a:t>
            </a:r>
            <a:r>
              <a:rPr lang="ja-JP" altLang="en-US" sz="3600" dirty="0" smtClean="0">
                <a:solidFill>
                  <a:prstClr val="black"/>
                </a:solidFill>
                <a:latin typeface="AR丸ゴシック体M" pitchFamily="49" charset="-128"/>
                <a:ea typeface="AR丸ゴシック体M" pitchFamily="49" charset="-128"/>
              </a:rPr>
              <a:t>した</a:t>
            </a:r>
            <a:r>
              <a:rPr lang="en-US" altLang="ja-JP" sz="3600" dirty="0" smtClean="0">
                <a:solidFill>
                  <a:prstClr val="black"/>
                </a:solidFill>
                <a:latin typeface="AR丸ゴシック体M" pitchFamily="49" charset="-128"/>
                <a:ea typeface="AR丸ゴシック体M" pitchFamily="49" charset="-128"/>
              </a:rPr>
              <a:t/>
            </a:r>
            <a:br>
              <a:rPr lang="en-US" altLang="ja-JP" sz="3600" dirty="0" smtClean="0">
                <a:solidFill>
                  <a:prstClr val="black"/>
                </a:solidFill>
                <a:latin typeface="AR丸ゴシック体M" pitchFamily="49" charset="-128"/>
                <a:ea typeface="AR丸ゴシック体M" pitchFamily="49" charset="-128"/>
              </a:rPr>
            </a:br>
            <a:r>
              <a:rPr lang="ja-JP" altLang="en-US" sz="3600" dirty="0" smtClean="0">
                <a:solidFill>
                  <a:prstClr val="black"/>
                </a:solidFill>
                <a:latin typeface="AR丸ゴシック体M" pitchFamily="49" charset="-128"/>
                <a:ea typeface="AR丸ゴシック体M" pitchFamily="49" charset="-128"/>
              </a:rPr>
              <a:t>基準</a:t>
            </a:r>
            <a:r>
              <a:rPr lang="ja-JP" altLang="en-US" sz="3600" dirty="0">
                <a:solidFill>
                  <a:prstClr val="black"/>
                </a:solidFill>
                <a:latin typeface="AR丸ゴシック体M" pitchFamily="49" charset="-128"/>
                <a:ea typeface="AR丸ゴシック体M" pitchFamily="49" charset="-128"/>
              </a:rPr>
              <a:t>の値</a:t>
            </a:r>
            <a:r>
              <a:rPr lang="en-US" altLang="ja-JP" sz="3600" dirty="0">
                <a:solidFill>
                  <a:prstClr val="black"/>
                </a:solidFill>
                <a:latin typeface="AR丸ゴシック体M" pitchFamily="49" charset="-128"/>
                <a:ea typeface="AR丸ゴシック体M" pitchFamily="49" charset="-128"/>
              </a:rPr>
              <a:t>(</a:t>
            </a:r>
            <a:r>
              <a:rPr lang="ja-JP" altLang="en-US" sz="3600" dirty="0">
                <a:solidFill>
                  <a:prstClr val="black"/>
                </a:solidFill>
                <a:latin typeface="AR丸ゴシック体M" pitchFamily="49" charset="-128"/>
                <a:ea typeface="AR丸ゴシック体M" pitchFamily="49" charset="-128"/>
              </a:rPr>
              <a:t>の倍数</a:t>
            </a:r>
            <a:r>
              <a:rPr lang="en-US" altLang="ja-JP" sz="3600" dirty="0" smtClean="0">
                <a:solidFill>
                  <a:prstClr val="black"/>
                </a:solidFill>
                <a:latin typeface="AR丸ゴシック体M" pitchFamily="49" charset="-128"/>
                <a:ea typeface="AR丸ゴシック体M" pitchFamily="49" charset="-128"/>
              </a:rPr>
              <a:t>)</a:t>
            </a:r>
            <a:r>
              <a:rPr lang="ja-JP" altLang="en-US" sz="3600" dirty="0" smtClean="0">
                <a:solidFill>
                  <a:prstClr val="black"/>
                </a:solidFill>
                <a:latin typeface="AR丸ゴシック体M" pitchFamily="49" charset="-128"/>
                <a:ea typeface="AR丸ゴシック体M" pitchFamily="49" charset="-128"/>
              </a:rPr>
              <a:t>で切り下げる</a:t>
            </a:r>
            <a:endParaRPr lang="ja-JP" altLang="en-US" sz="3600" dirty="0">
              <a:solidFill>
                <a:prstClr val="black"/>
              </a:solidFill>
              <a:latin typeface="AR丸ゴシック体M" pitchFamily="49" charset="-128"/>
              <a:ea typeface="AR丸ゴシック体M" pitchFamily="49" charset="-128"/>
            </a:endParaRPr>
          </a:p>
          <a:p>
            <a:pPr marL="457200" indent="-457200">
              <a:buFont typeface="Arial" pitchFamily="34" charset="0"/>
              <a:buChar char="•"/>
            </a:pPr>
            <a:endParaRPr lang="en-US" altLang="ja-JP" sz="3600" dirty="0">
              <a:solidFill>
                <a:prstClr val="black"/>
              </a:solidFill>
              <a:latin typeface="AR丸ゴシック体M" pitchFamily="49" charset="-128"/>
              <a:ea typeface="AR丸ゴシック体M" pitchFamily="49" charset="-128"/>
            </a:endParaRPr>
          </a:p>
          <a:p>
            <a:endParaRPr lang="ja-JP" altLang="en-US" sz="3600" dirty="0">
              <a:solidFill>
                <a:prstClr val="black"/>
              </a:solidFill>
            </a:endParaRPr>
          </a:p>
        </p:txBody>
      </p:sp>
      <p:graphicFrame>
        <p:nvGraphicFramePr>
          <p:cNvPr id="4" name="表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22282619"/>
              </p:ext>
            </p:extLst>
          </p:nvPr>
        </p:nvGraphicFramePr>
        <p:xfrm>
          <a:off x="2239701" y="3075330"/>
          <a:ext cx="6096000" cy="28651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032000"/>
                <a:gridCol w="2032000"/>
                <a:gridCol w="20320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3200" dirty="0" smtClean="0">
                          <a:latin typeface="AR丸ゴシック体M" pitchFamily="49" charset="-128"/>
                          <a:ea typeface="AR丸ゴシック体M" pitchFamily="49" charset="-128"/>
                        </a:rPr>
                        <a:t>数値</a:t>
                      </a:r>
                      <a:endParaRPr kumimoji="1" lang="ja-JP" altLang="en-US" sz="3200" dirty="0">
                        <a:latin typeface="AR丸ゴシック体M" pitchFamily="49" charset="-128"/>
                        <a:ea typeface="AR丸ゴシック体M" pitchFamily="49" charset="-128"/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3200" dirty="0" smtClean="0">
                          <a:latin typeface="AR丸ゴシック体M" pitchFamily="49" charset="-128"/>
                          <a:ea typeface="AR丸ゴシック体M" pitchFamily="49" charset="-128"/>
                        </a:rPr>
                        <a:t>基準値</a:t>
                      </a:r>
                      <a:endParaRPr kumimoji="1" lang="ja-JP" altLang="en-US" sz="3200" dirty="0">
                        <a:latin typeface="AR丸ゴシック体M" pitchFamily="49" charset="-128"/>
                        <a:ea typeface="AR丸ゴシック体M" pitchFamily="49" charset="-128"/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3200" dirty="0" smtClean="0">
                          <a:latin typeface="AR丸ゴシック体M" pitchFamily="49" charset="-128"/>
                          <a:ea typeface="AR丸ゴシック体M" pitchFamily="49" charset="-128"/>
                        </a:rPr>
                        <a:t>結果</a:t>
                      </a:r>
                      <a:endParaRPr kumimoji="1" lang="ja-JP" altLang="en-US" sz="3200" dirty="0">
                        <a:latin typeface="AR丸ゴシック体M" pitchFamily="49" charset="-128"/>
                        <a:ea typeface="AR丸ゴシック体M" pitchFamily="49" charset="-128"/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4400" dirty="0" smtClean="0">
                          <a:latin typeface="AR丸ゴシック体M" pitchFamily="49" charset="-128"/>
                          <a:ea typeface="AR丸ゴシック体M" pitchFamily="49" charset="-128"/>
                        </a:rPr>
                        <a:t>31</a:t>
                      </a:r>
                      <a:endParaRPr kumimoji="1" lang="ja-JP" altLang="en-US" sz="4400" dirty="0">
                        <a:latin typeface="AR丸ゴシック体M" pitchFamily="49" charset="-128"/>
                        <a:ea typeface="AR丸ゴシック体M" pitchFamily="49" charset="-128"/>
                      </a:endParaRPr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ctr"/>
                      <a:r>
                        <a:rPr kumimoji="1" lang="en-US" altLang="ja-JP" sz="4400" dirty="0" smtClean="0">
                          <a:latin typeface="AR丸ゴシック体M" pitchFamily="49" charset="-128"/>
                          <a:ea typeface="AR丸ゴシック体M" pitchFamily="49" charset="-128"/>
                        </a:rPr>
                        <a:t>30</a:t>
                      </a:r>
                      <a:endParaRPr kumimoji="1" lang="ja-JP" altLang="en-US" sz="4400" dirty="0">
                        <a:latin typeface="AR丸ゴシック体M" pitchFamily="49" charset="-128"/>
                        <a:ea typeface="AR丸ゴシック体M" pitchFamily="49" charset="-128"/>
                      </a:endParaRPr>
                    </a:p>
                  </a:txBody>
                  <a:tcPr anchor="ctr"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kumimoji="1" lang="en-US" altLang="ja-JP" sz="4400" dirty="0" smtClean="0">
                          <a:latin typeface="AR丸ゴシック体M" pitchFamily="49" charset="-128"/>
                          <a:ea typeface="AR丸ゴシック体M" pitchFamily="49" charset="-128"/>
                        </a:rPr>
                        <a:t>30</a:t>
                      </a:r>
                      <a:endParaRPr kumimoji="1" lang="ja-JP" altLang="en-US" sz="4400" dirty="0">
                        <a:latin typeface="AR丸ゴシック体M" pitchFamily="49" charset="-128"/>
                        <a:ea typeface="AR丸ゴシック体M" pitchFamily="49" charset="-128"/>
                      </a:endParaRP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4400" dirty="0" smtClean="0">
                          <a:latin typeface="AR丸ゴシック体M" pitchFamily="49" charset="-128"/>
                          <a:ea typeface="AR丸ゴシック体M" pitchFamily="49" charset="-128"/>
                        </a:rPr>
                        <a:t>45</a:t>
                      </a:r>
                      <a:endParaRPr kumimoji="1" lang="ja-JP" altLang="en-US" sz="4400" dirty="0">
                        <a:latin typeface="AR丸ゴシック体M" pitchFamily="49" charset="-128"/>
                        <a:ea typeface="AR丸ゴシック体M" pitchFamily="49" charset="-128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/>
                      <a:endParaRPr kumimoji="1" lang="ja-JP" altLang="en-US" dirty="0">
                        <a:latin typeface="AR丸ゴシック体M" pitchFamily="49" charset="-128"/>
                        <a:ea typeface="AR丸ゴシック体M" pitchFamily="49" charset="-128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/>
                      <a:endParaRPr kumimoji="1" lang="ja-JP" altLang="en-US" sz="4400" dirty="0">
                        <a:latin typeface="AR丸ゴシック体M" pitchFamily="49" charset="-128"/>
                        <a:ea typeface="AR丸ゴシック体M" pitchFamily="49" charset="-128"/>
                      </a:endParaRP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4400" dirty="0" smtClean="0">
                          <a:latin typeface="AR丸ゴシック体M" pitchFamily="49" charset="-128"/>
                          <a:ea typeface="AR丸ゴシック体M" pitchFamily="49" charset="-128"/>
                        </a:rPr>
                        <a:t>61</a:t>
                      </a:r>
                      <a:endParaRPr kumimoji="1" lang="ja-JP" altLang="en-US" sz="4400" dirty="0">
                        <a:latin typeface="AR丸ゴシック体M" pitchFamily="49" charset="-128"/>
                        <a:ea typeface="AR丸ゴシック体M" pitchFamily="49" charset="-128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/>
                      <a:endParaRPr kumimoji="1" lang="ja-JP" altLang="en-US" dirty="0">
                        <a:latin typeface="AR丸ゴシック体M" pitchFamily="49" charset="-128"/>
                        <a:ea typeface="AR丸ゴシック体M" pitchFamily="49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4400" dirty="0" smtClean="0">
                          <a:latin typeface="AR丸ゴシック体M" pitchFamily="49" charset="-128"/>
                          <a:ea typeface="AR丸ゴシック体M" pitchFamily="49" charset="-128"/>
                        </a:rPr>
                        <a:t>90</a:t>
                      </a:r>
                      <a:endParaRPr kumimoji="1" lang="ja-JP" altLang="en-US" sz="4400" dirty="0">
                        <a:latin typeface="AR丸ゴシック体M" pitchFamily="49" charset="-128"/>
                        <a:ea typeface="AR丸ゴシック体M" pitchFamily="49" charset="-128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6" name="テキスト ボックス 5"/>
          <p:cNvSpPr txBox="1"/>
          <p:nvPr/>
        </p:nvSpPr>
        <p:spPr>
          <a:xfrm>
            <a:off x="7810493" y="6209293"/>
            <a:ext cx="133350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3200" dirty="0" smtClean="0">
                <a:solidFill>
                  <a:prstClr val="black"/>
                </a:solidFill>
                <a:latin typeface="AR P丸ゴシック体E" pitchFamily="50" charset="-128"/>
                <a:ea typeface="AR P丸ゴシック体E" pitchFamily="50" charset="-128"/>
              </a:rPr>
              <a:t>3</a:t>
            </a:r>
            <a:endParaRPr lang="ja-JP" altLang="en-US" sz="3200" dirty="0">
              <a:solidFill>
                <a:prstClr val="black"/>
              </a:solidFill>
              <a:latin typeface="AR P丸ゴシック体E" pitchFamily="50" charset="-128"/>
              <a:ea typeface="AR P丸ゴシック体E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2849760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42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42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5" grpId="0"/>
      <p:bldP spid="5" grpId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Y:\kijima\平成26年度　C3-2  3班\素材\1級Excel\1kyu_dsum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0680" y="233311"/>
            <a:ext cx="3320487" cy="33666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テキスト ボックス 9"/>
          <p:cNvSpPr txBox="1"/>
          <p:nvPr/>
        </p:nvSpPr>
        <p:spPr>
          <a:xfrm>
            <a:off x="7810493" y="6209292"/>
            <a:ext cx="133350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3200" dirty="0" smtClean="0">
                <a:solidFill>
                  <a:prstClr val="black"/>
                </a:solidFill>
                <a:latin typeface="AR P丸ゴシック体E" pitchFamily="50" charset="-128"/>
                <a:ea typeface="AR P丸ゴシック体E" pitchFamily="50" charset="-128"/>
              </a:rPr>
              <a:t>3</a:t>
            </a:r>
            <a:endParaRPr lang="ja-JP" altLang="en-US" sz="3200" dirty="0">
              <a:solidFill>
                <a:prstClr val="black"/>
              </a:solidFill>
              <a:latin typeface="AR P丸ゴシック体E" pitchFamily="50" charset="-128"/>
              <a:ea typeface="AR P丸ゴシック体E" pitchFamily="50" charset="-128"/>
            </a:endParaRPr>
          </a:p>
        </p:txBody>
      </p:sp>
      <p:sp>
        <p:nvSpPr>
          <p:cNvPr id="2" name="テキスト ボックス 1"/>
          <p:cNvSpPr txBox="1"/>
          <p:nvPr/>
        </p:nvSpPr>
        <p:spPr>
          <a:xfrm>
            <a:off x="775504" y="405114"/>
            <a:ext cx="373862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dirty="0">
                <a:solidFill>
                  <a:prstClr val="black"/>
                </a:solidFill>
                <a:latin typeface="AR丸ゴシック体M" pitchFamily="49" charset="-128"/>
                <a:ea typeface="AR丸ゴシック体M" pitchFamily="49" charset="-128"/>
              </a:rPr>
              <a:t>DSUM</a:t>
            </a:r>
          </a:p>
        </p:txBody>
      </p:sp>
      <p:sp>
        <p:nvSpPr>
          <p:cNvPr id="3" name="テキスト ボックス 2"/>
          <p:cNvSpPr txBox="1"/>
          <p:nvPr/>
        </p:nvSpPr>
        <p:spPr>
          <a:xfrm>
            <a:off x="775504" y="5407306"/>
            <a:ext cx="134266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4400" dirty="0">
                <a:solidFill>
                  <a:prstClr val="black"/>
                </a:solidFill>
                <a:latin typeface="AR丸ゴシック体M" pitchFamily="49" charset="-128"/>
                <a:ea typeface="AR丸ゴシック体M" pitchFamily="49" charset="-128"/>
              </a:rPr>
              <a:t>関数</a:t>
            </a:r>
          </a:p>
        </p:txBody>
      </p:sp>
      <p:sp>
        <p:nvSpPr>
          <p:cNvPr id="5" name="テキスト ボックス 4"/>
          <p:cNvSpPr txBox="1"/>
          <p:nvPr/>
        </p:nvSpPr>
        <p:spPr>
          <a:xfrm>
            <a:off x="775504" y="1394473"/>
            <a:ext cx="7905508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3200" dirty="0" smtClean="0">
                <a:solidFill>
                  <a:prstClr val="black"/>
                </a:solidFill>
                <a:latin typeface="AR丸ゴシック体M" pitchFamily="49" charset="-128"/>
                <a:ea typeface="AR丸ゴシック体M" pitchFamily="49" charset="-128"/>
              </a:rPr>
              <a:t>=DSUM(</a:t>
            </a:r>
            <a:r>
              <a:rPr lang="ja-JP" altLang="en-US" sz="3200" dirty="0" smtClean="0">
                <a:solidFill>
                  <a:prstClr val="black"/>
                </a:solidFill>
                <a:latin typeface="AR丸ゴシック体M" pitchFamily="49" charset="-128"/>
                <a:ea typeface="AR丸ゴシック体M" pitchFamily="49" charset="-128"/>
              </a:rPr>
              <a:t>データベース</a:t>
            </a:r>
            <a:r>
              <a:rPr lang="en-US" altLang="ja-JP" sz="3200" dirty="0" smtClean="0">
                <a:solidFill>
                  <a:prstClr val="black"/>
                </a:solidFill>
                <a:latin typeface="AR丸ゴシック体M" pitchFamily="49" charset="-128"/>
                <a:ea typeface="AR丸ゴシック体M" pitchFamily="49" charset="-128"/>
              </a:rPr>
              <a:t>,</a:t>
            </a:r>
            <a:r>
              <a:rPr lang="ja-JP" altLang="en-US" sz="3200" dirty="0" smtClean="0">
                <a:solidFill>
                  <a:prstClr val="black"/>
                </a:solidFill>
                <a:latin typeface="AR丸ゴシック体M" pitchFamily="49" charset="-128"/>
                <a:ea typeface="AR丸ゴシック体M" pitchFamily="49" charset="-128"/>
              </a:rPr>
              <a:t>フィールド</a:t>
            </a:r>
            <a:r>
              <a:rPr lang="en-US" altLang="ja-JP" sz="3200" dirty="0" smtClean="0">
                <a:solidFill>
                  <a:prstClr val="black"/>
                </a:solidFill>
                <a:latin typeface="AR丸ゴシック体M" pitchFamily="49" charset="-128"/>
                <a:ea typeface="AR丸ゴシック体M" pitchFamily="49" charset="-128"/>
              </a:rPr>
              <a:t>,</a:t>
            </a:r>
            <a:r>
              <a:rPr lang="ja-JP" altLang="en-US" sz="3200" dirty="0" smtClean="0">
                <a:solidFill>
                  <a:prstClr val="black"/>
                </a:solidFill>
                <a:latin typeface="AR丸ゴシック体M" pitchFamily="49" charset="-128"/>
                <a:ea typeface="AR丸ゴシック体M" pitchFamily="49" charset="-128"/>
              </a:rPr>
              <a:t>条件</a:t>
            </a:r>
            <a:r>
              <a:rPr lang="en-US" altLang="ja-JP" sz="3200" dirty="0" smtClean="0">
                <a:solidFill>
                  <a:prstClr val="black"/>
                </a:solidFill>
                <a:latin typeface="AR丸ゴシック体M" pitchFamily="49" charset="-128"/>
                <a:ea typeface="AR丸ゴシック体M" pitchFamily="49" charset="-128"/>
              </a:rPr>
              <a:t>)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ja-JP" altLang="en-US" sz="3600" dirty="0">
                <a:solidFill>
                  <a:prstClr val="black"/>
                </a:solidFill>
                <a:latin typeface="AR丸ゴシック体M" pitchFamily="49" charset="-128"/>
                <a:ea typeface="AR丸ゴシック体M" pitchFamily="49" charset="-128"/>
              </a:rPr>
              <a:t>データベースの中</a:t>
            </a:r>
            <a:r>
              <a:rPr lang="ja-JP" altLang="en-US" sz="3600" dirty="0" smtClean="0">
                <a:solidFill>
                  <a:prstClr val="black"/>
                </a:solidFill>
                <a:latin typeface="AR丸ゴシック体M" pitchFamily="49" charset="-128"/>
                <a:ea typeface="AR丸ゴシック体M" pitchFamily="49" charset="-128"/>
              </a:rPr>
              <a:t>で</a:t>
            </a:r>
            <a:r>
              <a:rPr lang="en-US" altLang="ja-JP" sz="3600" dirty="0" smtClean="0">
                <a:solidFill>
                  <a:prstClr val="black"/>
                </a:solidFill>
                <a:latin typeface="AR丸ゴシック体M" pitchFamily="49" charset="-128"/>
                <a:ea typeface="AR丸ゴシック体M" pitchFamily="49" charset="-128"/>
              </a:rPr>
              <a:t/>
            </a:r>
            <a:br>
              <a:rPr lang="en-US" altLang="ja-JP" sz="3600" dirty="0" smtClean="0">
                <a:solidFill>
                  <a:prstClr val="black"/>
                </a:solidFill>
                <a:latin typeface="AR丸ゴシック体M" pitchFamily="49" charset="-128"/>
                <a:ea typeface="AR丸ゴシック体M" pitchFamily="49" charset="-128"/>
              </a:rPr>
            </a:br>
            <a:r>
              <a:rPr lang="ja-JP" altLang="en-US" sz="3600" dirty="0" smtClean="0">
                <a:solidFill>
                  <a:prstClr val="black"/>
                </a:solidFill>
                <a:latin typeface="AR丸ゴシック体M" pitchFamily="49" charset="-128"/>
                <a:ea typeface="AR丸ゴシック体M" pitchFamily="49" charset="-128"/>
              </a:rPr>
              <a:t>条件</a:t>
            </a:r>
            <a:r>
              <a:rPr lang="ja-JP" altLang="en-US" sz="3600" dirty="0">
                <a:solidFill>
                  <a:prstClr val="black"/>
                </a:solidFill>
                <a:latin typeface="AR丸ゴシック体M" pitchFamily="49" charset="-128"/>
                <a:ea typeface="AR丸ゴシック体M" pitchFamily="49" charset="-128"/>
              </a:rPr>
              <a:t>に一致する値を合計する</a:t>
            </a:r>
          </a:p>
          <a:p>
            <a:endParaRPr lang="ja-JP" altLang="en-US" sz="3600" dirty="0">
              <a:solidFill>
                <a:prstClr val="black"/>
              </a:solidFill>
            </a:endParaRPr>
          </a:p>
        </p:txBody>
      </p:sp>
      <p:sp>
        <p:nvSpPr>
          <p:cNvPr id="7" name="テキスト ボックス 6"/>
          <p:cNvSpPr txBox="1"/>
          <p:nvPr/>
        </p:nvSpPr>
        <p:spPr>
          <a:xfrm>
            <a:off x="384603" y="3569538"/>
            <a:ext cx="809264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3600" dirty="0" smtClean="0">
                <a:solidFill>
                  <a:prstClr val="black"/>
                </a:solidFill>
                <a:latin typeface="AR P丸ゴシック体M" pitchFamily="50" charset="-128"/>
                <a:ea typeface="AR P丸ゴシック体M" pitchFamily="50" charset="-128"/>
              </a:rPr>
              <a:t>この表の場合</a:t>
            </a:r>
            <a:endParaRPr lang="ja-JP" altLang="en-US" sz="3600" dirty="0">
              <a:solidFill>
                <a:prstClr val="black"/>
              </a:solidFill>
              <a:latin typeface="AR P丸ゴシック体M" pitchFamily="50" charset="-128"/>
              <a:ea typeface="AR P丸ゴシック体M" pitchFamily="50" charset="-128"/>
            </a:endParaRPr>
          </a:p>
        </p:txBody>
      </p:sp>
      <p:sp>
        <p:nvSpPr>
          <p:cNvPr id="8" name="テキスト ボックス 7"/>
          <p:cNvSpPr txBox="1"/>
          <p:nvPr/>
        </p:nvSpPr>
        <p:spPr>
          <a:xfrm>
            <a:off x="3609854" y="3599916"/>
            <a:ext cx="5949386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ja-JP" altLang="en-US" sz="3200" dirty="0" smtClean="0">
                <a:solidFill>
                  <a:prstClr val="black"/>
                </a:solidFill>
                <a:latin typeface="AR P丸ゴシック体M" pitchFamily="50" charset="-128"/>
                <a:ea typeface="AR P丸ゴシック体M" pitchFamily="50" charset="-128"/>
              </a:rPr>
              <a:t>条件</a:t>
            </a:r>
            <a:endParaRPr lang="en-US" altLang="ja-JP" sz="3200" dirty="0" smtClean="0">
              <a:solidFill>
                <a:prstClr val="black"/>
              </a:solidFill>
              <a:latin typeface="AR P丸ゴシック体M" pitchFamily="50" charset="-128"/>
              <a:ea typeface="AR P丸ゴシック体M" pitchFamily="50" charset="-128"/>
            </a:endParaRPr>
          </a:p>
          <a:p>
            <a:pPr marL="742950" lvl="1" indent="-285750">
              <a:buFont typeface="Arial" pitchFamily="34" charset="0"/>
              <a:buChar char="•"/>
            </a:pPr>
            <a:r>
              <a:rPr lang="ja-JP" altLang="en-US" sz="3200" dirty="0" smtClean="0">
                <a:solidFill>
                  <a:prstClr val="black"/>
                </a:solidFill>
                <a:latin typeface="AR P丸ゴシック体M" pitchFamily="50" charset="-128"/>
                <a:ea typeface="AR P丸ゴシック体M" pitchFamily="50" charset="-128"/>
              </a:rPr>
              <a:t>コード</a:t>
            </a:r>
            <a:r>
              <a:rPr lang="ja-JP" altLang="en-US" sz="3200" dirty="0">
                <a:solidFill>
                  <a:prstClr val="black"/>
                </a:solidFill>
                <a:latin typeface="AR P丸ゴシック体M" pitchFamily="50" charset="-128"/>
                <a:ea typeface="AR P丸ゴシック体M" pitchFamily="50" charset="-128"/>
              </a:rPr>
              <a:t>が</a:t>
            </a:r>
            <a:r>
              <a:rPr lang="en-US" altLang="ja-JP" sz="3200" dirty="0">
                <a:solidFill>
                  <a:prstClr val="black"/>
                </a:solidFill>
                <a:latin typeface="AR P丸ゴシック体M" pitchFamily="50" charset="-128"/>
                <a:ea typeface="AR P丸ゴシック体M" pitchFamily="50" charset="-128"/>
              </a:rPr>
              <a:t>H</a:t>
            </a:r>
            <a:r>
              <a:rPr lang="ja-JP" altLang="en-US" sz="3200" dirty="0">
                <a:solidFill>
                  <a:prstClr val="black"/>
                </a:solidFill>
                <a:latin typeface="AR P丸ゴシック体M" pitchFamily="50" charset="-128"/>
                <a:ea typeface="AR P丸ゴシック体M" pitchFamily="50" charset="-128"/>
              </a:rPr>
              <a:t>から始まる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ja-JP" altLang="en-US" sz="3200" dirty="0">
                <a:solidFill>
                  <a:prstClr val="black"/>
                </a:solidFill>
                <a:latin typeface="AR P丸ゴシック体M" pitchFamily="50" charset="-128"/>
                <a:ea typeface="AR P丸ゴシック体M" pitchFamily="50" charset="-128"/>
              </a:rPr>
              <a:t>金額が</a:t>
            </a:r>
            <a:r>
              <a:rPr lang="en-US" altLang="ja-JP" sz="3200" dirty="0">
                <a:solidFill>
                  <a:prstClr val="black"/>
                </a:solidFill>
                <a:latin typeface="AR P丸ゴシック体M" pitchFamily="50" charset="-128"/>
                <a:ea typeface="AR P丸ゴシック体M" pitchFamily="50" charset="-128"/>
              </a:rPr>
              <a:t>2,000</a:t>
            </a:r>
            <a:r>
              <a:rPr lang="ja-JP" altLang="en-US" sz="3200" dirty="0">
                <a:solidFill>
                  <a:prstClr val="black"/>
                </a:solidFill>
                <a:latin typeface="AR P丸ゴシック体M" pitchFamily="50" charset="-128"/>
                <a:ea typeface="AR P丸ゴシック体M" pitchFamily="50" charset="-128"/>
              </a:rPr>
              <a:t>円以上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ja-JP" altLang="en-US" sz="3200" dirty="0">
                <a:solidFill>
                  <a:prstClr val="black"/>
                </a:solidFill>
                <a:latin typeface="AR P丸ゴシック体M" pitchFamily="50" charset="-128"/>
                <a:ea typeface="AR P丸ゴシック体M" pitchFamily="50" charset="-128"/>
              </a:rPr>
              <a:t>一致するの</a:t>
            </a:r>
            <a:r>
              <a:rPr lang="ja-JP" altLang="en-US" sz="3200" dirty="0" smtClean="0">
                <a:solidFill>
                  <a:prstClr val="black"/>
                </a:solidFill>
                <a:latin typeface="AR P丸ゴシック体M" pitchFamily="50" charset="-128"/>
                <a:ea typeface="AR P丸ゴシック体M" pitchFamily="50" charset="-128"/>
              </a:rPr>
              <a:t>は</a:t>
            </a:r>
            <a:r>
              <a:rPr lang="en-US" altLang="ja-JP" sz="3200" dirty="0" smtClean="0">
                <a:solidFill>
                  <a:prstClr val="black"/>
                </a:solidFill>
                <a:latin typeface="AR P丸ゴシック体M" pitchFamily="50" charset="-128"/>
                <a:ea typeface="AR P丸ゴシック体M" pitchFamily="50" charset="-128"/>
              </a:rPr>
              <a:t>H2</a:t>
            </a:r>
            <a:r>
              <a:rPr lang="ja-JP" altLang="en-US" sz="3200" dirty="0" smtClean="0">
                <a:solidFill>
                  <a:prstClr val="black"/>
                </a:solidFill>
                <a:latin typeface="AR P丸ゴシック体M" pitchFamily="50" charset="-128"/>
                <a:ea typeface="AR P丸ゴシック体M" pitchFamily="50" charset="-128"/>
              </a:rPr>
              <a:t>だけなので</a:t>
            </a:r>
            <a:r>
              <a:rPr lang="en-US" altLang="ja-JP" sz="3200" dirty="0" smtClean="0">
                <a:solidFill>
                  <a:prstClr val="black"/>
                </a:solidFill>
                <a:latin typeface="AR P丸ゴシック体M" pitchFamily="50" charset="-128"/>
                <a:ea typeface="AR P丸ゴシック体M" pitchFamily="50" charset="-128"/>
              </a:rPr>
              <a:t/>
            </a:r>
            <a:br>
              <a:rPr lang="en-US" altLang="ja-JP" sz="3200" dirty="0" smtClean="0">
                <a:solidFill>
                  <a:prstClr val="black"/>
                </a:solidFill>
                <a:latin typeface="AR P丸ゴシック体M" pitchFamily="50" charset="-128"/>
                <a:ea typeface="AR P丸ゴシック体M" pitchFamily="50" charset="-128"/>
              </a:rPr>
            </a:br>
            <a:r>
              <a:rPr lang="en-US" altLang="ja-JP" sz="3200" dirty="0" smtClean="0">
                <a:solidFill>
                  <a:prstClr val="black"/>
                </a:solidFill>
                <a:latin typeface="AR P丸ゴシック体M" pitchFamily="50" charset="-128"/>
                <a:ea typeface="AR P丸ゴシック体M" pitchFamily="50" charset="-128"/>
              </a:rPr>
              <a:t>                 9,153</a:t>
            </a:r>
            <a:r>
              <a:rPr lang="ja-JP" altLang="en-US" sz="3200" dirty="0" smtClean="0">
                <a:solidFill>
                  <a:prstClr val="black"/>
                </a:solidFill>
                <a:latin typeface="AR P丸ゴシック体M" pitchFamily="50" charset="-128"/>
                <a:ea typeface="AR P丸ゴシック体M" pitchFamily="50" charset="-128"/>
              </a:rPr>
              <a:t>円</a:t>
            </a:r>
            <a:endParaRPr lang="en-US" altLang="ja-JP" sz="3200" dirty="0" smtClean="0">
              <a:solidFill>
                <a:prstClr val="black"/>
              </a:solidFill>
              <a:latin typeface="AR P丸ゴシック体M" pitchFamily="50" charset="-128"/>
              <a:ea typeface="AR P丸ゴシック体M" pitchFamily="50" charset="-128"/>
            </a:endParaRPr>
          </a:p>
        </p:txBody>
      </p:sp>
      <p:sp>
        <p:nvSpPr>
          <p:cNvPr id="9" name="テキスト ボックス 8"/>
          <p:cNvSpPr txBox="1"/>
          <p:nvPr/>
        </p:nvSpPr>
        <p:spPr>
          <a:xfrm>
            <a:off x="7810493" y="6209293"/>
            <a:ext cx="133350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3200" dirty="0" smtClean="0">
                <a:solidFill>
                  <a:prstClr val="black"/>
                </a:solidFill>
                <a:latin typeface="AR P丸ゴシック体E" pitchFamily="50" charset="-128"/>
                <a:ea typeface="AR P丸ゴシック体E" pitchFamily="50" charset="-128"/>
              </a:rPr>
              <a:t>4</a:t>
            </a:r>
            <a:endParaRPr lang="ja-JP" altLang="en-US" sz="3200" dirty="0">
              <a:solidFill>
                <a:prstClr val="black"/>
              </a:solidFill>
              <a:latin typeface="AR P丸ゴシック体E" pitchFamily="50" charset="-128"/>
              <a:ea typeface="AR P丸ゴシック体E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1398971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42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2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42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42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0" dur="1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2" grpId="0"/>
      <p:bldP spid="2" grpId="1"/>
      <p:bldP spid="5" grpId="0"/>
      <p:bldP spid="5" grpId="1"/>
      <p:bldP spid="7" grpId="0"/>
      <p:bldP spid="7" grpId="1"/>
      <p:bldP spid="8" grpId="0"/>
      <p:bldP spid="8" grpId="1"/>
      <p:bldP spid="9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/>
          <p:cNvSpPr txBox="1"/>
          <p:nvPr/>
        </p:nvSpPr>
        <p:spPr>
          <a:xfrm>
            <a:off x="775504" y="405114"/>
            <a:ext cx="373862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000" dirty="0">
                <a:solidFill>
                  <a:prstClr val="black"/>
                </a:solidFill>
                <a:latin typeface="AR丸ゴシック体M" pitchFamily="49" charset="-128"/>
                <a:ea typeface="AR丸ゴシック体M" pitchFamily="49" charset="-128"/>
              </a:rPr>
              <a:t>DAVERAGE</a:t>
            </a:r>
          </a:p>
        </p:txBody>
      </p:sp>
      <p:sp>
        <p:nvSpPr>
          <p:cNvPr id="3" name="テキスト ボックス 2"/>
          <p:cNvSpPr txBox="1"/>
          <p:nvPr/>
        </p:nvSpPr>
        <p:spPr>
          <a:xfrm>
            <a:off x="775504" y="5407306"/>
            <a:ext cx="134266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4400" dirty="0">
                <a:solidFill>
                  <a:prstClr val="black"/>
                </a:solidFill>
                <a:latin typeface="AR丸ゴシック体M" pitchFamily="49" charset="-128"/>
                <a:ea typeface="AR丸ゴシック体M" pitchFamily="49" charset="-128"/>
              </a:rPr>
              <a:t>関数</a:t>
            </a:r>
          </a:p>
        </p:txBody>
      </p:sp>
      <p:sp>
        <p:nvSpPr>
          <p:cNvPr id="5" name="テキスト ボックス 4"/>
          <p:cNvSpPr txBox="1"/>
          <p:nvPr/>
        </p:nvSpPr>
        <p:spPr>
          <a:xfrm>
            <a:off x="856527" y="1278727"/>
            <a:ext cx="8287473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3200" dirty="0">
                <a:solidFill>
                  <a:prstClr val="black"/>
                </a:solidFill>
                <a:latin typeface="AR丸ゴシック体M" pitchFamily="49" charset="-128"/>
                <a:ea typeface="AR丸ゴシック体M" pitchFamily="49" charset="-128"/>
              </a:rPr>
              <a:t>=</a:t>
            </a:r>
            <a:r>
              <a:rPr lang="en-US" altLang="ja-JP" sz="3200" dirty="0" smtClean="0">
                <a:solidFill>
                  <a:prstClr val="black"/>
                </a:solidFill>
                <a:latin typeface="AR丸ゴシック体M" pitchFamily="49" charset="-128"/>
                <a:ea typeface="AR丸ゴシック体M" pitchFamily="49" charset="-128"/>
              </a:rPr>
              <a:t>DAVERAGE(</a:t>
            </a:r>
            <a:r>
              <a:rPr lang="ja-JP" altLang="en-US" sz="3200" dirty="0" smtClean="0">
                <a:solidFill>
                  <a:prstClr val="black"/>
                </a:solidFill>
                <a:latin typeface="AR丸ゴシック体M" pitchFamily="49" charset="-128"/>
                <a:ea typeface="AR丸ゴシック体M" pitchFamily="49" charset="-128"/>
              </a:rPr>
              <a:t>データベース</a:t>
            </a:r>
            <a:r>
              <a:rPr lang="en-US" altLang="ja-JP" sz="3200" dirty="0" smtClean="0">
                <a:solidFill>
                  <a:prstClr val="black"/>
                </a:solidFill>
                <a:latin typeface="AR丸ゴシック体M" pitchFamily="49" charset="-128"/>
                <a:ea typeface="AR丸ゴシック体M" pitchFamily="49" charset="-128"/>
              </a:rPr>
              <a:t>,</a:t>
            </a:r>
            <a:r>
              <a:rPr lang="ja-JP" altLang="en-US" sz="3200" dirty="0" smtClean="0">
                <a:solidFill>
                  <a:prstClr val="black"/>
                </a:solidFill>
                <a:latin typeface="AR丸ゴシック体M" pitchFamily="49" charset="-128"/>
                <a:ea typeface="AR丸ゴシック体M" pitchFamily="49" charset="-128"/>
              </a:rPr>
              <a:t>フィールド</a:t>
            </a:r>
            <a:r>
              <a:rPr lang="en-US" altLang="ja-JP" sz="3200" dirty="0" smtClean="0">
                <a:solidFill>
                  <a:prstClr val="black"/>
                </a:solidFill>
                <a:latin typeface="AR丸ゴシック体M" pitchFamily="49" charset="-128"/>
                <a:ea typeface="AR丸ゴシック体M" pitchFamily="49" charset="-128"/>
              </a:rPr>
              <a:t>,</a:t>
            </a:r>
            <a:r>
              <a:rPr lang="ja-JP" altLang="en-US" sz="3200" dirty="0" smtClean="0">
                <a:solidFill>
                  <a:prstClr val="black"/>
                </a:solidFill>
                <a:latin typeface="AR丸ゴシック体M" pitchFamily="49" charset="-128"/>
                <a:ea typeface="AR丸ゴシック体M" pitchFamily="49" charset="-128"/>
              </a:rPr>
              <a:t>条件</a:t>
            </a:r>
            <a:r>
              <a:rPr lang="en-US" altLang="ja-JP" sz="3200" dirty="0" smtClean="0">
                <a:solidFill>
                  <a:prstClr val="black"/>
                </a:solidFill>
                <a:latin typeface="AR丸ゴシック体M" pitchFamily="49" charset="-128"/>
                <a:ea typeface="AR丸ゴシック体M" pitchFamily="49" charset="-128"/>
              </a:rPr>
              <a:t>)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ja-JP" altLang="en-US" sz="3600" dirty="0">
                <a:solidFill>
                  <a:prstClr val="black"/>
                </a:solidFill>
                <a:latin typeface="AR丸ゴシック体M" pitchFamily="49" charset="-128"/>
                <a:ea typeface="AR丸ゴシック体M" pitchFamily="49" charset="-128"/>
              </a:rPr>
              <a:t>データベースの</a:t>
            </a:r>
            <a:r>
              <a:rPr lang="ja-JP" altLang="en-US" sz="3600" dirty="0" smtClean="0">
                <a:solidFill>
                  <a:prstClr val="black"/>
                </a:solidFill>
                <a:latin typeface="AR丸ゴシック体M" pitchFamily="49" charset="-128"/>
                <a:ea typeface="AR丸ゴシック体M" pitchFamily="49" charset="-128"/>
              </a:rPr>
              <a:t>中</a:t>
            </a:r>
            <a:r>
              <a:rPr lang="ja-JP" altLang="en-US" sz="3600" dirty="0">
                <a:solidFill>
                  <a:prstClr val="black"/>
                </a:solidFill>
                <a:latin typeface="AR丸ゴシック体M" pitchFamily="49" charset="-128"/>
                <a:ea typeface="AR丸ゴシック体M" pitchFamily="49" charset="-128"/>
              </a:rPr>
              <a:t>で</a:t>
            </a:r>
            <a:r>
              <a:rPr lang="en-US" altLang="ja-JP" sz="3600" dirty="0" smtClean="0">
                <a:solidFill>
                  <a:prstClr val="black"/>
                </a:solidFill>
                <a:latin typeface="AR丸ゴシック体M" pitchFamily="49" charset="-128"/>
                <a:ea typeface="AR丸ゴシック体M" pitchFamily="49" charset="-128"/>
              </a:rPr>
              <a:t/>
            </a:r>
            <a:br>
              <a:rPr lang="en-US" altLang="ja-JP" sz="3600" dirty="0" smtClean="0">
                <a:solidFill>
                  <a:prstClr val="black"/>
                </a:solidFill>
                <a:latin typeface="AR丸ゴシック体M" pitchFamily="49" charset="-128"/>
                <a:ea typeface="AR丸ゴシック体M" pitchFamily="49" charset="-128"/>
              </a:rPr>
            </a:br>
            <a:r>
              <a:rPr lang="ja-JP" altLang="en-US" sz="3600" dirty="0" smtClean="0">
                <a:solidFill>
                  <a:prstClr val="black"/>
                </a:solidFill>
                <a:latin typeface="AR丸ゴシック体M" pitchFamily="49" charset="-128"/>
                <a:ea typeface="AR丸ゴシック体M" pitchFamily="49" charset="-128"/>
              </a:rPr>
              <a:t>条件</a:t>
            </a:r>
            <a:r>
              <a:rPr lang="ja-JP" altLang="en-US" sz="3600" dirty="0">
                <a:solidFill>
                  <a:prstClr val="black"/>
                </a:solidFill>
                <a:latin typeface="AR丸ゴシック体M" pitchFamily="49" charset="-128"/>
                <a:ea typeface="AR丸ゴシック体M" pitchFamily="49" charset="-128"/>
              </a:rPr>
              <a:t>に一致する値</a:t>
            </a:r>
            <a:r>
              <a:rPr lang="ja-JP" altLang="en-US" sz="3600" dirty="0" smtClean="0">
                <a:solidFill>
                  <a:prstClr val="black"/>
                </a:solidFill>
                <a:latin typeface="AR丸ゴシック体M" pitchFamily="49" charset="-128"/>
                <a:ea typeface="AR丸ゴシック体M" pitchFamily="49" charset="-128"/>
              </a:rPr>
              <a:t>を平均</a:t>
            </a:r>
            <a:r>
              <a:rPr lang="ja-JP" altLang="en-US" sz="3600" dirty="0">
                <a:solidFill>
                  <a:prstClr val="black"/>
                </a:solidFill>
                <a:latin typeface="AR丸ゴシック体M" pitchFamily="49" charset="-128"/>
                <a:ea typeface="AR丸ゴシック体M" pitchFamily="49" charset="-128"/>
              </a:rPr>
              <a:t>する</a:t>
            </a:r>
          </a:p>
          <a:p>
            <a:endParaRPr lang="ja-JP" altLang="en-US" sz="3600" dirty="0">
              <a:solidFill>
                <a:prstClr val="black"/>
              </a:solidFill>
            </a:endParaRPr>
          </a:p>
        </p:txBody>
      </p:sp>
      <p:pic>
        <p:nvPicPr>
          <p:cNvPr id="6" name="Picture 3" descr="Y:\kijima\平成26年度　C3-2  3班\素材\1級Excel\1kyu_daverage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72745" y="448850"/>
            <a:ext cx="3937405" cy="29598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コンテンツ プレースホルダー 16"/>
          <p:cNvSpPr txBox="1">
            <a:spLocks/>
          </p:cNvSpPr>
          <p:nvPr/>
        </p:nvSpPr>
        <p:spPr>
          <a:xfrm>
            <a:off x="774211" y="1916833"/>
            <a:ext cx="7703037" cy="1884368"/>
          </a:xfrm>
          <a:prstGeom prst="rect">
            <a:avLst/>
          </a:prstGeom>
        </p:spPr>
        <p:txBody>
          <a:bodyPr/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kumimoji="1"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9436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kumimoji="1"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6868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kumimoji="1"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kumimoji="1"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716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kumimoji="1" sz="18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64592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kumimoji="1"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90195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kumimoji="1"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19456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kumimoji="1"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46888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kumimoji="1"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rgbClr val="AD0101"/>
              </a:buClr>
            </a:pPr>
            <a:endParaRPr lang="en-US" altLang="ja-JP" dirty="0">
              <a:solidFill>
                <a:srgbClr val="303030"/>
              </a:solidFill>
              <a:latin typeface="ＭＳ Ｐ明朝"/>
            </a:endParaRPr>
          </a:p>
        </p:txBody>
      </p:sp>
      <p:sp>
        <p:nvSpPr>
          <p:cNvPr id="10" name="テキスト ボックス 9"/>
          <p:cNvSpPr txBox="1"/>
          <p:nvPr/>
        </p:nvSpPr>
        <p:spPr>
          <a:xfrm>
            <a:off x="392578" y="3609355"/>
            <a:ext cx="621757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3600" dirty="0" smtClean="0">
                <a:solidFill>
                  <a:prstClr val="black"/>
                </a:solidFill>
                <a:latin typeface="AR P丸ゴシック体M" pitchFamily="50" charset="-128"/>
                <a:ea typeface="AR P丸ゴシック体M" pitchFamily="50" charset="-128"/>
              </a:rPr>
              <a:t>この表の場合</a:t>
            </a:r>
            <a:endParaRPr lang="ja-JP" altLang="en-US" sz="3600" dirty="0">
              <a:solidFill>
                <a:prstClr val="black"/>
              </a:solidFill>
              <a:latin typeface="AR P丸ゴシック体M" pitchFamily="50" charset="-128"/>
              <a:ea typeface="AR P丸ゴシック体M" pitchFamily="50" charset="-128"/>
            </a:endParaRPr>
          </a:p>
        </p:txBody>
      </p:sp>
      <p:sp>
        <p:nvSpPr>
          <p:cNvPr id="11" name="テキスト ボックス 10"/>
          <p:cNvSpPr txBox="1"/>
          <p:nvPr/>
        </p:nvSpPr>
        <p:spPr>
          <a:xfrm>
            <a:off x="3264061" y="3617041"/>
            <a:ext cx="6692178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ja-JP" altLang="en-US" sz="3200" dirty="0" smtClean="0">
                <a:solidFill>
                  <a:prstClr val="black"/>
                </a:solidFill>
                <a:latin typeface="AR P丸ゴシック体M" pitchFamily="50" charset="-128"/>
                <a:ea typeface="AR P丸ゴシック体M" pitchFamily="50" charset="-128"/>
              </a:rPr>
              <a:t>条件</a:t>
            </a:r>
            <a:endParaRPr lang="en-US" altLang="ja-JP" sz="3200" dirty="0" smtClean="0">
              <a:solidFill>
                <a:prstClr val="black"/>
              </a:solidFill>
              <a:latin typeface="AR P丸ゴシック体M" pitchFamily="50" charset="-128"/>
              <a:ea typeface="AR P丸ゴシック体M" pitchFamily="50" charset="-128"/>
            </a:endParaRPr>
          </a:p>
          <a:p>
            <a:pPr marL="742950" lvl="1" indent="-285750">
              <a:buFont typeface="Arial" pitchFamily="34" charset="0"/>
              <a:buChar char="•"/>
            </a:pPr>
            <a:r>
              <a:rPr lang="ja-JP" altLang="en-US" sz="3200" dirty="0" smtClean="0">
                <a:solidFill>
                  <a:prstClr val="black"/>
                </a:solidFill>
                <a:latin typeface="AR P丸ゴシック体M" pitchFamily="50" charset="-128"/>
                <a:ea typeface="AR P丸ゴシック体M" pitchFamily="50" charset="-128"/>
              </a:rPr>
              <a:t>コードが</a:t>
            </a:r>
            <a:r>
              <a:rPr lang="en-US" altLang="ja-JP" sz="3200" dirty="0" smtClean="0">
                <a:solidFill>
                  <a:prstClr val="black"/>
                </a:solidFill>
                <a:latin typeface="AR P丸ゴシック体M" pitchFamily="50" charset="-128"/>
                <a:ea typeface="AR P丸ゴシック体M" pitchFamily="50" charset="-128"/>
              </a:rPr>
              <a:t>R</a:t>
            </a:r>
            <a:r>
              <a:rPr lang="ja-JP" altLang="en-US" sz="3200" dirty="0" smtClean="0">
                <a:solidFill>
                  <a:prstClr val="black"/>
                </a:solidFill>
                <a:latin typeface="AR P丸ゴシック体M" pitchFamily="50" charset="-128"/>
                <a:ea typeface="AR P丸ゴシック体M" pitchFamily="50" charset="-128"/>
              </a:rPr>
              <a:t>から</a:t>
            </a:r>
            <a:r>
              <a:rPr lang="ja-JP" altLang="en-US" sz="3200" dirty="0">
                <a:solidFill>
                  <a:prstClr val="black"/>
                </a:solidFill>
                <a:latin typeface="AR P丸ゴシック体M" pitchFamily="50" charset="-128"/>
                <a:ea typeface="AR P丸ゴシック体M" pitchFamily="50" charset="-128"/>
              </a:rPr>
              <a:t>始まる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ja-JP" altLang="en-US" sz="3200" dirty="0">
                <a:solidFill>
                  <a:prstClr val="black"/>
                </a:solidFill>
                <a:latin typeface="AR P丸ゴシック体M" pitchFamily="50" charset="-128"/>
                <a:ea typeface="AR P丸ゴシック体M" pitchFamily="50" charset="-128"/>
              </a:rPr>
              <a:t>金額が</a:t>
            </a:r>
            <a:r>
              <a:rPr lang="en-US" altLang="ja-JP" sz="3200" dirty="0">
                <a:solidFill>
                  <a:prstClr val="black"/>
                </a:solidFill>
                <a:latin typeface="AR P丸ゴシック体M" pitchFamily="50" charset="-128"/>
                <a:ea typeface="AR P丸ゴシック体M" pitchFamily="50" charset="-128"/>
              </a:rPr>
              <a:t>2,000</a:t>
            </a:r>
            <a:r>
              <a:rPr lang="ja-JP" altLang="en-US" sz="3200" dirty="0">
                <a:solidFill>
                  <a:prstClr val="black"/>
                </a:solidFill>
                <a:latin typeface="AR P丸ゴシック体M" pitchFamily="50" charset="-128"/>
                <a:ea typeface="AR P丸ゴシック体M" pitchFamily="50" charset="-128"/>
              </a:rPr>
              <a:t>円以上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ja-JP" altLang="en-US" sz="3200" dirty="0">
                <a:solidFill>
                  <a:prstClr val="black"/>
                </a:solidFill>
                <a:latin typeface="AR P丸ゴシック体M" pitchFamily="50" charset="-128"/>
                <a:ea typeface="AR P丸ゴシック体M" pitchFamily="50" charset="-128"/>
              </a:rPr>
              <a:t>一致するの</a:t>
            </a:r>
            <a:r>
              <a:rPr lang="ja-JP" altLang="en-US" sz="3200" dirty="0" smtClean="0">
                <a:solidFill>
                  <a:prstClr val="black"/>
                </a:solidFill>
                <a:latin typeface="AR P丸ゴシック体M" pitchFamily="50" charset="-128"/>
                <a:ea typeface="AR P丸ゴシック体M" pitchFamily="50" charset="-128"/>
              </a:rPr>
              <a:t>は</a:t>
            </a:r>
            <a:r>
              <a:rPr lang="en-US" altLang="ja-JP" sz="3200" dirty="0" smtClean="0">
                <a:solidFill>
                  <a:prstClr val="black"/>
                </a:solidFill>
                <a:latin typeface="AR P丸ゴシック体M" pitchFamily="50" charset="-128"/>
                <a:ea typeface="AR P丸ゴシック体M" pitchFamily="50" charset="-128"/>
              </a:rPr>
              <a:t>R1</a:t>
            </a:r>
            <a:r>
              <a:rPr lang="ja-JP" altLang="en-US" sz="3200" dirty="0" smtClean="0">
                <a:solidFill>
                  <a:prstClr val="black"/>
                </a:solidFill>
                <a:latin typeface="AR P丸ゴシック体M" pitchFamily="50" charset="-128"/>
                <a:ea typeface="AR P丸ゴシック体M" pitchFamily="50" charset="-128"/>
              </a:rPr>
              <a:t>と</a:t>
            </a:r>
            <a:r>
              <a:rPr lang="en-US" altLang="ja-JP" sz="3200" dirty="0" smtClean="0">
                <a:solidFill>
                  <a:prstClr val="black"/>
                </a:solidFill>
                <a:latin typeface="AR P丸ゴシック体M" pitchFamily="50" charset="-128"/>
                <a:ea typeface="AR P丸ゴシック体M" pitchFamily="50" charset="-128"/>
              </a:rPr>
              <a:t>R2</a:t>
            </a:r>
            <a:r>
              <a:rPr lang="ja-JP" altLang="en-US" sz="3200" dirty="0" smtClean="0">
                <a:solidFill>
                  <a:prstClr val="black"/>
                </a:solidFill>
                <a:latin typeface="AR P丸ゴシック体M" pitchFamily="50" charset="-128"/>
                <a:ea typeface="AR P丸ゴシック体M" pitchFamily="50" charset="-128"/>
              </a:rPr>
              <a:t>なので</a:t>
            </a:r>
            <a:endParaRPr lang="en-US" altLang="ja-JP" sz="3200" dirty="0" smtClean="0">
              <a:solidFill>
                <a:prstClr val="black"/>
              </a:solidFill>
              <a:latin typeface="AR P丸ゴシック体M" pitchFamily="50" charset="-128"/>
              <a:ea typeface="AR P丸ゴシック体M" pitchFamily="50" charset="-128"/>
            </a:endParaRPr>
          </a:p>
          <a:p>
            <a:r>
              <a:rPr lang="en-US" altLang="ja-JP" sz="3200" dirty="0" smtClean="0">
                <a:solidFill>
                  <a:prstClr val="black"/>
                </a:solidFill>
                <a:latin typeface="AR P丸ゴシック体M" pitchFamily="50" charset="-128"/>
                <a:ea typeface="AR P丸ゴシック体M" pitchFamily="50" charset="-128"/>
              </a:rPr>
              <a:t>(2,330 + 3,185)÷2 = 2,758</a:t>
            </a:r>
            <a:r>
              <a:rPr lang="ja-JP" altLang="en-US" sz="3200" dirty="0" smtClean="0">
                <a:solidFill>
                  <a:prstClr val="black"/>
                </a:solidFill>
                <a:latin typeface="AR P丸ゴシック体M" pitchFamily="50" charset="-128"/>
                <a:ea typeface="AR P丸ゴシック体M" pitchFamily="50" charset="-128"/>
              </a:rPr>
              <a:t>円</a:t>
            </a:r>
            <a:endParaRPr lang="en-US" altLang="ja-JP" sz="3200" dirty="0" smtClean="0">
              <a:solidFill>
                <a:prstClr val="black"/>
              </a:solidFill>
              <a:latin typeface="AR P丸ゴシック体M" pitchFamily="50" charset="-128"/>
              <a:ea typeface="AR P丸ゴシック体M" pitchFamily="50" charset="-128"/>
            </a:endParaRPr>
          </a:p>
        </p:txBody>
      </p:sp>
      <p:sp>
        <p:nvSpPr>
          <p:cNvPr id="9" name="テキスト ボックス 8"/>
          <p:cNvSpPr txBox="1"/>
          <p:nvPr/>
        </p:nvSpPr>
        <p:spPr>
          <a:xfrm>
            <a:off x="7810493" y="6209293"/>
            <a:ext cx="133350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3200" dirty="0" smtClean="0">
                <a:solidFill>
                  <a:prstClr val="black"/>
                </a:solidFill>
                <a:latin typeface="AR P丸ゴシック体E" pitchFamily="50" charset="-128"/>
                <a:ea typeface="AR P丸ゴシック体E" pitchFamily="50" charset="-128"/>
              </a:rPr>
              <a:t>4</a:t>
            </a:r>
            <a:endParaRPr lang="ja-JP" altLang="en-US" sz="3200" dirty="0">
              <a:solidFill>
                <a:prstClr val="black"/>
              </a:solidFill>
              <a:latin typeface="AR P丸ゴシック体E" pitchFamily="50" charset="-128"/>
              <a:ea typeface="AR P丸ゴシック体E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4993062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42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42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2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42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42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5" grpId="0"/>
      <p:bldP spid="5" grpId="1"/>
      <p:bldP spid="10" grpId="0"/>
      <p:bldP spid="10" grpId="1"/>
      <p:bldP spid="11" grpId="0"/>
      <p:bldP spid="11" grpId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4938" y="2182613"/>
            <a:ext cx="6529387" cy="2566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946944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 advClick="0" advTm="0">
        <p14:switch dir="r"/>
      </p:transition>
    </mc:Choice>
    <mc:Fallback xmlns="">
      <p:transition spd="slow" advClick="0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10" presetClass="exit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/>
          <p:cNvSpPr txBox="1"/>
          <p:nvPr/>
        </p:nvSpPr>
        <p:spPr>
          <a:xfrm>
            <a:off x="775504" y="405114"/>
            <a:ext cx="134266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4400" dirty="0" smtClean="0">
                <a:solidFill>
                  <a:prstClr val="black"/>
                </a:solidFill>
                <a:latin typeface="AR丸ゴシック体M" pitchFamily="49" charset="-128"/>
                <a:ea typeface="AR丸ゴシック体M" pitchFamily="49" charset="-128"/>
              </a:rPr>
              <a:t>ABS</a:t>
            </a:r>
            <a:endParaRPr lang="ja-JP" altLang="en-US" sz="4400" dirty="0">
              <a:solidFill>
                <a:prstClr val="black"/>
              </a:solidFill>
              <a:latin typeface="AR丸ゴシック体M" pitchFamily="49" charset="-128"/>
              <a:ea typeface="AR丸ゴシック体M" pitchFamily="49" charset="-128"/>
            </a:endParaRPr>
          </a:p>
        </p:txBody>
      </p:sp>
      <p:sp>
        <p:nvSpPr>
          <p:cNvPr id="3" name="テキスト ボックス 2"/>
          <p:cNvSpPr txBox="1"/>
          <p:nvPr/>
        </p:nvSpPr>
        <p:spPr>
          <a:xfrm>
            <a:off x="775504" y="5407306"/>
            <a:ext cx="134266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4400" dirty="0">
                <a:solidFill>
                  <a:prstClr val="black"/>
                </a:solidFill>
                <a:latin typeface="AR丸ゴシック体M" pitchFamily="49" charset="-128"/>
                <a:ea typeface="AR丸ゴシック体M" pitchFamily="49" charset="-128"/>
              </a:rPr>
              <a:t>関数</a:t>
            </a:r>
          </a:p>
        </p:txBody>
      </p:sp>
      <p:sp>
        <p:nvSpPr>
          <p:cNvPr id="5" name="テキスト ボックス 4"/>
          <p:cNvSpPr txBox="1"/>
          <p:nvPr/>
        </p:nvSpPr>
        <p:spPr>
          <a:xfrm>
            <a:off x="1099595" y="1278727"/>
            <a:ext cx="7442521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800" dirty="0" smtClean="0">
                <a:solidFill>
                  <a:prstClr val="black"/>
                </a:solidFill>
                <a:latin typeface="AR丸ゴシック体M" pitchFamily="49" charset="-128"/>
                <a:ea typeface="AR丸ゴシック体M" pitchFamily="49" charset="-128"/>
              </a:rPr>
              <a:t>=ABS(</a:t>
            </a:r>
            <a:r>
              <a:rPr lang="ja-JP" altLang="en-US" sz="2800" dirty="0">
                <a:solidFill>
                  <a:prstClr val="black"/>
                </a:solidFill>
                <a:latin typeface="AR丸ゴシック体M" pitchFamily="49" charset="-128"/>
                <a:ea typeface="AR丸ゴシック体M" pitchFamily="49" charset="-128"/>
              </a:rPr>
              <a:t>値</a:t>
            </a:r>
            <a:r>
              <a:rPr lang="en-US" altLang="ja-JP" sz="2800" dirty="0" smtClean="0">
                <a:solidFill>
                  <a:prstClr val="black"/>
                </a:solidFill>
                <a:latin typeface="AR丸ゴシック体M" pitchFamily="49" charset="-128"/>
                <a:ea typeface="AR丸ゴシック体M" pitchFamily="49" charset="-128"/>
              </a:rPr>
              <a:t>)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ja-JP" altLang="en-US" sz="2800" dirty="0" smtClean="0">
                <a:solidFill>
                  <a:prstClr val="black"/>
                </a:solidFill>
                <a:latin typeface="AR丸ゴシック体M" pitchFamily="49" charset="-128"/>
                <a:ea typeface="AR丸ゴシック体M" pitchFamily="49" charset="-128"/>
              </a:rPr>
              <a:t>指定</a:t>
            </a:r>
            <a:r>
              <a:rPr lang="ja-JP" altLang="en-US" sz="2800" dirty="0">
                <a:solidFill>
                  <a:prstClr val="black"/>
                </a:solidFill>
                <a:latin typeface="AR丸ゴシック体M" pitchFamily="49" charset="-128"/>
                <a:ea typeface="AR丸ゴシック体M" pitchFamily="49" charset="-128"/>
              </a:rPr>
              <a:t>された値の</a:t>
            </a:r>
            <a:r>
              <a:rPr lang="ja-JP" altLang="en-US" sz="2800" dirty="0" smtClean="0">
                <a:solidFill>
                  <a:prstClr val="black"/>
                </a:solidFill>
                <a:latin typeface="AR丸ゴシック体M" pitchFamily="49" charset="-128"/>
                <a:ea typeface="AR丸ゴシック体M" pitchFamily="49" charset="-128"/>
              </a:rPr>
              <a:t>絶対値を</a:t>
            </a:r>
            <a:r>
              <a:rPr lang="ja-JP" altLang="en-US" sz="2800" dirty="0">
                <a:solidFill>
                  <a:prstClr val="black"/>
                </a:solidFill>
                <a:latin typeface="AR丸ゴシック体M" pitchFamily="49" charset="-128"/>
                <a:ea typeface="AR丸ゴシック体M" pitchFamily="49" charset="-128"/>
              </a:rPr>
              <a:t>表す値を表示する</a:t>
            </a:r>
            <a:endParaRPr lang="en-US" altLang="ja-JP" sz="2800" dirty="0">
              <a:solidFill>
                <a:prstClr val="black"/>
              </a:solidFill>
              <a:latin typeface="AR丸ゴシック体M" pitchFamily="49" charset="-128"/>
              <a:ea typeface="AR丸ゴシック体M" pitchFamily="49" charset="-128"/>
            </a:endParaRPr>
          </a:p>
          <a:p>
            <a:endParaRPr lang="ja-JP" altLang="en-US" sz="2800" dirty="0">
              <a:solidFill>
                <a:prstClr val="black"/>
              </a:solidFill>
            </a:endParaRPr>
          </a:p>
        </p:txBody>
      </p:sp>
      <p:graphicFrame>
        <p:nvGraphicFramePr>
          <p:cNvPr id="7" name="表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74594797"/>
              </p:ext>
            </p:extLst>
          </p:nvPr>
        </p:nvGraphicFramePr>
        <p:xfrm>
          <a:off x="3329650" y="2406454"/>
          <a:ext cx="2434542" cy="32004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253924"/>
                <a:gridCol w="1180618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400" dirty="0" smtClean="0">
                          <a:latin typeface="AR丸ゴシック体M" pitchFamily="49" charset="-128"/>
                          <a:ea typeface="AR丸ゴシック体M" pitchFamily="49" charset="-128"/>
                        </a:rPr>
                        <a:t>値</a:t>
                      </a:r>
                      <a:endParaRPr kumimoji="1" lang="ja-JP" altLang="en-US" sz="2400" dirty="0">
                        <a:latin typeface="AR丸ゴシック体M" pitchFamily="49" charset="-128"/>
                        <a:ea typeface="AR丸ゴシック体M" pitchFamily="49" charset="-128"/>
                      </a:endParaRP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400" dirty="0" smtClean="0">
                          <a:latin typeface="AR丸ゴシック体M" pitchFamily="49" charset="-128"/>
                          <a:ea typeface="AR丸ゴシック体M" pitchFamily="49" charset="-128"/>
                        </a:rPr>
                        <a:t>結果</a:t>
                      </a:r>
                      <a:endParaRPr kumimoji="1" lang="ja-JP" altLang="en-US" sz="2400" dirty="0">
                        <a:latin typeface="AR丸ゴシック体M" pitchFamily="49" charset="-128"/>
                        <a:ea typeface="AR丸ゴシック体M" pitchFamily="49" charset="-128"/>
                      </a:endParaRP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400" dirty="0" smtClean="0">
                          <a:latin typeface="AR丸ゴシック体M" pitchFamily="49" charset="-128"/>
                          <a:ea typeface="AR丸ゴシック体M" pitchFamily="49" charset="-128"/>
                        </a:rPr>
                        <a:t>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400" dirty="0" smtClean="0">
                          <a:latin typeface="AR丸ゴシック体M" pitchFamily="49" charset="-128"/>
                          <a:ea typeface="AR丸ゴシック体M" pitchFamily="49" charset="-128"/>
                        </a:rPr>
                        <a:t>2</a:t>
                      </a:r>
                      <a:endParaRPr kumimoji="1" lang="ja-JP" altLang="en-US" sz="2400" dirty="0">
                        <a:latin typeface="AR丸ゴシック体M" pitchFamily="49" charset="-128"/>
                        <a:ea typeface="AR丸ゴシック体M" pitchFamily="49" charset="-128"/>
                      </a:endParaRP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400" dirty="0" smtClean="0">
                          <a:latin typeface="AR丸ゴシック体M" pitchFamily="49" charset="-128"/>
                          <a:ea typeface="AR丸ゴシック体M" pitchFamily="49" charset="-128"/>
                        </a:rPr>
                        <a:t>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400" dirty="0" smtClean="0">
                          <a:latin typeface="AR丸ゴシック体M" pitchFamily="49" charset="-128"/>
                          <a:ea typeface="AR丸ゴシック体M" pitchFamily="49" charset="-128"/>
                        </a:rPr>
                        <a:t>5</a:t>
                      </a:r>
                      <a:endParaRPr kumimoji="1" lang="ja-JP" altLang="en-US" sz="2400" dirty="0">
                        <a:latin typeface="AR丸ゴシック体M" pitchFamily="49" charset="-128"/>
                        <a:ea typeface="AR丸ゴシック体M" pitchFamily="49" charset="-128"/>
                      </a:endParaRP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400" dirty="0" smtClean="0">
                          <a:latin typeface="AR丸ゴシック体M" pitchFamily="49" charset="-128"/>
                          <a:ea typeface="AR丸ゴシック体M" pitchFamily="49" charset="-128"/>
                        </a:rPr>
                        <a:t>4.2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400" dirty="0" smtClean="0">
                          <a:latin typeface="AR丸ゴシック体M" pitchFamily="49" charset="-128"/>
                          <a:ea typeface="AR丸ゴシック体M" pitchFamily="49" charset="-128"/>
                        </a:rPr>
                        <a:t>4.2</a:t>
                      </a:r>
                      <a:endParaRPr kumimoji="1" lang="ja-JP" altLang="en-US" sz="2400" dirty="0">
                        <a:latin typeface="AR丸ゴシック体M" pitchFamily="49" charset="-128"/>
                        <a:ea typeface="AR丸ゴシック体M" pitchFamily="49" charset="-128"/>
                      </a:endParaRP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400" dirty="0" smtClean="0">
                          <a:latin typeface="AR丸ゴシック体M" pitchFamily="49" charset="-128"/>
                          <a:ea typeface="AR丸ゴシック体M" pitchFamily="49" charset="-128"/>
                        </a:rPr>
                        <a:t>-4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400" dirty="0" smtClean="0">
                          <a:latin typeface="AR丸ゴシック体M" pitchFamily="49" charset="-128"/>
                          <a:ea typeface="AR丸ゴシック体M" pitchFamily="49" charset="-128"/>
                        </a:rPr>
                        <a:t>4</a:t>
                      </a:r>
                      <a:endParaRPr kumimoji="1" lang="ja-JP" altLang="en-US" sz="2400" dirty="0">
                        <a:latin typeface="AR丸ゴシック体M" pitchFamily="49" charset="-128"/>
                        <a:ea typeface="AR丸ゴシック体M" pitchFamily="49" charset="-128"/>
                      </a:endParaRP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400" dirty="0" smtClean="0">
                          <a:latin typeface="AR丸ゴシック体M" pitchFamily="49" charset="-128"/>
                          <a:ea typeface="AR丸ゴシック体M" pitchFamily="49" charset="-128"/>
                        </a:rPr>
                        <a:t>-7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400" dirty="0" smtClean="0">
                          <a:latin typeface="AR丸ゴシック体M" pitchFamily="49" charset="-128"/>
                          <a:ea typeface="AR丸ゴシック体M" pitchFamily="49" charset="-128"/>
                        </a:rPr>
                        <a:t>7</a:t>
                      </a:r>
                      <a:endParaRPr kumimoji="1" lang="ja-JP" altLang="en-US" sz="2400" dirty="0">
                        <a:latin typeface="AR丸ゴシック体M" pitchFamily="49" charset="-128"/>
                        <a:ea typeface="AR丸ゴシック体M" pitchFamily="49" charset="-128"/>
                      </a:endParaRP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400" dirty="0" smtClean="0">
                          <a:latin typeface="AR丸ゴシック体M" pitchFamily="49" charset="-128"/>
                          <a:ea typeface="AR丸ゴシック体M" pitchFamily="49" charset="-128"/>
                        </a:rPr>
                        <a:t>-3.5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400" dirty="0" smtClean="0">
                          <a:latin typeface="AR丸ゴシック体M" pitchFamily="49" charset="-128"/>
                          <a:ea typeface="AR丸ゴシック体M" pitchFamily="49" charset="-128"/>
                        </a:rPr>
                        <a:t>3.5</a:t>
                      </a:r>
                      <a:endParaRPr kumimoji="1" lang="ja-JP" altLang="en-US" sz="2400" dirty="0">
                        <a:latin typeface="AR丸ゴシック体M" pitchFamily="49" charset="-128"/>
                        <a:ea typeface="AR丸ゴシック体M" pitchFamily="49" charset="-128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6" name="テキスト ボックス 5"/>
          <p:cNvSpPr txBox="1"/>
          <p:nvPr/>
        </p:nvSpPr>
        <p:spPr>
          <a:xfrm>
            <a:off x="7810493" y="6209293"/>
            <a:ext cx="133350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3200" dirty="0">
                <a:solidFill>
                  <a:prstClr val="black"/>
                </a:solidFill>
                <a:latin typeface="AR P丸ゴシック体E" pitchFamily="50" charset="-128"/>
                <a:ea typeface="AR P丸ゴシック体E" pitchFamily="50" charset="-128"/>
              </a:rPr>
              <a:t>１</a:t>
            </a:r>
          </a:p>
        </p:txBody>
      </p:sp>
    </p:spTree>
    <p:extLst>
      <p:ext uri="{BB962C8B-B14F-4D97-AF65-F5344CB8AC3E}">
        <p14:creationId xmlns:p14="http://schemas.microsoft.com/office/powerpoint/2010/main" val="1419998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42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42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5" grpId="0"/>
      <p:bldP spid="5" grpId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/>
          <p:cNvSpPr txBox="1"/>
          <p:nvPr/>
        </p:nvSpPr>
        <p:spPr>
          <a:xfrm>
            <a:off x="775504" y="405114"/>
            <a:ext cx="243068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dirty="0" smtClean="0">
                <a:solidFill>
                  <a:prstClr val="black"/>
                </a:solidFill>
                <a:latin typeface="+mj-ea"/>
                <a:ea typeface="+mj-ea"/>
              </a:rPr>
              <a:t>ABS</a:t>
            </a:r>
            <a:endParaRPr lang="ja-JP" altLang="en-US" sz="6600" dirty="0">
              <a:solidFill>
                <a:prstClr val="black"/>
              </a:solidFill>
              <a:latin typeface="+mj-ea"/>
              <a:ea typeface="+mj-ea"/>
            </a:endParaRPr>
          </a:p>
        </p:txBody>
      </p:sp>
      <p:sp>
        <p:nvSpPr>
          <p:cNvPr id="3" name="テキスト ボックス 2"/>
          <p:cNvSpPr txBox="1"/>
          <p:nvPr/>
        </p:nvSpPr>
        <p:spPr>
          <a:xfrm>
            <a:off x="775504" y="5407306"/>
            <a:ext cx="134266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4400" dirty="0">
                <a:solidFill>
                  <a:prstClr val="black"/>
                </a:solidFill>
                <a:latin typeface="AR丸ゴシック体M" pitchFamily="49" charset="-128"/>
                <a:ea typeface="AR丸ゴシック体M" pitchFamily="49" charset="-128"/>
              </a:rPr>
              <a:t>関数</a:t>
            </a:r>
          </a:p>
        </p:txBody>
      </p:sp>
      <p:sp>
        <p:nvSpPr>
          <p:cNvPr id="5" name="テキスト ボックス 4"/>
          <p:cNvSpPr txBox="1"/>
          <p:nvPr/>
        </p:nvSpPr>
        <p:spPr>
          <a:xfrm>
            <a:off x="1099595" y="1398908"/>
            <a:ext cx="7442521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3600" dirty="0" smtClean="0">
                <a:solidFill>
                  <a:prstClr val="black"/>
                </a:solidFill>
                <a:latin typeface="+mj-ea"/>
                <a:ea typeface="+mj-ea"/>
              </a:rPr>
              <a:t>=ABS(</a:t>
            </a:r>
            <a:r>
              <a:rPr lang="ja-JP" altLang="en-US" sz="3600" dirty="0">
                <a:solidFill>
                  <a:prstClr val="black"/>
                </a:solidFill>
                <a:latin typeface="+mj-ea"/>
                <a:ea typeface="+mj-ea"/>
              </a:rPr>
              <a:t>値</a:t>
            </a:r>
            <a:r>
              <a:rPr lang="en-US" altLang="ja-JP" sz="3600" dirty="0" smtClean="0">
                <a:solidFill>
                  <a:prstClr val="black"/>
                </a:solidFill>
                <a:latin typeface="+mj-ea"/>
                <a:ea typeface="+mj-ea"/>
              </a:rPr>
              <a:t>)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ja-JP" altLang="en-US" sz="3600" dirty="0" smtClean="0">
                <a:solidFill>
                  <a:prstClr val="black"/>
                </a:solidFill>
                <a:latin typeface="+mj-ea"/>
                <a:ea typeface="+mj-ea"/>
              </a:rPr>
              <a:t>指定</a:t>
            </a:r>
            <a:r>
              <a:rPr lang="ja-JP" altLang="en-US" sz="3600" dirty="0">
                <a:solidFill>
                  <a:prstClr val="black"/>
                </a:solidFill>
                <a:latin typeface="+mj-ea"/>
                <a:ea typeface="+mj-ea"/>
              </a:rPr>
              <a:t>された値の</a:t>
            </a:r>
            <a:r>
              <a:rPr lang="ja-JP" altLang="en-US" sz="3600" dirty="0" smtClean="0">
                <a:solidFill>
                  <a:prstClr val="black"/>
                </a:solidFill>
                <a:latin typeface="+mj-ea"/>
                <a:ea typeface="+mj-ea"/>
              </a:rPr>
              <a:t>絶対値を表す</a:t>
            </a:r>
            <a:r>
              <a:rPr lang="en-US" altLang="ja-JP" sz="3600" dirty="0" smtClean="0">
                <a:solidFill>
                  <a:prstClr val="black"/>
                </a:solidFill>
                <a:latin typeface="+mj-ea"/>
                <a:ea typeface="+mj-ea"/>
              </a:rPr>
              <a:t/>
            </a:r>
            <a:br>
              <a:rPr lang="en-US" altLang="ja-JP" sz="3600" dirty="0" smtClean="0">
                <a:solidFill>
                  <a:prstClr val="black"/>
                </a:solidFill>
                <a:latin typeface="+mj-ea"/>
                <a:ea typeface="+mj-ea"/>
              </a:rPr>
            </a:br>
            <a:r>
              <a:rPr lang="ja-JP" altLang="en-US" sz="3600" dirty="0" smtClean="0">
                <a:solidFill>
                  <a:prstClr val="black"/>
                </a:solidFill>
                <a:latin typeface="+mj-ea"/>
                <a:ea typeface="+mj-ea"/>
              </a:rPr>
              <a:t>値</a:t>
            </a:r>
            <a:r>
              <a:rPr lang="ja-JP" altLang="en-US" sz="3600" dirty="0">
                <a:solidFill>
                  <a:prstClr val="black"/>
                </a:solidFill>
                <a:latin typeface="+mj-ea"/>
                <a:ea typeface="+mj-ea"/>
              </a:rPr>
              <a:t>を表示する</a:t>
            </a:r>
            <a:endParaRPr lang="en-US" altLang="ja-JP" sz="3600" dirty="0">
              <a:solidFill>
                <a:prstClr val="black"/>
              </a:solidFill>
              <a:latin typeface="+mj-ea"/>
              <a:ea typeface="+mj-ea"/>
            </a:endParaRPr>
          </a:p>
          <a:p>
            <a:endParaRPr lang="ja-JP" altLang="en-US" sz="3600" dirty="0">
              <a:solidFill>
                <a:prstClr val="black"/>
              </a:solidFill>
              <a:latin typeface="+mj-ea"/>
              <a:ea typeface="+mj-ea"/>
            </a:endParaRPr>
          </a:p>
        </p:txBody>
      </p:sp>
      <p:graphicFrame>
        <p:nvGraphicFramePr>
          <p:cNvPr id="7" name="表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2934282"/>
              </p:ext>
            </p:extLst>
          </p:nvPr>
        </p:nvGraphicFramePr>
        <p:xfrm>
          <a:off x="4309028" y="2811766"/>
          <a:ext cx="4444680" cy="329751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222340"/>
                <a:gridCol w="2222340"/>
              </a:tblGrid>
              <a:tr h="824379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4000" dirty="0" smtClean="0">
                          <a:latin typeface="+mj-ea"/>
                          <a:ea typeface="+mj-ea"/>
                        </a:rPr>
                        <a:t>値</a:t>
                      </a:r>
                      <a:endParaRPr kumimoji="1" lang="ja-JP" altLang="en-US" sz="4000" dirty="0">
                        <a:latin typeface="+mj-ea"/>
                        <a:ea typeface="+mj-ea"/>
                      </a:endParaRPr>
                    </a:p>
                  </a:txBody>
                  <a:tcPr anchor="ctr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4000" dirty="0" smtClean="0">
                          <a:latin typeface="+mj-ea"/>
                          <a:ea typeface="+mj-ea"/>
                        </a:rPr>
                        <a:t>結果</a:t>
                      </a:r>
                      <a:endParaRPr kumimoji="1" lang="ja-JP" altLang="en-US" sz="4000" dirty="0">
                        <a:latin typeface="+mj-ea"/>
                        <a:ea typeface="+mj-ea"/>
                      </a:endParaRPr>
                    </a:p>
                  </a:txBody>
                  <a:tcPr anchor="ctr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824379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4000" dirty="0" smtClean="0">
                          <a:latin typeface="+mj-ea"/>
                          <a:ea typeface="+mj-ea"/>
                        </a:rPr>
                        <a:t>2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4000" dirty="0" smtClean="0">
                          <a:latin typeface="+mj-ea"/>
                          <a:ea typeface="+mj-ea"/>
                        </a:rPr>
                        <a:t>2</a:t>
                      </a:r>
                      <a:endParaRPr kumimoji="1" lang="ja-JP" altLang="en-US" sz="4000" dirty="0">
                        <a:latin typeface="+mj-ea"/>
                        <a:ea typeface="+mj-ea"/>
                      </a:endParaRPr>
                    </a:p>
                  </a:txBody>
                  <a:tcPr anchor="ctr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824379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4000" dirty="0" smtClean="0">
                          <a:latin typeface="+mj-ea"/>
                          <a:ea typeface="+mj-ea"/>
                        </a:rPr>
                        <a:t>-5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4000" dirty="0" smtClean="0">
                          <a:latin typeface="+mj-ea"/>
                          <a:ea typeface="+mj-ea"/>
                        </a:rPr>
                        <a:t>5</a:t>
                      </a:r>
                      <a:endParaRPr kumimoji="1" lang="ja-JP" altLang="en-US" sz="4000" dirty="0">
                        <a:latin typeface="+mj-ea"/>
                        <a:ea typeface="+mj-ea"/>
                      </a:endParaRPr>
                    </a:p>
                  </a:txBody>
                  <a:tcPr anchor="ctr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824379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4000" dirty="0" smtClean="0">
                          <a:latin typeface="+mj-ea"/>
                          <a:ea typeface="+mj-ea"/>
                        </a:rPr>
                        <a:t>4.2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4000" dirty="0" smtClean="0">
                          <a:latin typeface="+mj-ea"/>
                          <a:ea typeface="+mj-ea"/>
                        </a:rPr>
                        <a:t>4.2</a:t>
                      </a:r>
                      <a:endParaRPr kumimoji="1" lang="ja-JP" altLang="en-US" sz="4000" dirty="0">
                        <a:latin typeface="+mj-ea"/>
                        <a:ea typeface="+mj-ea"/>
                      </a:endParaRPr>
                    </a:p>
                  </a:txBody>
                  <a:tcPr anchor="ctr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sp>
        <p:nvSpPr>
          <p:cNvPr id="6" name="テキスト ボックス 5"/>
          <p:cNvSpPr txBox="1"/>
          <p:nvPr/>
        </p:nvSpPr>
        <p:spPr>
          <a:xfrm>
            <a:off x="7810493" y="6209293"/>
            <a:ext cx="133350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3200" dirty="0">
                <a:solidFill>
                  <a:prstClr val="black"/>
                </a:solidFill>
                <a:latin typeface="AR P丸ゴシック体E" pitchFamily="50" charset="-128"/>
                <a:ea typeface="AR P丸ゴシック体E" pitchFamily="50" charset="-128"/>
              </a:rPr>
              <a:t>１</a:t>
            </a:r>
          </a:p>
        </p:txBody>
      </p:sp>
    </p:spTree>
    <p:extLst>
      <p:ext uri="{BB962C8B-B14F-4D97-AF65-F5344CB8AC3E}">
        <p14:creationId xmlns:p14="http://schemas.microsoft.com/office/powerpoint/2010/main" val="18206683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42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42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5" grpId="0"/>
      <p:bldP spid="5" grpId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/>
          <p:cNvSpPr txBox="1"/>
          <p:nvPr/>
        </p:nvSpPr>
        <p:spPr>
          <a:xfrm>
            <a:off x="775504" y="405114"/>
            <a:ext cx="494507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dirty="0" smtClean="0">
                <a:solidFill>
                  <a:prstClr val="black"/>
                </a:solidFill>
                <a:latin typeface="+mj-ea"/>
                <a:ea typeface="+mj-ea"/>
              </a:rPr>
              <a:t>SUBTOTAL</a:t>
            </a:r>
            <a:endParaRPr lang="ja-JP" altLang="en-US" sz="6600" dirty="0">
              <a:solidFill>
                <a:prstClr val="black"/>
              </a:solidFill>
              <a:latin typeface="+mj-ea"/>
              <a:ea typeface="+mj-ea"/>
            </a:endParaRPr>
          </a:p>
        </p:txBody>
      </p:sp>
      <p:sp>
        <p:nvSpPr>
          <p:cNvPr id="3" name="テキスト ボックス 2"/>
          <p:cNvSpPr txBox="1"/>
          <p:nvPr/>
        </p:nvSpPr>
        <p:spPr>
          <a:xfrm>
            <a:off x="775504" y="5407306"/>
            <a:ext cx="134266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4400" dirty="0">
                <a:solidFill>
                  <a:prstClr val="black"/>
                </a:solidFill>
                <a:latin typeface="AR丸ゴシック体M" pitchFamily="49" charset="-128"/>
                <a:ea typeface="AR丸ゴシック体M" pitchFamily="49" charset="-128"/>
              </a:rPr>
              <a:t>関数</a:t>
            </a:r>
          </a:p>
        </p:txBody>
      </p:sp>
      <p:sp>
        <p:nvSpPr>
          <p:cNvPr id="5" name="テキスト ボックス 4"/>
          <p:cNvSpPr txBox="1"/>
          <p:nvPr/>
        </p:nvSpPr>
        <p:spPr>
          <a:xfrm>
            <a:off x="937550" y="1404395"/>
            <a:ext cx="1100776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3600" dirty="0" smtClean="0">
                <a:solidFill>
                  <a:prstClr val="black"/>
                </a:solidFill>
                <a:latin typeface="+mj-ea"/>
                <a:ea typeface="+mj-ea"/>
              </a:rPr>
              <a:t>=SUBTOTAL(</a:t>
            </a:r>
            <a:r>
              <a:rPr lang="ja-JP" altLang="en-US" sz="3600" dirty="0" smtClean="0">
                <a:solidFill>
                  <a:prstClr val="black"/>
                </a:solidFill>
                <a:latin typeface="+mj-ea"/>
                <a:ea typeface="+mj-ea"/>
              </a:rPr>
              <a:t>集計方法</a:t>
            </a:r>
            <a:r>
              <a:rPr lang="ja-JP" altLang="en-US" sz="3600" dirty="0">
                <a:solidFill>
                  <a:prstClr val="black"/>
                </a:solidFill>
                <a:latin typeface="+mj-ea"/>
                <a:ea typeface="+mj-ea"/>
              </a:rPr>
              <a:t>，</a:t>
            </a:r>
            <a:r>
              <a:rPr lang="ja-JP" altLang="en-US" sz="3600" dirty="0" smtClean="0">
                <a:solidFill>
                  <a:prstClr val="black"/>
                </a:solidFill>
                <a:latin typeface="+mj-ea"/>
                <a:ea typeface="+mj-ea"/>
              </a:rPr>
              <a:t>範囲</a:t>
            </a:r>
            <a:r>
              <a:rPr lang="en-US" altLang="ja-JP" sz="3600" dirty="0" smtClean="0">
                <a:solidFill>
                  <a:prstClr val="black"/>
                </a:solidFill>
                <a:latin typeface="+mj-ea"/>
                <a:ea typeface="+mj-ea"/>
              </a:rPr>
              <a:t>)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ja-JP" altLang="en-US" sz="3600" dirty="0" smtClean="0">
                <a:solidFill>
                  <a:prstClr val="black"/>
                </a:solidFill>
                <a:latin typeface="+mj-ea"/>
                <a:ea typeface="+mj-ea"/>
              </a:rPr>
              <a:t>指定</a:t>
            </a:r>
            <a:r>
              <a:rPr lang="ja-JP" altLang="en-US" sz="3600" dirty="0">
                <a:solidFill>
                  <a:prstClr val="black"/>
                </a:solidFill>
                <a:latin typeface="+mj-ea"/>
                <a:ea typeface="+mj-ea"/>
              </a:rPr>
              <a:t>した範囲</a:t>
            </a:r>
            <a:r>
              <a:rPr lang="ja-JP" altLang="en-US" sz="3600" dirty="0" smtClean="0">
                <a:solidFill>
                  <a:prstClr val="black"/>
                </a:solidFill>
                <a:latin typeface="+mj-ea"/>
                <a:ea typeface="+mj-ea"/>
              </a:rPr>
              <a:t>を指定した</a:t>
            </a:r>
            <a:r>
              <a:rPr lang="en-US" altLang="ja-JP" sz="3600" dirty="0">
                <a:solidFill>
                  <a:prstClr val="black"/>
                </a:solidFill>
                <a:latin typeface="+mj-ea"/>
                <a:ea typeface="+mj-ea"/>
              </a:rPr>
              <a:t/>
            </a:r>
            <a:br>
              <a:rPr lang="en-US" altLang="ja-JP" sz="3600" dirty="0">
                <a:solidFill>
                  <a:prstClr val="black"/>
                </a:solidFill>
                <a:latin typeface="+mj-ea"/>
                <a:ea typeface="+mj-ea"/>
              </a:rPr>
            </a:br>
            <a:r>
              <a:rPr lang="ja-JP" altLang="en-US" sz="3600" dirty="0" smtClean="0">
                <a:solidFill>
                  <a:prstClr val="black"/>
                </a:solidFill>
                <a:latin typeface="+mj-ea"/>
                <a:ea typeface="+mj-ea"/>
              </a:rPr>
              <a:t>集計</a:t>
            </a:r>
            <a:r>
              <a:rPr lang="ja-JP" altLang="en-US" sz="3600" dirty="0">
                <a:solidFill>
                  <a:prstClr val="black"/>
                </a:solidFill>
                <a:latin typeface="+mj-ea"/>
                <a:ea typeface="+mj-ea"/>
              </a:rPr>
              <a:t>方法</a:t>
            </a:r>
            <a:r>
              <a:rPr lang="ja-JP" altLang="en-US" sz="3600" dirty="0" smtClean="0">
                <a:solidFill>
                  <a:prstClr val="black"/>
                </a:solidFill>
                <a:latin typeface="+mj-ea"/>
                <a:ea typeface="+mj-ea"/>
              </a:rPr>
              <a:t>で小計</a:t>
            </a:r>
            <a:r>
              <a:rPr lang="ja-JP" altLang="en-US" sz="3600" dirty="0">
                <a:solidFill>
                  <a:prstClr val="black"/>
                </a:solidFill>
                <a:latin typeface="+mj-ea"/>
                <a:ea typeface="+mj-ea"/>
              </a:rPr>
              <a:t>を計算する</a:t>
            </a:r>
          </a:p>
          <a:p>
            <a:pPr marL="457200" indent="-457200">
              <a:buFont typeface="Arial" pitchFamily="34" charset="0"/>
              <a:buChar char="•"/>
            </a:pPr>
            <a:endParaRPr lang="en-US" altLang="ja-JP" sz="3600" dirty="0">
              <a:solidFill>
                <a:prstClr val="black"/>
              </a:solidFill>
              <a:latin typeface="+mj-ea"/>
              <a:ea typeface="+mj-ea"/>
            </a:endParaRPr>
          </a:p>
          <a:p>
            <a:endParaRPr lang="ja-JP" altLang="en-US" sz="3600" dirty="0">
              <a:solidFill>
                <a:prstClr val="black"/>
              </a:solidFill>
              <a:latin typeface="+mj-ea"/>
              <a:ea typeface="+mj-ea"/>
            </a:endParaRPr>
          </a:p>
        </p:txBody>
      </p:sp>
      <p:sp>
        <p:nvSpPr>
          <p:cNvPr id="6" name="テキスト ボックス 5"/>
          <p:cNvSpPr txBox="1"/>
          <p:nvPr/>
        </p:nvSpPr>
        <p:spPr>
          <a:xfrm>
            <a:off x="7810493" y="6209293"/>
            <a:ext cx="133350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3200" dirty="0" smtClean="0">
                <a:solidFill>
                  <a:prstClr val="black"/>
                </a:solidFill>
                <a:latin typeface="AR P丸ゴシック体E" pitchFamily="50" charset="-128"/>
                <a:ea typeface="AR P丸ゴシック体E" pitchFamily="50" charset="-128"/>
              </a:rPr>
              <a:t>1</a:t>
            </a:r>
            <a:endParaRPr lang="ja-JP" altLang="en-US" sz="3200" dirty="0">
              <a:solidFill>
                <a:prstClr val="black"/>
              </a:solidFill>
              <a:latin typeface="AR P丸ゴシック体E" pitchFamily="50" charset="-128"/>
              <a:ea typeface="AR P丸ゴシック体E" pitchFamily="50" charset="-128"/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40831" y="2035555"/>
            <a:ext cx="6031253" cy="42517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267017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42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5" grpId="0"/>
      <p:bldP spid="5" grpId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/>
          <p:cNvSpPr txBox="1"/>
          <p:nvPr/>
        </p:nvSpPr>
        <p:spPr>
          <a:xfrm>
            <a:off x="775504" y="405114"/>
            <a:ext cx="373862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dirty="0" smtClean="0">
                <a:solidFill>
                  <a:prstClr val="black"/>
                </a:solidFill>
                <a:latin typeface="+mj-ea"/>
                <a:ea typeface="+mj-ea"/>
              </a:rPr>
              <a:t>SUMIFS</a:t>
            </a:r>
            <a:endParaRPr lang="ja-JP" altLang="en-US" sz="6600" dirty="0">
              <a:solidFill>
                <a:prstClr val="black"/>
              </a:solidFill>
              <a:latin typeface="+mj-ea"/>
              <a:ea typeface="+mj-ea"/>
            </a:endParaRPr>
          </a:p>
        </p:txBody>
      </p:sp>
      <p:sp>
        <p:nvSpPr>
          <p:cNvPr id="3" name="テキスト ボックス 2"/>
          <p:cNvSpPr txBox="1"/>
          <p:nvPr/>
        </p:nvSpPr>
        <p:spPr>
          <a:xfrm>
            <a:off x="775504" y="5407306"/>
            <a:ext cx="134266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4400" dirty="0">
                <a:solidFill>
                  <a:prstClr val="black"/>
                </a:solidFill>
                <a:latin typeface="AR丸ゴシック体M" pitchFamily="49" charset="-128"/>
                <a:ea typeface="AR丸ゴシック体M" pitchFamily="49" charset="-128"/>
              </a:rPr>
              <a:t>関数</a:t>
            </a:r>
          </a:p>
        </p:txBody>
      </p:sp>
      <p:sp>
        <p:nvSpPr>
          <p:cNvPr id="5" name="テキスト ボックス 4"/>
          <p:cNvSpPr txBox="1"/>
          <p:nvPr/>
        </p:nvSpPr>
        <p:spPr>
          <a:xfrm>
            <a:off x="173620" y="1498362"/>
            <a:ext cx="9456516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3600" dirty="0" smtClean="0">
                <a:solidFill>
                  <a:prstClr val="black"/>
                </a:solidFill>
                <a:latin typeface="+mj-ea"/>
                <a:ea typeface="+mj-ea"/>
              </a:rPr>
              <a:t>=SUMIFS(</a:t>
            </a:r>
            <a:r>
              <a:rPr lang="ja-JP" altLang="en-US" sz="3600" dirty="0">
                <a:solidFill>
                  <a:prstClr val="black"/>
                </a:solidFill>
                <a:latin typeface="+mj-ea"/>
                <a:ea typeface="+mj-ea"/>
              </a:rPr>
              <a:t>合計する範囲</a:t>
            </a:r>
            <a:r>
              <a:rPr lang="en-US" altLang="ja-JP" sz="3600" dirty="0">
                <a:solidFill>
                  <a:prstClr val="black"/>
                </a:solidFill>
                <a:latin typeface="+mj-ea"/>
                <a:ea typeface="+mj-ea"/>
              </a:rPr>
              <a:t>,</a:t>
            </a:r>
            <a:r>
              <a:rPr lang="ja-JP" altLang="en-US" sz="3600" dirty="0">
                <a:solidFill>
                  <a:prstClr val="black"/>
                </a:solidFill>
                <a:latin typeface="+mj-ea"/>
                <a:ea typeface="+mj-ea"/>
              </a:rPr>
              <a:t>条件の範囲</a:t>
            </a:r>
            <a:r>
              <a:rPr lang="en-US" altLang="ja-JP" sz="3600" dirty="0">
                <a:solidFill>
                  <a:prstClr val="black"/>
                </a:solidFill>
                <a:latin typeface="+mj-ea"/>
                <a:ea typeface="+mj-ea"/>
              </a:rPr>
              <a:t>,</a:t>
            </a:r>
            <a:r>
              <a:rPr lang="ja-JP" altLang="en-US" sz="3600" dirty="0" smtClean="0">
                <a:solidFill>
                  <a:prstClr val="black"/>
                </a:solidFill>
                <a:latin typeface="+mj-ea"/>
                <a:ea typeface="+mj-ea"/>
              </a:rPr>
              <a:t>条件</a:t>
            </a:r>
            <a:r>
              <a:rPr lang="en-US" altLang="ja-JP" sz="3600" dirty="0" smtClean="0">
                <a:solidFill>
                  <a:prstClr val="black"/>
                </a:solidFill>
                <a:latin typeface="+mj-ea"/>
                <a:ea typeface="+mj-ea"/>
              </a:rPr>
              <a:t>)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ja-JP" altLang="en-US" sz="3600" dirty="0">
                <a:solidFill>
                  <a:prstClr val="black"/>
                </a:solidFill>
                <a:latin typeface="+mj-ea"/>
                <a:ea typeface="+mj-ea"/>
              </a:rPr>
              <a:t>複数の条件に</a:t>
            </a:r>
            <a:r>
              <a:rPr lang="ja-JP" altLang="en-US" sz="3600" dirty="0" smtClean="0">
                <a:solidFill>
                  <a:prstClr val="black"/>
                </a:solidFill>
                <a:latin typeface="+mj-ea"/>
                <a:ea typeface="+mj-ea"/>
              </a:rPr>
              <a:t>あてはまる</a:t>
            </a:r>
            <a:r>
              <a:rPr lang="en-US" altLang="ja-JP" sz="3600" dirty="0" smtClean="0">
                <a:solidFill>
                  <a:prstClr val="black"/>
                </a:solidFill>
                <a:latin typeface="+mj-ea"/>
                <a:ea typeface="+mj-ea"/>
              </a:rPr>
              <a:t/>
            </a:r>
            <a:br>
              <a:rPr lang="en-US" altLang="ja-JP" sz="3600" dirty="0" smtClean="0">
                <a:solidFill>
                  <a:prstClr val="black"/>
                </a:solidFill>
                <a:latin typeface="+mj-ea"/>
                <a:ea typeface="+mj-ea"/>
              </a:rPr>
            </a:br>
            <a:r>
              <a:rPr lang="ja-JP" altLang="en-US" sz="3600" dirty="0" smtClean="0">
                <a:solidFill>
                  <a:prstClr val="black"/>
                </a:solidFill>
                <a:latin typeface="+mj-ea"/>
                <a:ea typeface="+mj-ea"/>
              </a:rPr>
              <a:t>数値</a:t>
            </a:r>
            <a:r>
              <a:rPr lang="ja-JP" altLang="en-US" sz="3600" dirty="0">
                <a:solidFill>
                  <a:prstClr val="black"/>
                </a:solidFill>
                <a:latin typeface="+mj-ea"/>
                <a:ea typeface="+mj-ea"/>
              </a:rPr>
              <a:t>の合計を出す</a:t>
            </a:r>
          </a:p>
          <a:p>
            <a:pPr marL="457200" indent="-457200">
              <a:buFont typeface="Arial" pitchFamily="34" charset="0"/>
              <a:buChar char="•"/>
            </a:pPr>
            <a:endParaRPr lang="en-US" altLang="ja-JP" sz="3600" dirty="0">
              <a:solidFill>
                <a:prstClr val="black"/>
              </a:solidFill>
              <a:latin typeface="+mj-ea"/>
              <a:ea typeface="+mj-ea"/>
            </a:endParaRPr>
          </a:p>
          <a:p>
            <a:endParaRPr lang="ja-JP" altLang="en-US" sz="3600" dirty="0">
              <a:solidFill>
                <a:prstClr val="black"/>
              </a:solidFill>
              <a:latin typeface="+mj-ea"/>
              <a:ea typeface="+mj-ea"/>
            </a:endParaRPr>
          </a:p>
        </p:txBody>
      </p:sp>
      <p:sp>
        <p:nvSpPr>
          <p:cNvPr id="6" name="テキスト ボックス 5"/>
          <p:cNvSpPr txBox="1"/>
          <p:nvPr/>
        </p:nvSpPr>
        <p:spPr>
          <a:xfrm>
            <a:off x="7810493" y="6209293"/>
            <a:ext cx="133350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3200" dirty="0" smtClean="0">
                <a:solidFill>
                  <a:prstClr val="black"/>
                </a:solidFill>
                <a:latin typeface="AR P丸ゴシック体E" pitchFamily="50" charset="-128"/>
                <a:ea typeface="AR P丸ゴシック体E" pitchFamily="50" charset="-128"/>
              </a:rPr>
              <a:t>2</a:t>
            </a:r>
            <a:endParaRPr lang="ja-JP" altLang="en-US" sz="3200" dirty="0">
              <a:solidFill>
                <a:prstClr val="black"/>
              </a:solidFill>
              <a:latin typeface="AR P丸ゴシック体E" pitchFamily="50" charset="-128"/>
              <a:ea typeface="AR P丸ゴシック体E" pitchFamily="50" charset="-128"/>
            </a:endParaRPr>
          </a:p>
        </p:txBody>
      </p:sp>
      <p:sp>
        <p:nvSpPr>
          <p:cNvPr id="8" name="テキスト ボックス 7"/>
          <p:cNvSpPr txBox="1"/>
          <p:nvPr/>
        </p:nvSpPr>
        <p:spPr>
          <a:xfrm>
            <a:off x="7810492" y="6209293"/>
            <a:ext cx="133350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3200" dirty="0" smtClean="0">
                <a:solidFill>
                  <a:prstClr val="black"/>
                </a:solidFill>
                <a:latin typeface="AR P丸ゴシック体E" pitchFamily="50" charset="-128"/>
                <a:ea typeface="AR P丸ゴシック体E" pitchFamily="50" charset="-128"/>
              </a:rPr>
              <a:t>1</a:t>
            </a:r>
            <a:endParaRPr lang="ja-JP" altLang="en-US" sz="3200" dirty="0">
              <a:solidFill>
                <a:prstClr val="black"/>
              </a:solidFill>
              <a:latin typeface="AR P丸ゴシック体E" pitchFamily="50" charset="-128"/>
              <a:ea typeface="AR P丸ゴシック体E" pitchFamily="50" charset="-128"/>
            </a:endParaRPr>
          </a:p>
        </p:txBody>
      </p:sp>
      <p:pic>
        <p:nvPicPr>
          <p:cNvPr id="1027" name="Picture 3" descr="Y:\kijima\平成26年度　C3-2  3班\素材\1級Excel\1kyu_sumifs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770" y="2164244"/>
            <a:ext cx="8375873" cy="4180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14636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42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0" dur="1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5" grpId="0"/>
      <p:bldP spid="5" grpId="1"/>
      <p:bldP spid="6" grpId="0"/>
      <p:bldP spid="8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/>
          <p:cNvSpPr txBox="1"/>
          <p:nvPr/>
        </p:nvSpPr>
        <p:spPr>
          <a:xfrm>
            <a:off x="775504" y="405114"/>
            <a:ext cx="511601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dirty="0">
                <a:solidFill>
                  <a:prstClr val="black"/>
                </a:solidFill>
                <a:latin typeface="+mj-ea"/>
                <a:ea typeface="+mj-ea"/>
              </a:rPr>
              <a:t>AVERAGEIFS</a:t>
            </a:r>
          </a:p>
        </p:txBody>
      </p:sp>
      <p:sp>
        <p:nvSpPr>
          <p:cNvPr id="3" name="テキスト ボックス 2"/>
          <p:cNvSpPr txBox="1"/>
          <p:nvPr/>
        </p:nvSpPr>
        <p:spPr>
          <a:xfrm>
            <a:off x="775504" y="5407306"/>
            <a:ext cx="134266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4400" dirty="0">
                <a:solidFill>
                  <a:prstClr val="black"/>
                </a:solidFill>
                <a:latin typeface="AR丸ゴシック体M" pitchFamily="49" charset="-128"/>
                <a:ea typeface="AR丸ゴシック体M" pitchFamily="49" charset="-128"/>
              </a:rPr>
              <a:t>関数</a:t>
            </a:r>
          </a:p>
        </p:txBody>
      </p:sp>
      <p:sp>
        <p:nvSpPr>
          <p:cNvPr id="5" name="テキスト ボックス 4"/>
          <p:cNvSpPr txBox="1"/>
          <p:nvPr/>
        </p:nvSpPr>
        <p:spPr>
          <a:xfrm>
            <a:off x="243068" y="1278727"/>
            <a:ext cx="9178723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3200" dirty="0">
                <a:solidFill>
                  <a:prstClr val="black"/>
                </a:solidFill>
                <a:latin typeface="+mj-ea"/>
                <a:ea typeface="+mj-ea"/>
              </a:rPr>
              <a:t>=AVERAGEIFS</a:t>
            </a:r>
            <a:r>
              <a:rPr lang="en-US" altLang="ja-JP" sz="3200" dirty="0" smtClean="0">
                <a:solidFill>
                  <a:prstClr val="black"/>
                </a:solidFill>
                <a:latin typeface="+mj-ea"/>
                <a:ea typeface="+mj-ea"/>
              </a:rPr>
              <a:t>(</a:t>
            </a:r>
            <a:r>
              <a:rPr lang="ja-JP" altLang="en-US" sz="3200" dirty="0" smtClean="0">
                <a:solidFill>
                  <a:prstClr val="black"/>
                </a:solidFill>
                <a:latin typeface="+mj-ea"/>
                <a:ea typeface="+mj-ea"/>
              </a:rPr>
              <a:t>平均</a:t>
            </a:r>
            <a:r>
              <a:rPr lang="ja-JP" altLang="en-US" sz="3200" dirty="0">
                <a:solidFill>
                  <a:prstClr val="black"/>
                </a:solidFill>
                <a:latin typeface="+mj-ea"/>
                <a:ea typeface="+mj-ea"/>
              </a:rPr>
              <a:t>する範囲</a:t>
            </a:r>
            <a:r>
              <a:rPr lang="en-US" altLang="ja-JP" sz="3200" dirty="0">
                <a:solidFill>
                  <a:prstClr val="black"/>
                </a:solidFill>
                <a:latin typeface="+mj-ea"/>
                <a:ea typeface="+mj-ea"/>
              </a:rPr>
              <a:t>,</a:t>
            </a:r>
            <a:r>
              <a:rPr lang="ja-JP" altLang="en-US" sz="3200" dirty="0">
                <a:solidFill>
                  <a:prstClr val="black"/>
                </a:solidFill>
                <a:latin typeface="+mj-ea"/>
                <a:ea typeface="+mj-ea"/>
              </a:rPr>
              <a:t>条件の範囲</a:t>
            </a:r>
            <a:r>
              <a:rPr lang="en-US" altLang="ja-JP" sz="3200" dirty="0">
                <a:solidFill>
                  <a:prstClr val="black"/>
                </a:solidFill>
                <a:latin typeface="+mj-ea"/>
                <a:ea typeface="+mj-ea"/>
              </a:rPr>
              <a:t>,</a:t>
            </a:r>
            <a:r>
              <a:rPr lang="ja-JP" altLang="en-US" sz="3200" dirty="0" smtClean="0">
                <a:solidFill>
                  <a:prstClr val="black"/>
                </a:solidFill>
                <a:latin typeface="+mj-ea"/>
                <a:ea typeface="+mj-ea"/>
              </a:rPr>
              <a:t>条件</a:t>
            </a:r>
            <a:r>
              <a:rPr lang="en-US" altLang="ja-JP" sz="3200" dirty="0" smtClean="0">
                <a:solidFill>
                  <a:prstClr val="black"/>
                </a:solidFill>
                <a:latin typeface="+mj-ea"/>
                <a:ea typeface="+mj-ea"/>
              </a:rPr>
              <a:t>)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ja-JP" altLang="en-US" sz="3600" dirty="0" smtClean="0">
                <a:solidFill>
                  <a:prstClr val="black"/>
                </a:solidFill>
                <a:latin typeface="+mj-ea"/>
                <a:ea typeface="+mj-ea"/>
              </a:rPr>
              <a:t>複数</a:t>
            </a:r>
            <a:r>
              <a:rPr lang="ja-JP" altLang="en-US" sz="3600" dirty="0">
                <a:solidFill>
                  <a:prstClr val="black"/>
                </a:solidFill>
                <a:latin typeface="+mj-ea"/>
                <a:ea typeface="+mj-ea"/>
              </a:rPr>
              <a:t>の条件に</a:t>
            </a:r>
            <a:r>
              <a:rPr lang="ja-JP" altLang="en-US" sz="3600" dirty="0" smtClean="0">
                <a:solidFill>
                  <a:prstClr val="black"/>
                </a:solidFill>
                <a:latin typeface="+mj-ea"/>
                <a:ea typeface="+mj-ea"/>
              </a:rPr>
              <a:t>あてはまる</a:t>
            </a:r>
            <a:r>
              <a:rPr lang="en-US" altLang="ja-JP" sz="3600" dirty="0" smtClean="0">
                <a:solidFill>
                  <a:prstClr val="black"/>
                </a:solidFill>
                <a:latin typeface="+mj-ea"/>
                <a:ea typeface="+mj-ea"/>
              </a:rPr>
              <a:t/>
            </a:r>
            <a:br>
              <a:rPr lang="en-US" altLang="ja-JP" sz="3600" dirty="0" smtClean="0">
                <a:solidFill>
                  <a:prstClr val="black"/>
                </a:solidFill>
                <a:latin typeface="+mj-ea"/>
                <a:ea typeface="+mj-ea"/>
              </a:rPr>
            </a:br>
            <a:r>
              <a:rPr lang="ja-JP" altLang="en-US" sz="3600" dirty="0" smtClean="0">
                <a:solidFill>
                  <a:prstClr val="black"/>
                </a:solidFill>
                <a:latin typeface="+mj-ea"/>
                <a:ea typeface="+mj-ea"/>
              </a:rPr>
              <a:t>数値の平均を</a:t>
            </a:r>
            <a:r>
              <a:rPr lang="ja-JP" altLang="en-US" sz="3600" dirty="0">
                <a:solidFill>
                  <a:prstClr val="black"/>
                </a:solidFill>
                <a:latin typeface="+mj-ea"/>
                <a:ea typeface="+mj-ea"/>
              </a:rPr>
              <a:t>出す</a:t>
            </a:r>
          </a:p>
          <a:p>
            <a:pPr marL="457200" indent="-457200">
              <a:buFont typeface="Arial" pitchFamily="34" charset="0"/>
              <a:buChar char="•"/>
            </a:pPr>
            <a:endParaRPr lang="en-US" altLang="ja-JP" sz="3600" dirty="0">
              <a:solidFill>
                <a:prstClr val="black"/>
              </a:solidFill>
              <a:latin typeface="+mj-ea"/>
              <a:ea typeface="+mj-ea"/>
            </a:endParaRPr>
          </a:p>
          <a:p>
            <a:endParaRPr lang="ja-JP" altLang="en-US" sz="3600" dirty="0">
              <a:solidFill>
                <a:prstClr val="black"/>
              </a:solidFill>
              <a:latin typeface="+mj-ea"/>
              <a:ea typeface="+mj-ea"/>
            </a:endParaRPr>
          </a:p>
        </p:txBody>
      </p:sp>
      <p:sp>
        <p:nvSpPr>
          <p:cNvPr id="6" name="テキスト ボックス 5"/>
          <p:cNvSpPr txBox="1"/>
          <p:nvPr/>
        </p:nvSpPr>
        <p:spPr>
          <a:xfrm>
            <a:off x="7810493" y="6209293"/>
            <a:ext cx="133350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3200" dirty="0" smtClean="0">
                <a:solidFill>
                  <a:prstClr val="black"/>
                </a:solidFill>
                <a:latin typeface="AR P丸ゴシック体E" pitchFamily="50" charset="-128"/>
                <a:ea typeface="AR P丸ゴシック体E" pitchFamily="50" charset="-128"/>
              </a:rPr>
              <a:t>2</a:t>
            </a:r>
            <a:endParaRPr lang="ja-JP" altLang="en-US" sz="3200" dirty="0">
              <a:solidFill>
                <a:prstClr val="black"/>
              </a:solidFill>
              <a:latin typeface="AR P丸ゴシック体E" pitchFamily="50" charset="-128"/>
              <a:ea typeface="AR P丸ゴシック体E" pitchFamily="50" charset="-128"/>
            </a:endParaRPr>
          </a:p>
        </p:txBody>
      </p:sp>
      <p:pic>
        <p:nvPicPr>
          <p:cNvPr id="2050" name="Picture 2" descr="Y:\kijima\平成26年度　C3-2  3班\素材\1級Excel\1kyu_averageifs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068" y="1908796"/>
            <a:ext cx="8831483" cy="42344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247183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42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5" grpId="0"/>
      <p:bldP spid="5" grpId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ボックス 6"/>
          <p:cNvSpPr txBox="1"/>
          <p:nvPr/>
        </p:nvSpPr>
        <p:spPr>
          <a:xfrm>
            <a:off x="7810493" y="6209293"/>
            <a:ext cx="133350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3200" dirty="0" smtClean="0">
                <a:solidFill>
                  <a:prstClr val="black"/>
                </a:solidFill>
                <a:latin typeface="AR P丸ゴシック体E" pitchFamily="50" charset="-128"/>
                <a:ea typeface="AR P丸ゴシック体E" pitchFamily="50" charset="-128"/>
              </a:rPr>
              <a:t>2</a:t>
            </a:r>
            <a:endParaRPr lang="ja-JP" altLang="en-US" sz="3200" dirty="0">
              <a:solidFill>
                <a:prstClr val="black"/>
              </a:solidFill>
              <a:latin typeface="AR P丸ゴシック体E" pitchFamily="50" charset="-128"/>
              <a:ea typeface="AR P丸ゴシック体E" pitchFamily="50" charset="-128"/>
            </a:endParaRPr>
          </a:p>
        </p:txBody>
      </p:sp>
      <p:sp>
        <p:nvSpPr>
          <p:cNvPr id="2" name="テキスト ボックス 1"/>
          <p:cNvSpPr txBox="1"/>
          <p:nvPr/>
        </p:nvSpPr>
        <p:spPr>
          <a:xfrm>
            <a:off x="775504" y="170731"/>
            <a:ext cx="373862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dirty="0">
                <a:solidFill>
                  <a:prstClr val="black"/>
                </a:solidFill>
                <a:latin typeface="+mj-ea"/>
                <a:ea typeface="+mj-ea"/>
              </a:rPr>
              <a:t>CEILING</a:t>
            </a:r>
          </a:p>
        </p:txBody>
      </p:sp>
      <p:sp>
        <p:nvSpPr>
          <p:cNvPr id="3" name="テキスト ボックス 2"/>
          <p:cNvSpPr txBox="1"/>
          <p:nvPr/>
        </p:nvSpPr>
        <p:spPr>
          <a:xfrm>
            <a:off x="775504" y="5407306"/>
            <a:ext cx="134266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4400" dirty="0">
                <a:solidFill>
                  <a:prstClr val="black"/>
                </a:solidFill>
                <a:latin typeface="AR丸ゴシック体M" pitchFamily="49" charset="-128"/>
                <a:ea typeface="AR丸ゴシック体M" pitchFamily="49" charset="-128"/>
              </a:rPr>
              <a:t>関数</a:t>
            </a:r>
          </a:p>
        </p:txBody>
      </p:sp>
      <p:sp>
        <p:nvSpPr>
          <p:cNvPr id="5" name="テキスト ボックス 4"/>
          <p:cNvSpPr txBox="1"/>
          <p:nvPr/>
        </p:nvSpPr>
        <p:spPr>
          <a:xfrm>
            <a:off x="775501" y="1066038"/>
            <a:ext cx="8831483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3200" dirty="0">
                <a:solidFill>
                  <a:prstClr val="black"/>
                </a:solidFill>
                <a:latin typeface="+mj-ea"/>
                <a:ea typeface="+mj-ea"/>
              </a:rPr>
              <a:t>=CEILING(</a:t>
            </a:r>
            <a:r>
              <a:rPr lang="ja-JP" altLang="en-US" sz="3200" dirty="0">
                <a:solidFill>
                  <a:prstClr val="black"/>
                </a:solidFill>
                <a:latin typeface="+mj-ea"/>
                <a:ea typeface="+mj-ea"/>
              </a:rPr>
              <a:t>数値</a:t>
            </a:r>
            <a:r>
              <a:rPr lang="en-US" altLang="ja-JP" sz="3200" dirty="0">
                <a:solidFill>
                  <a:prstClr val="black"/>
                </a:solidFill>
                <a:latin typeface="+mj-ea"/>
                <a:ea typeface="+mj-ea"/>
              </a:rPr>
              <a:t>,</a:t>
            </a:r>
            <a:r>
              <a:rPr lang="ja-JP" altLang="en-US" sz="3200" dirty="0">
                <a:solidFill>
                  <a:prstClr val="black"/>
                </a:solidFill>
                <a:latin typeface="+mj-ea"/>
                <a:ea typeface="+mj-ea"/>
              </a:rPr>
              <a:t>基準値</a:t>
            </a:r>
            <a:r>
              <a:rPr lang="en-US" altLang="ja-JP" sz="3200" dirty="0">
                <a:solidFill>
                  <a:prstClr val="black"/>
                </a:solidFill>
                <a:latin typeface="+mj-ea"/>
                <a:ea typeface="+mj-ea"/>
              </a:rPr>
              <a:t>)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ja-JP" altLang="en-US" sz="3600" dirty="0">
                <a:solidFill>
                  <a:prstClr val="black"/>
                </a:solidFill>
                <a:latin typeface="+mj-ea"/>
                <a:ea typeface="+mj-ea"/>
              </a:rPr>
              <a:t>数値を指定</a:t>
            </a:r>
            <a:r>
              <a:rPr lang="ja-JP" altLang="en-US" sz="3600" dirty="0" smtClean="0">
                <a:solidFill>
                  <a:prstClr val="black"/>
                </a:solidFill>
                <a:latin typeface="+mj-ea"/>
                <a:ea typeface="+mj-ea"/>
              </a:rPr>
              <a:t>した</a:t>
            </a:r>
            <a:r>
              <a:rPr lang="en-US" altLang="ja-JP" sz="3600" dirty="0" smtClean="0">
                <a:solidFill>
                  <a:prstClr val="black"/>
                </a:solidFill>
                <a:latin typeface="+mj-ea"/>
                <a:ea typeface="+mj-ea"/>
              </a:rPr>
              <a:t/>
            </a:r>
            <a:br>
              <a:rPr lang="en-US" altLang="ja-JP" sz="3600" dirty="0" smtClean="0">
                <a:solidFill>
                  <a:prstClr val="black"/>
                </a:solidFill>
                <a:latin typeface="+mj-ea"/>
                <a:ea typeface="+mj-ea"/>
              </a:rPr>
            </a:br>
            <a:r>
              <a:rPr lang="ja-JP" altLang="en-US" sz="3600" dirty="0" smtClean="0">
                <a:solidFill>
                  <a:prstClr val="black"/>
                </a:solidFill>
                <a:latin typeface="+mj-ea"/>
                <a:ea typeface="+mj-ea"/>
              </a:rPr>
              <a:t>基準</a:t>
            </a:r>
            <a:r>
              <a:rPr lang="ja-JP" altLang="en-US" sz="3600" dirty="0">
                <a:solidFill>
                  <a:prstClr val="black"/>
                </a:solidFill>
                <a:latin typeface="+mj-ea"/>
                <a:ea typeface="+mj-ea"/>
              </a:rPr>
              <a:t>の値</a:t>
            </a:r>
            <a:r>
              <a:rPr lang="en-US" altLang="ja-JP" sz="3600" dirty="0">
                <a:solidFill>
                  <a:prstClr val="black"/>
                </a:solidFill>
                <a:latin typeface="+mj-ea"/>
                <a:ea typeface="+mj-ea"/>
              </a:rPr>
              <a:t>(</a:t>
            </a:r>
            <a:r>
              <a:rPr lang="ja-JP" altLang="en-US" sz="3600" dirty="0">
                <a:solidFill>
                  <a:prstClr val="black"/>
                </a:solidFill>
                <a:latin typeface="+mj-ea"/>
                <a:ea typeface="+mj-ea"/>
              </a:rPr>
              <a:t>の倍数</a:t>
            </a:r>
            <a:r>
              <a:rPr lang="en-US" altLang="ja-JP" sz="3600" dirty="0" smtClean="0">
                <a:solidFill>
                  <a:prstClr val="black"/>
                </a:solidFill>
                <a:latin typeface="+mj-ea"/>
                <a:ea typeface="+mj-ea"/>
              </a:rPr>
              <a:t>)</a:t>
            </a:r>
            <a:r>
              <a:rPr lang="ja-JP" altLang="en-US" sz="3600" dirty="0" smtClean="0">
                <a:solidFill>
                  <a:prstClr val="black"/>
                </a:solidFill>
                <a:latin typeface="+mj-ea"/>
                <a:ea typeface="+mj-ea"/>
              </a:rPr>
              <a:t>で切り上げる</a:t>
            </a:r>
            <a:endParaRPr lang="ja-JP" altLang="en-US" sz="3600" dirty="0">
              <a:solidFill>
                <a:prstClr val="black"/>
              </a:solidFill>
              <a:latin typeface="+mj-ea"/>
              <a:ea typeface="+mj-ea"/>
            </a:endParaRPr>
          </a:p>
          <a:p>
            <a:pPr marL="457200" indent="-457200">
              <a:buFont typeface="Arial" pitchFamily="34" charset="0"/>
              <a:buChar char="•"/>
            </a:pPr>
            <a:endParaRPr lang="en-US" altLang="ja-JP" sz="3600" dirty="0">
              <a:solidFill>
                <a:prstClr val="black"/>
              </a:solidFill>
              <a:latin typeface="+mj-ea"/>
              <a:ea typeface="+mj-ea"/>
            </a:endParaRPr>
          </a:p>
          <a:p>
            <a:endParaRPr lang="ja-JP" altLang="en-US" sz="3600" dirty="0">
              <a:solidFill>
                <a:prstClr val="black"/>
              </a:solidFill>
              <a:latin typeface="+mj-ea"/>
              <a:ea typeface="+mj-ea"/>
            </a:endParaRPr>
          </a:p>
        </p:txBody>
      </p:sp>
      <p:graphicFrame>
        <p:nvGraphicFramePr>
          <p:cNvPr id="4" name="表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62357295"/>
              </p:ext>
            </p:extLst>
          </p:nvPr>
        </p:nvGraphicFramePr>
        <p:xfrm>
          <a:off x="2381246" y="2816551"/>
          <a:ext cx="6427089" cy="336019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142363"/>
                <a:gridCol w="2142363"/>
                <a:gridCol w="2142363"/>
              </a:tblGrid>
              <a:tr h="840049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3200" dirty="0" smtClean="0">
                          <a:latin typeface="AR丸ゴシック体M" pitchFamily="49" charset="-128"/>
                          <a:ea typeface="AR丸ゴシック体M" pitchFamily="49" charset="-128"/>
                        </a:rPr>
                        <a:t>数値</a:t>
                      </a:r>
                      <a:endParaRPr kumimoji="1" lang="ja-JP" altLang="en-US" sz="3200" dirty="0">
                        <a:latin typeface="AR丸ゴシック体M" pitchFamily="49" charset="-128"/>
                        <a:ea typeface="AR丸ゴシック体M" pitchFamily="49" charset="-128"/>
                      </a:endParaRPr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3200" dirty="0" smtClean="0">
                          <a:latin typeface="AR丸ゴシック体M" pitchFamily="49" charset="-128"/>
                          <a:ea typeface="AR丸ゴシック体M" pitchFamily="49" charset="-128"/>
                        </a:rPr>
                        <a:t>基準値</a:t>
                      </a:r>
                      <a:endParaRPr kumimoji="1" lang="ja-JP" altLang="en-US" sz="3200" dirty="0">
                        <a:latin typeface="AR丸ゴシック体M" pitchFamily="49" charset="-128"/>
                        <a:ea typeface="AR丸ゴシック体M" pitchFamily="49" charset="-128"/>
                      </a:endParaRPr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3200" dirty="0" smtClean="0">
                          <a:latin typeface="AR丸ゴシック体M" pitchFamily="49" charset="-128"/>
                          <a:ea typeface="AR丸ゴシック体M" pitchFamily="49" charset="-128"/>
                        </a:rPr>
                        <a:t>結果</a:t>
                      </a:r>
                      <a:endParaRPr kumimoji="1" lang="ja-JP" altLang="en-US" sz="3200" dirty="0">
                        <a:latin typeface="AR丸ゴシック体M" pitchFamily="49" charset="-128"/>
                        <a:ea typeface="AR丸ゴシック体M" pitchFamily="49" charset="-128"/>
                      </a:endParaRPr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840049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4400" dirty="0" smtClean="0">
                          <a:latin typeface="AR丸ゴシック体M" pitchFamily="49" charset="-128"/>
                          <a:ea typeface="AR丸ゴシック体M" pitchFamily="49" charset="-128"/>
                        </a:rPr>
                        <a:t>28</a:t>
                      </a:r>
                      <a:endParaRPr kumimoji="1" lang="ja-JP" altLang="en-US" sz="4400" dirty="0">
                        <a:latin typeface="AR丸ゴシック体M" pitchFamily="49" charset="-128"/>
                        <a:ea typeface="AR丸ゴシック体M" pitchFamily="49" charset="-128"/>
                      </a:endParaRPr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ctr"/>
                      <a:r>
                        <a:rPr kumimoji="1" lang="en-US" altLang="ja-JP" sz="4400" dirty="0" smtClean="0">
                          <a:latin typeface="AR丸ゴシック体M" pitchFamily="49" charset="-128"/>
                          <a:ea typeface="AR丸ゴシック体M" pitchFamily="49" charset="-128"/>
                        </a:rPr>
                        <a:t>10</a:t>
                      </a:r>
                      <a:endParaRPr kumimoji="1" lang="ja-JP" altLang="en-US" sz="4400" dirty="0">
                        <a:latin typeface="AR丸ゴシック体M" pitchFamily="49" charset="-128"/>
                        <a:ea typeface="AR丸ゴシック体M" pitchFamily="49" charset="-128"/>
                      </a:endParaRPr>
                    </a:p>
                  </a:txBody>
                  <a:tcPr anchor="ctr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4400" dirty="0" smtClean="0">
                          <a:latin typeface="AR丸ゴシック体M" pitchFamily="49" charset="-128"/>
                          <a:ea typeface="AR丸ゴシック体M" pitchFamily="49" charset="-128"/>
                        </a:rPr>
                        <a:t>30</a:t>
                      </a:r>
                      <a:endParaRPr kumimoji="1" lang="ja-JP" altLang="en-US" sz="4400" dirty="0">
                        <a:latin typeface="AR丸ゴシック体M" pitchFamily="49" charset="-128"/>
                        <a:ea typeface="AR丸ゴシック体M" pitchFamily="49" charset="-128"/>
                      </a:endParaRPr>
                    </a:p>
                  </a:txBody>
                  <a:tcPr anchor="ctr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40049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4400" dirty="0" smtClean="0">
                          <a:latin typeface="AR丸ゴシック体M" pitchFamily="49" charset="-128"/>
                          <a:ea typeface="AR丸ゴシック体M" pitchFamily="49" charset="-128"/>
                        </a:rPr>
                        <a:t>34</a:t>
                      </a:r>
                      <a:endParaRPr kumimoji="1" lang="ja-JP" altLang="en-US" sz="4400" dirty="0">
                        <a:latin typeface="AR丸ゴシック体M" pitchFamily="49" charset="-128"/>
                        <a:ea typeface="AR丸ゴシック体M" pitchFamily="49" charset="-128"/>
                      </a:endParaRPr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kumimoji="1" lang="ja-JP" altLang="en-US" sz="4400" dirty="0">
                        <a:latin typeface="AR丸ゴシック体M" pitchFamily="49" charset="-128"/>
                        <a:ea typeface="AR丸ゴシック体M" pitchFamily="49" charset="-12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4400" dirty="0" smtClean="0">
                          <a:latin typeface="AR丸ゴシック体M" pitchFamily="49" charset="-128"/>
                          <a:ea typeface="AR丸ゴシック体M" pitchFamily="49" charset="-128"/>
                        </a:rPr>
                        <a:t>40</a:t>
                      </a:r>
                      <a:endParaRPr kumimoji="1" lang="ja-JP" altLang="en-US" sz="4400" dirty="0">
                        <a:latin typeface="AR丸ゴシック体M" pitchFamily="49" charset="-128"/>
                        <a:ea typeface="AR丸ゴシック体M" pitchFamily="49" charset="-128"/>
                      </a:endParaRPr>
                    </a:p>
                  </a:txBody>
                  <a:tcPr anchor="ctr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40049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4400" dirty="0" smtClean="0">
                          <a:latin typeface="AR丸ゴシック体M" pitchFamily="49" charset="-128"/>
                          <a:ea typeface="AR丸ゴシック体M" pitchFamily="49" charset="-128"/>
                        </a:rPr>
                        <a:t>56</a:t>
                      </a:r>
                      <a:endParaRPr kumimoji="1" lang="ja-JP" altLang="en-US" sz="4400" dirty="0">
                        <a:latin typeface="AR丸ゴシック体M" pitchFamily="49" charset="-128"/>
                        <a:ea typeface="AR丸ゴシック体M" pitchFamily="49" charset="-128"/>
                      </a:endParaRPr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kumimoji="1" lang="ja-JP" altLang="en-US" sz="4400" dirty="0">
                        <a:latin typeface="AR丸ゴシック体M" pitchFamily="49" charset="-128"/>
                        <a:ea typeface="AR丸ゴシック体M" pitchFamily="49" charset="-12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4400" dirty="0" smtClean="0">
                          <a:latin typeface="AR丸ゴシック体M" pitchFamily="49" charset="-128"/>
                          <a:ea typeface="AR丸ゴシック体M" pitchFamily="49" charset="-128"/>
                        </a:rPr>
                        <a:t>60</a:t>
                      </a:r>
                      <a:endParaRPr kumimoji="1" lang="ja-JP" altLang="en-US" sz="4400" dirty="0">
                        <a:latin typeface="AR丸ゴシック体M" pitchFamily="49" charset="-128"/>
                        <a:ea typeface="AR丸ゴシック体M" pitchFamily="49" charset="-128"/>
                      </a:endParaRPr>
                    </a:p>
                  </a:txBody>
                  <a:tcPr anchor="ctr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6" name="テキスト ボックス 5"/>
          <p:cNvSpPr txBox="1"/>
          <p:nvPr/>
        </p:nvSpPr>
        <p:spPr>
          <a:xfrm>
            <a:off x="7810493" y="6209293"/>
            <a:ext cx="133350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3200" dirty="0" smtClean="0">
                <a:solidFill>
                  <a:prstClr val="black"/>
                </a:solidFill>
                <a:latin typeface="AR P丸ゴシック体E" pitchFamily="50" charset="-128"/>
                <a:ea typeface="AR P丸ゴシック体E" pitchFamily="50" charset="-128"/>
              </a:rPr>
              <a:t>3</a:t>
            </a:r>
            <a:endParaRPr lang="ja-JP" altLang="en-US" sz="3200" dirty="0">
              <a:solidFill>
                <a:prstClr val="black"/>
              </a:solidFill>
              <a:latin typeface="AR P丸ゴシック体E" pitchFamily="50" charset="-128"/>
              <a:ea typeface="AR P丸ゴシック体E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1367421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42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42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2" grpId="0"/>
      <p:bldP spid="2" grpId="1"/>
      <p:bldP spid="5" grpId="0"/>
      <p:bldP spid="5" grpId="1"/>
      <p:bldP spid="6" grpId="0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/>
          <p:cNvSpPr txBox="1"/>
          <p:nvPr/>
        </p:nvSpPr>
        <p:spPr>
          <a:xfrm>
            <a:off x="775504" y="405114"/>
            <a:ext cx="373862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dirty="0">
                <a:solidFill>
                  <a:prstClr val="black"/>
                </a:solidFill>
                <a:latin typeface="+mj-ea"/>
                <a:ea typeface="+mj-ea"/>
              </a:rPr>
              <a:t>FLOOR</a:t>
            </a:r>
            <a:endParaRPr lang="en-US" altLang="ja-JP" sz="4400" dirty="0">
              <a:solidFill>
                <a:prstClr val="black"/>
              </a:solidFill>
              <a:latin typeface="+mj-ea"/>
              <a:ea typeface="+mj-ea"/>
            </a:endParaRPr>
          </a:p>
        </p:txBody>
      </p:sp>
      <p:sp>
        <p:nvSpPr>
          <p:cNvPr id="3" name="テキスト ボックス 2"/>
          <p:cNvSpPr txBox="1"/>
          <p:nvPr/>
        </p:nvSpPr>
        <p:spPr>
          <a:xfrm>
            <a:off x="775504" y="5407306"/>
            <a:ext cx="134266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4400" dirty="0">
                <a:solidFill>
                  <a:prstClr val="black"/>
                </a:solidFill>
                <a:latin typeface="AR丸ゴシック体M" pitchFamily="49" charset="-128"/>
                <a:ea typeface="AR丸ゴシック体M" pitchFamily="49" charset="-128"/>
              </a:rPr>
              <a:t>関数</a:t>
            </a:r>
          </a:p>
        </p:txBody>
      </p:sp>
      <p:sp>
        <p:nvSpPr>
          <p:cNvPr id="5" name="テキスト ボックス 4"/>
          <p:cNvSpPr txBox="1"/>
          <p:nvPr/>
        </p:nvSpPr>
        <p:spPr>
          <a:xfrm>
            <a:off x="787070" y="1278727"/>
            <a:ext cx="7442521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3200" dirty="0">
                <a:solidFill>
                  <a:prstClr val="black"/>
                </a:solidFill>
                <a:latin typeface="+mj-ea"/>
                <a:ea typeface="+mj-ea"/>
              </a:rPr>
              <a:t>=</a:t>
            </a:r>
            <a:r>
              <a:rPr lang="en-US" altLang="ja-JP" sz="3200" dirty="0" smtClean="0">
                <a:solidFill>
                  <a:prstClr val="black"/>
                </a:solidFill>
                <a:latin typeface="+mj-ea"/>
                <a:ea typeface="+mj-ea"/>
              </a:rPr>
              <a:t>FLOOR(</a:t>
            </a:r>
            <a:r>
              <a:rPr lang="ja-JP" altLang="en-US" sz="3200" dirty="0">
                <a:solidFill>
                  <a:prstClr val="black"/>
                </a:solidFill>
                <a:latin typeface="+mj-ea"/>
                <a:ea typeface="+mj-ea"/>
              </a:rPr>
              <a:t>数値</a:t>
            </a:r>
            <a:r>
              <a:rPr lang="en-US" altLang="ja-JP" sz="3200" dirty="0">
                <a:solidFill>
                  <a:prstClr val="black"/>
                </a:solidFill>
                <a:latin typeface="+mj-ea"/>
                <a:ea typeface="+mj-ea"/>
              </a:rPr>
              <a:t>,</a:t>
            </a:r>
            <a:r>
              <a:rPr lang="ja-JP" altLang="en-US" sz="3200" dirty="0">
                <a:solidFill>
                  <a:prstClr val="black"/>
                </a:solidFill>
                <a:latin typeface="+mj-ea"/>
                <a:ea typeface="+mj-ea"/>
              </a:rPr>
              <a:t>基準値</a:t>
            </a:r>
            <a:r>
              <a:rPr lang="en-US" altLang="ja-JP" sz="3200" dirty="0">
                <a:solidFill>
                  <a:prstClr val="black"/>
                </a:solidFill>
                <a:latin typeface="+mj-ea"/>
                <a:ea typeface="+mj-ea"/>
              </a:rPr>
              <a:t>)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ja-JP" altLang="en-US" sz="3600" dirty="0">
                <a:solidFill>
                  <a:prstClr val="black"/>
                </a:solidFill>
                <a:latin typeface="+mj-ea"/>
                <a:ea typeface="+mj-ea"/>
              </a:rPr>
              <a:t>数値を指定</a:t>
            </a:r>
            <a:r>
              <a:rPr lang="ja-JP" altLang="en-US" sz="3600" dirty="0" smtClean="0">
                <a:solidFill>
                  <a:prstClr val="black"/>
                </a:solidFill>
                <a:latin typeface="+mj-ea"/>
                <a:ea typeface="+mj-ea"/>
              </a:rPr>
              <a:t>した</a:t>
            </a:r>
            <a:r>
              <a:rPr lang="en-US" altLang="ja-JP" sz="3600" dirty="0" smtClean="0">
                <a:solidFill>
                  <a:prstClr val="black"/>
                </a:solidFill>
                <a:latin typeface="+mj-ea"/>
                <a:ea typeface="+mj-ea"/>
              </a:rPr>
              <a:t/>
            </a:r>
            <a:br>
              <a:rPr lang="en-US" altLang="ja-JP" sz="3600" dirty="0" smtClean="0">
                <a:solidFill>
                  <a:prstClr val="black"/>
                </a:solidFill>
                <a:latin typeface="+mj-ea"/>
                <a:ea typeface="+mj-ea"/>
              </a:rPr>
            </a:br>
            <a:r>
              <a:rPr lang="ja-JP" altLang="en-US" sz="3600" dirty="0" smtClean="0">
                <a:solidFill>
                  <a:prstClr val="black"/>
                </a:solidFill>
                <a:latin typeface="+mj-ea"/>
                <a:ea typeface="+mj-ea"/>
              </a:rPr>
              <a:t>基準</a:t>
            </a:r>
            <a:r>
              <a:rPr lang="ja-JP" altLang="en-US" sz="3600" dirty="0">
                <a:solidFill>
                  <a:prstClr val="black"/>
                </a:solidFill>
                <a:latin typeface="+mj-ea"/>
                <a:ea typeface="+mj-ea"/>
              </a:rPr>
              <a:t>の値</a:t>
            </a:r>
            <a:r>
              <a:rPr lang="en-US" altLang="ja-JP" sz="3600" dirty="0">
                <a:solidFill>
                  <a:prstClr val="black"/>
                </a:solidFill>
                <a:latin typeface="+mj-ea"/>
                <a:ea typeface="+mj-ea"/>
              </a:rPr>
              <a:t>(</a:t>
            </a:r>
            <a:r>
              <a:rPr lang="ja-JP" altLang="en-US" sz="3600" dirty="0">
                <a:solidFill>
                  <a:prstClr val="black"/>
                </a:solidFill>
                <a:latin typeface="+mj-ea"/>
                <a:ea typeface="+mj-ea"/>
              </a:rPr>
              <a:t>の倍数</a:t>
            </a:r>
            <a:r>
              <a:rPr lang="en-US" altLang="ja-JP" sz="3600" dirty="0" smtClean="0">
                <a:solidFill>
                  <a:prstClr val="black"/>
                </a:solidFill>
                <a:latin typeface="+mj-ea"/>
                <a:ea typeface="+mj-ea"/>
              </a:rPr>
              <a:t>)</a:t>
            </a:r>
            <a:r>
              <a:rPr lang="ja-JP" altLang="en-US" sz="3600" dirty="0" smtClean="0">
                <a:solidFill>
                  <a:prstClr val="black"/>
                </a:solidFill>
                <a:latin typeface="+mj-ea"/>
                <a:ea typeface="+mj-ea"/>
              </a:rPr>
              <a:t>で切り下げる</a:t>
            </a:r>
            <a:endParaRPr lang="ja-JP" altLang="en-US" sz="3600" dirty="0">
              <a:solidFill>
                <a:prstClr val="black"/>
              </a:solidFill>
              <a:latin typeface="+mj-ea"/>
              <a:ea typeface="+mj-ea"/>
            </a:endParaRPr>
          </a:p>
          <a:p>
            <a:pPr marL="457200" indent="-457200">
              <a:buFont typeface="Arial" pitchFamily="34" charset="0"/>
              <a:buChar char="•"/>
            </a:pPr>
            <a:endParaRPr lang="en-US" altLang="ja-JP" sz="3600" dirty="0">
              <a:solidFill>
                <a:prstClr val="black"/>
              </a:solidFill>
              <a:latin typeface="+mj-ea"/>
              <a:ea typeface="+mj-ea"/>
            </a:endParaRPr>
          </a:p>
          <a:p>
            <a:endParaRPr lang="ja-JP" altLang="en-US" sz="3600" dirty="0">
              <a:solidFill>
                <a:prstClr val="black"/>
              </a:solidFill>
              <a:latin typeface="+mj-ea"/>
              <a:ea typeface="+mj-ea"/>
            </a:endParaRPr>
          </a:p>
        </p:txBody>
      </p:sp>
      <p:graphicFrame>
        <p:nvGraphicFramePr>
          <p:cNvPr id="4" name="表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19165964"/>
              </p:ext>
            </p:extLst>
          </p:nvPr>
        </p:nvGraphicFramePr>
        <p:xfrm>
          <a:off x="2118166" y="2988526"/>
          <a:ext cx="6217533" cy="313480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072511"/>
                <a:gridCol w="2072511"/>
                <a:gridCol w="2072511"/>
              </a:tblGrid>
              <a:tr h="783701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3200" dirty="0" smtClean="0">
                          <a:latin typeface="AR丸ゴシック体M" pitchFamily="49" charset="-128"/>
                          <a:ea typeface="AR丸ゴシック体M" pitchFamily="49" charset="-128"/>
                        </a:rPr>
                        <a:t>数値</a:t>
                      </a:r>
                      <a:endParaRPr kumimoji="1" lang="ja-JP" altLang="en-US" sz="3200" dirty="0">
                        <a:latin typeface="AR丸ゴシック体M" pitchFamily="49" charset="-128"/>
                        <a:ea typeface="AR丸ゴシック体M" pitchFamily="49" charset="-128"/>
                      </a:endParaRPr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3200" dirty="0" smtClean="0">
                          <a:latin typeface="AR丸ゴシック体M" pitchFamily="49" charset="-128"/>
                          <a:ea typeface="AR丸ゴシック体M" pitchFamily="49" charset="-128"/>
                        </a:rPr>
                        <a:t>基準値</a:t>
                      </a:r>
                      <a:endParaRPr kumimoji="1" lang="ja-JP" altLang="en-US" sz="3200" dirty="0">
                        <a:latin typeface="AR丸ゴシック体M" pitchFamily="49" charset="-128"/>
                        <a:ea typeface="AR丸ゴシック体M" pitchFamily="49" charset="-128"/>
                      </a:endParaRPr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3200" dirty="0" smtClean="0">
                          <a:latin typeface="AR丸ゴシック体M" pitchFamily="49" charset="-128"/>
                          <a:ea typeface="AR丸ゴシック体M" pitchFamily="49" charset="-128"/>
                        </a:rPr>
                        <a:t>結果</a:t>
                      </a:r>
                      <a:endParaRPr kumimoji="1" lang="ja-JP" altLang="en-US" sz="3200" dirty="0">
                        <a:latin typeface="AR丸ゴシック体M" pitchFamily="49" charset="-128"/>
                        <a:ea typeface="AR丸ゴシック体M" pitchFamily="49" charset="-128"/>
                      </a:endParaRPr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783701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4400" dirty="0" smtClean="0">
                          <a:latin typeface="AR丸ゴシック体M" pitchFamily="49" charset="-128"/>
                          <a:ea typeface="AR丸ゴシック体M" pitchFamily="49" charset="-128"/>
                        </a:rPr>
                        <a:t>31</a:t>
                      </a:r>
                      <a:endParaRPr kumimoji="1" lang="ja-JP" altLang="en-US" sz="4400" dirty="0">
                        <a:latin typeface="AR丸ゴシック体M" pitchFamily="49" charset="-128"/>
                        <a:ea typeface="AR丸ゴシック体M" pitchFamily="49" charset="-128"/>
                      </a:endParaRPr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ctr"/>
                      <a:r>
                        <a:rPr kumimoji="1" lang="en-US" altLang="ja-JP" sz="4400" dirty="0" smtClean="0">
                          <a:latin typeface="AR丸ゴシック体M" pitchFamily="49" charset="-128"/>
                          <a:ea typeface="AR丸ゴシック体M" pitchFamily="49" charset="-128"/>
                        </a:rPr>
                        <a:t>10</a:t>
                      </a:r>
                      <a:endParaRPr kumimoji="1" lang="ja-JP" altLang="en-US" sz="4400" dirty="0">
                        <a:latin typeface="AR丸ゴシック体M" pitchFamily="49" charset="-128"/>
                        <a:ea typeface="AR丸ゴシック体M" pitchFamily="49" charset="-128"/>
                      </a:endParaRPr>
                    </a:p>
                  </a:txBody>
                  <a:tcPr anchor="ctr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4400" dirty="0" smtClean="0">
                          <a:latin typeface="AR丸ゴシック体M" pitchFamily="49" charset="-128"/>
                          <a:ea typeface="AR丸ゴシック体M" pitchFamily="49" charset="-128"/>
                        </a:rPr>
                        <a:t>30</a:t>
                      </a:r>
                      <a:endParaRPr kumimoji="1" lang="ja-JP" altLang="en-US" sz="4400" dirty="0">
                        <a:latin typeface="AR丸ゴシック体M" pitchFamily="49" charset="-128"/>
                        <a:ea typeface="AR丸ゴシック体M" pitchFamily="49" charset="-128"/>
                      </a:endParaRPr>
                    </a:p>
                  </a:txBody>
                  <a:tcPr anchor="ctr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83701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4400" dirty="0" smtClean="0">
                          <a:latin typeface="AR丸ゴシック体M" pitchFamily="49" charset="-128"/>
                          <a:ea typeface="AR丸ゴシック体M" pitchFamily="49" charset="-128"/>
                        </a:rPr>
                        <a:t>42</a:t>
                      </a:r>
                      <a:endParaRPr kumimoji="1" lang="ja-JP" altLang="en-US" sz="4400" dirty="0">
                        <a:latin typeface="AR丸ゴシック体M" pitchFamily="49" charset="-128"/>
                        <a:ea typeface="AR丸ゴシック体M" pitchFamily="49" charset="-128"/>
                      </a:endParaRPr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kumimoji="1" lang="ja-JP" altLang="en-US" sz="4400" dirty="0">
                        <a:latin typeface="AR丸ゴシック体M" pitchFamily="49" charset="-128"/>
                        <a:ea typeface="AR丸ゴシック体M" pitchFamily="49" charset="-128"/>
                      </a:endParaRPr>
                    </a:p>
                  </a:txBody>
                  <a:tcPr anchor="ctr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4400" dirty="0" smtClean="0">
                          <a:latin typeface="AR丸ゴシック体M" pitchFamily="49" charset="-128"/>
                          <a:ea typeface="AR丸ゴシック体M" pitchFamily="49" charset="-128"/>
                        </a:rPr>
                        <a:t>40</a:t>
                      </a:r>
                      <a:endParaRPr kumimoji="1" lang="ja-JP" altLang="en-US" sz="4400" dirty="0">
                        <a:latin typeface="AR丸ゴシック体M" pitchFamily="49" charset="-128"/>
                        <a:ea typeface="AR丸ゴシック体M" pitchFamily="49" charset="-128"/>
                      </a:endParaRPr>
                    </a:p>
                  </a:txBody>
                  <a:tcPr anchor="ctr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83701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4400" dirty="0" smtClean="0">
                          <a:latin typeface="AR丸ゴシック体M" pitchFamily="49" charset="-128"/>
                          <a:ea typeface="AR丸ゴシック体M" pitchFamily="49" charset="-128"/>
                        </a:rPr>
                        <a:t>56</a:t>
                      </a:r>
                      <a:endParaRPr kumimoji="1" lang="ja-JP" altLang="en-US" sz="4400" dirty="0">
                        <a:latin typeface="AR丸ゴシック体M" pitchFamily="49" charset="-128"/>
                        <a:ea typeface="AR丸ゴシック体M" pitchFamily="49" charset="-128"/>
                      </a:endParaRPr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kumimoji="1" lang="ja-JP" altLang="en-US" sz="4400" dirty="0">
                        <a:latin typeface="AR丸ゴシック体M" pitchFamily="49" charset="-128"/>
                        <a:ea typeface="AR丸ゴシック体M" pitchFamily="49" charset="-128"/>
                      </a:endParaRPr>
                    </a:p>
                  </a:txBody>
                  <a:tcPr anchor="ctr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4400" dirty="0" smtClean="0">
                          <a:latin typeface="AR丸ゴシック体M" pitchFamily="49" charset="-128"/>
                          <a:ea typeface="AR丸ゴシック体M" pitchFamily="49" charset="-128"/>
                        </a:rPr>
                        <a:t>50</a:t>
                      </a:r>
                      <a:endParaRPr kumimoji="1" lang="ja-JP" altLang="en-US" sz="4400" dirty="0">
                        <a:latin typeface="AR丸ゴシック体M" pitchFamily="49" charset="-128"/>
                        <a:ea typeface="AR丸ゴシック体M" pitchFamily="49" charset="-128"/>
                      </a:endParaRPr>
                    </a:p>
                  </a:txBody>
                  <a:tcPr anchor="ctr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6" name="テキスト ボックス 5"/>
          <p:cNvSpPr txBox="1"/>
          <p:nvPr/>
        </p:nvSpPr>
        <p:spPr>
          <a:xfrm>
            <a:off x="7810493" y="6209293"/>
            <a:ext cx="133350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3200" dirty="0" smtClean="0">
                <a:solidFill>
                  <a:prstClr val="black"/>
                </a:solidFill>
                <a:latin typeface="AR P丸ゴシック体E" pitchFamily="50" charset="-128"/>
                <a:ea typeface="AR P丸ゴシック体E" pitchFamily="50" charset="-128"/>
              </a:rPr>
              <a:t>3</a:t>
            </a:r>
            <a:endParaRPr lang="ja-JP" altLang="en-US" sz="3200" dirty="0">
              <a:solidFill>
                <a:prstClr val="black"/>
              </a:solidFill>
              <a:latin typeface="AR P丸ゴシック体E" pitchFamily="50" charset="-128"/>
              <a:ea typeface="AR P丸ゴシック体E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76518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42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42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5" grpId="0"/>
      <p:bldP spid="5" grpId="1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Y:\kijima\平成26年度　C3-2  3班\素材\1級Excel\1kyu_dsum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0680" y="233311"/>
            <a:ext cx="3320487" cy="33666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テキスト ボックス 9"/>
          <p:cNvSpPr txBox="1"/>
          <p:nvPr/>
        </p:nvSpPr>
        <p:spPr>
          <a:xfrm>
            <a:off x="7810493" y="6209292"/>
            <a:ext cx="133350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3200" dirty="0" smtClean="0">
                <a:solidFill>
                  <a:prstClr val="black"/>
                </a:solidFill>
                <a:latin typeface="AR P丸ゴシック体E" pitchFamily="50" charset="-128"/>
                <a:ea typeface="AR P丸ゴシック体E" pitchFamily="50" charset="-128"/>
              </a:rPr>
              <a:t>3</a:t>
            </a:r>
            <a:endParaRPr lang="ja-JP" altLang="en-US" sz="3200" dirty="0">
              <a:solidFill>
                <a:prstClr val="black"/>
              </a:solidFill>
              <a:latin typeface="AR P丸ゴシック体E" pitchFamily="50" charset="-128"/>
              <a:ea typeface="AR P丸ゴシック体E" pitchFamily="50" charset="-128"/>
            </a:endParaRPr>
          </a:p>
        </p:txBody>
      </p:sp>
      <p:sp>
        <p:nvSpPr>
          <p:cNvPr id="2" name="テキスト ボックス 1"/>
          <p:cNvSpPr txBox="1"/>
          <p:nvPr/>
        </p:nvSpPr>
        <p:spPr>
          <a:xfrm>
            <a:off x="775504" y="405114"/>
            <a:ext cx="373862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dirty="0">
                <a:solidFill>
                  <a:prstClr val="black"/>
                </a:solidFill>
                <a:latin typeface="+mj-ea"/>
                <a:ea typeface="+mj-ea"/>
              </a:rPr>
              <a:t>DSUM</a:t>
            </a:r>
          </a:p>
        </p:txBody>
      </p:sp>
      <p:sp>
        <p:nvSpPr>
          <p:cNvPr id="3" name="テキスト ボックス 2"/>
          <p:cNvSpPr txBox="1"/>
          <p:nvPr/>
        </p:nvSpPr>
        <p:spPr>
          <a:xfrm>
            <a:off x="775504" y="5407306"/>
            <a:ext cx="134266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4400" dirty="0">
                <a:solidFill>
                  <a:prstClr val="black"/>
                </a:solidFill>
                <a:latin typeface="AR丸ゴシック体M" pitchFamily="49" charset="-128"/>
                <a:ea typeface="AR丸ゴシック体M" pitchFamily="49" charset="-128"/>
              </a:rPr>
              <a:t>関数</a:t>
            </a:r>
          </a:p>
        </p:txBody>
      </p:sp>
      <p:sp>
        <p:nvSpPr>
          <p:cNvPr id="5" name="テキスト ボックス 4"/>
          <p:cNvSpPr txBox="1"/>
          <p:nvPr/>
        </p:nvSpPr>
        <p:spPr>
          <a:xfrm>
            <a:off x="775504" y="1394473"/>
            <a:ext cx="7905508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3200" dirty="0" smtClean="0">
                <a:solidFill>
                  <a:prstClr val="black"/>
                </a:solidFill>
                <a:latin typeface="+mj-ea"/>
                <a:ea typeface="+mj-ea"/>
              </a:rPr>
              <a:t>=DSUM(</a:t>
            </a:r>
            <a:r>
              <a:rPr lang="ja-JP" altLang="en-US" sz="3200" dirty="0" smtClean="0">
                <a:solidFill>
                  <a:prstClr val="black"/>
                </a:solidFill>
                <a:latin typeface="+mj-ea"/>
                <a:ea typeface="+mj-ea"/>
              </a:rPr>
              <a:t>データベース</a:t>
            </a:r>
            <a:r>
              <a:rPr lang="en-US" altLang="ja-JP" sz="3200" dirty="0" smtClean="0">
                <a:solidFill>
                  <a:prstClr val="black"/>
                </a:solidFill>
                <a:latin typeface="+mj-ea"/>
                <a:ea typeface="+mj-ea"/>
              </a:rPr>
              <a:t>,</a:t>
            </a:r>
            <a:r>
              <a:rPr lang="ja-JP" altLang="en-US" sz="3200" dirty="0" smtClean="0">
                <a:solidFill>
                  <a:prstClr val="black"/>
                </a:solidFill>
                <a:latin typeface="+mj-ea"/>
                <a:ea typeface="+mj-ea"/>
              </a:rPr>
              <a:t>フィールド</a:t>
            </a:r>
            <a:r>
              <a:rPr lang="en-US" altLang="ja-JP" sz="3200" dirty="0" smtClean="0">
                <a:solidFill>
                  <a:prstClr val="black"/>
                </a:solidFill>
                <a:latin typeface="+mj-ea"/>
                <a:ea typeface="+mj-ea"/>
              </a:rPr>
              <a:t>,</a:t>
            </a:r>
            <a:r>
              <a:rPr lang="ja-JP" altLang="en-US" sz="3200" dirty="0" smtClean="0">
                <a:solidFill>
                  <a:prstClr val="black"/>
                </a:solidFill>
                <a:latin typeface="+mj-ea"/>
                <a:ea typeface="+mj-ea"/>
              </a:rPr>
              <a:t>条件</a:t>
            </a:r>
            <a:r>
              <a:rPr lang="en-US" altLang="ja-JP" sz="3200" dirty="0" smtClean="0">
                <a:solidFill>
                  <a:prstClr val="black"/>
                </a:solidFill>
                <a:latin typeface="+mj-ea"/>
                <a:ea typeface="+mj-ea"/>
              </a:rPr>
              <a:t>)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ja-JP" altLang="en-US" sz="3600" dirty="0">
                <a:solidFill>
                  <a:prstClr val="black"/>
                </a:solidFill>
                <a:latin typeface="+mj-ea"/>
                <a:ea typeface="+mj-ea"/>
              </a:rPr>
              <a:t>データベースの中</a:t>
            </a:r>
            <a:r>
              <a:rPr lang="ja-JP" altLang="en-US" sz="3600" dirty="0" smtClean="0">
                <a:solidFill>
                  <a:prstClr val="black"/>
                </a:solidFill>
                <a:latin typeface="+mj-ea"/>
                <a:ea typeface="+mj-ea"/>
              </a:rPr>
              <a:t>で</a:t>
            </a:r>
            <a:r>
              <a:rPr lang="en-US" altLang="ja-JP" sz="3600" dirty="0" smtClean="0">
                <a:solidFill>
                  <a:prstClr val="black"/>
                </a:solidFill>
                <a:latin typeface="+mj-ea"/>
                <a:ea typeface="+mj-ea"/>
              </a:rPr>
              <a:t/>
            </a:r>
            <a:br>
              <a:rPr lang="en-US" altLang="ja-JP" sz="3600" dirty="0" smtClean="0">
                <a:solidFill>
                  <a:prstClr val="black"/>
                </a:solidFill>
                <a:latin typeface="+mj-ea"/>
                <a:ea typeface="+mj-ea"/>
              </a:rPr>
            </a:br>
            <a:r>
              <a:rPr lang="ja-JP" altLang="en-US" sz="3600" dirty="0" smtClean="0">
                <a:solidFill>
                  <a:prstClr val="black"/>
                </a:solidFill>
                <a:latin typeface="+mj-ea"/>
                <a:ea typeface="+mj-ea"/>
              </a:rPr>
              <a:t>条件</a:t>
            </a:r>
            <a:r>
              <a:rPr lang="ja-JP" altLang="en-US" sz="3600" dirty="0">
                <a:solidFill>
                  <a:prstClr val="black"/>
                </a:solidFill>
                <a:latin typeface="+mj-ea"/>
                <a:ea typeface="+mj-ea"/>
              </a:rPr>
              <a:t>に一致する値を合計する</a:t>
            </a:r>
          </a:p>
          <a:p>
            <a:endParaRPr lang="ja-JP" altLang="en-US" sz="3600" dirty="0">
              <a:solidFill>
                <a:prstClr val="black"/>
              </a:solidFill>
              <a:latin typeface="+mj-ea"/>
              <a:ea typeface="+mj-ea"/>
            </a:endParaRPr>
          </a:p>
        </p:txBody>
      </p:sp>
      <p:sp>
        <p:nvSpPr>
          <p:cNvPr id="7" name="テキスト ボックス 6"/>
          <p:cNvSpPr txBox="1"/>
          <p:nvPr/>
        </p:nvSpPr>
        <p:spPr>
          <a:xfrm>
            <a:off x="384603" y="3569538"/>
            <a:ext cx="809264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3600" dirty="0" smtClean="0">
                <a:solidFill>
                  <a:prstClr val="black"/>
                </a:solidFill>
                <a:latin typeface="+mj-ea"/>
                <a:ea typeface="+mj-ea"/>
              </a:rPr>
              <a:t>この表の場合</a:t>
            </a:r>
            <a:endParaRPr lang="ja-JP" altLang="en-US" sz="3600" dirty="0">
              <a:solidFill>
                <a:prstClr val="black"/>
              </a:solidFill>
              <a:latin typeface="+mj-ea"/>
              <a:ea typeface="+mj-ea"/>
            </a:endParaRPr>
          </a:p>
        </p:txBody>
      </p:sp>
      <p:sp>
        <p:nvSpPr>
          <p:cNvPr id="8" name="テキスト ボックス 7"/>
          <p:cNvSpPr txBox="1"/>
          <p:nvPr/>
        </p:nvSpPr>
        <p:spPr>
          <a:xfrm>
            <a:off x="3609854" y="3599916"/>
            <a:ext cx="5949386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ja-JP" altLang="en-US" sz="3200" dirty="0" smtClean="0">
                <a:solidFill>
                  <a:prstClr val="black"/>
                </a:solidFill>
                <a:latin typeface="+mj-ea"/>
                <a:ea typeface="+mj-ea"/>
              </a:rPr>
              <a:t>条件</a:t>
            </a:r>
            <a:endParaRPr lang="en-US" altLang="ja-JP" sz="3200" dirty="0" smtClean="0">
              <a:solidFill>
                <a:prstClr val="black"/>
              </a:solidFill>
              <a:latin typeface="+mj-ea"/>
              <a:ea typeface="+mj-ea"/>
            </a:endParaRPr>
          </a:p>
          <a:p>
            <a:pPr marL="742950" lvl="1" indent="-285750">
              <a:buFont typeface="Arial" pitchFamily="34" charset="0"/>
              <a:buChar char="•"/>
            </a:pPr>
            <a:r>
              <a:rPr lang="ja-JP" altLang="en-US" sz="3200" dirty="0" smtClean="0">
                <a:solidFill>
                  <a:prstClr val="black"/>
                </a:solidFill>
                <a:latin typeface="+mj-ea"/>
                <a:ea typeface="+mj-ea"/>
              </a:rPr>
              <a:t>コード</a:t>
            </a:r>
            <a:r>
              <a:rPr lang="ja-JP" altLang="en-US" sz="3200" dirty="0">
                <a:solidFill>
                  <a:prstClr val="black"/>
                </a:solidFill>
                <a:latin typeface="+mj-ea"/>
                <a:ea typeface="+mj-ea"/>
              </a:rPr>
              <a:t>が</a:t>
            </a:r>
            <a:r>
              <a:rPr lang="en-US" altLang="ja-JP" sz="3200" dirty="0">
                <a:solidFill>
                  <a:prstClr val="black"/>
                </a:solidFill>
                <a:latin typeface="+mj-ea"/>
                <a:ea typeface="+mj-ea"/>
              </a:rPr>
              <a:t>H</a:t>
            </a:r>
            <a:r>
              <a:rPr lang="ja-JP" altLang="en-US" sz="3200" dirty="0">
                <a:solidFill>
                  <a:prstClr val="black"/>
                </a:solidFill>
                <a:latin typeface="+mj-ea"/>
                <a:ea typeface="+mj-ea"/>
              </a:rPr>
              <a:t>から始まる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ja-JP" altLang="en-US" sz="3200" dirty="0">
                <a:solidFill>
                  <a:prstClr val="black"/>
                </a:solidFill>
                <a:latin typeface="+mj-ea"/>
                <a:ea typeface="+mj-ea"/>
              </a:rPr>
              <a:t>金額が</a:t>
            </a:r>
            <a:r>
              <a:rPr lang="en-US" altLang="ja-JP" sz="3200" dirty="0">
                <a:solidFill>
                  <a:prstClr val="black"/>
                </a:solidFill>
                <a:latin typeface="+mj-ea"/>
                <a:ea typeface="+mj-ea"/>
              </a:rPr>
              <a:t>2,000</a:t>
            </a:r>
            <a:r>
              <a:rPr lang="ja-JP" altLang="en-US" sz="3200" dirty="0">
                <a:solidFill>
                  <a:prstClr val="black"/>
                </a:solidFill>
                <a:latin typeface="+mj-ea"/>
                <a:ea typeface="+mj-ea"/>
              </a:rPr>
              <a:t>円以上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ja-JP" altLang="en-US" sz="3200" dirty="0">
                <a:solidFill>
                  <a:prstClr val="black"/>
                </a:solidFill>
                <a:latin typeface="+mj-ea"/>
                <a:ea typeface="+mj-ea"/>
              </a:rPr>
              <a:t>一致するの</a:t>
            </a:r>
            <a:r>
              <a:rPr lang="ja-JP" altLang="en-US" sz="3200" dirty="0" smtClean="0">
                <a:solidFill>
                  <a:prstClr val="black"/>
                </a:solidFill>
                <a:latin typeface="+mj-ea"/>
                <a:ea typeface="+mj-ea"/>
              </a:rPr>
              <a:t>は</a:t>
            </a:r>
            <a:r>
              <a:rPr lang="en-US" altLang="ja-JP" sz="3200" dirty="0" smtClean="0">
                <a:solidFill>
                  <a:prstClr val="black"/>
                </a:solidFill>
                <a:latin typeface="+mj-ea"/>
                <a:ea typeface="+mj-ea"/>
              </a:rPr>
              <a:t>H2</a:t>
            </a:r>
            <a:r>
              <a:rPr lang="ja-JP" altLang="en-US" sz="3200" dirty="0" smtClean="0">
                <a:solidFill>
                  <a:prstClr val="black"/>
                </a:solidFill>
                <a:latin typeface="+mj-ea"/>
                <a:ea typeface="+mj-ea"/>
              </a:rPr>
              <a:t>だけなので</a:t>
            </a:r>
            <a:r>
              <a:rPr lang="en-US" altLang="ja-JP" sz="3200" dirty="0" smtClean="0">
                <a:solidFill>
                  <a:prstClr val="black"/>
                </a:solidFill>
                <a:latin typeface="+mj-ea"/>
                <a:ea typeface="+mj-ea"/>
              </a:rPr>
              <a:t/>
            </a:r>
            <a:br>
              <a:rPr lang="en-US" altLang="ja-JP" sz="3200" dirty="0" smtClean="0">
                <a:solidFill>
                  <a:prstClr val="black"/>
                </a:solidFill>
                <a:latin typeface="+mj-ea"/>
                <a:ea typeface="+mj-ea"/>
              </a:rPr>
            </a:br>
            <a:r>
              <a:rPr lang="en-US" altLang="ja-JP" sz="3200" dirty="0" smtClean="0">
                <a:solidFill>
                  <a:prstClr val="black"/>
                </a:solidFill>
                <a:latin typeface="+mj-ea"/>
                <a:ea typeface="+mj-ea"/>
              </a:rPr>
              <a:t>                 9,153</a:t>
            </a:r>
            <a:r>
              <a:rPr lang="ja-JP" altLang="en-US" sz="3200" dirty="0" smtClean="0">
                <a:solidFill>
                  <a:prstClr val="black"/>
                </a:solidFill>
                <a:latin typeface="+mj-ea"/>
                <a:ea typeface="+mj-ea"/>
              </a:rPr>
              <a:t>円</a:t>
            </a:r>
            <a:endParaRPr lang="en-US" altLang="ja-JP" sz="3200" dirty="0" smtClean="0">
              <a:solidFill>
                <a:prstClr val="black"/>
              </a:solidFill>
              <a:latin typeface="+mj-ea"/>
              <a:ea typeface="+mj-ea"/>
            </a:endParaRPr>
          </a:p>
        </p:txBody>
      </p:sp>
      <p:sp>
        <p:nvSpPr>
          <p:cNvPr id="9" name="テキスト ボックス 8"/>
          <p:cNvSpPr txBox="1"/>
          <p:nvPr/>
        </p:nvSpPr>
        <p:spPr>
          <a:xfrm>
            <a:off x="7810493" y="6209293"/>
            <a:ext cx="133350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3200" dirty="0" smtClean="0">
                <a:solidFill>
                  <a:prstClr val="black"/>
                </a:solidFill>
                <a:latin typeface="AR P丸ゴシック体E" pitchFamily="50" charset="-128"/>
                <a:ea typeface="AR P丸ゴシック体E" pitchFamily="50" charset="-128"/>
              </a:rPr>
              <a:t>4</a:t>
            </a:r>
            <a:endParaRPr lang="ja-JP" altLang="en-US" sz="3200" dirty="0">
              <a:solidFill>
                <a:prstClr val="black"/>
              </a:solidFill>
              <a:latin typeface="AR P丸ゴシック体E" pitchFamily="50" charset="-128"/>
              <a:ea typeface="AR P丸ゴシック体E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9266312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42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2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42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42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0" dur="1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2" grpId="0"/>
      <p:bldP spid="2" grpId="1"/>
      <p:bldP spid="5" grpId="0"/>
      <p:bldP spid="5" grpId="1"/>
      <p:bldP spid="7" grpId="0"/>
      <p:bldP spid="7" grpId="1"/>
      <p:bldP spid="8" grpId="0"/>
      <p:bldP spid="8" grpId="1"/>
      <p:bldP spid="9" grpId="0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 descr="Y:\kijima\平成26年度　C3-2  3班\素材\1級Excel\1kyu_daverage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60498" y="-38046"/>
            <a:ext cx="4997863" cy="37570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テキスト ボックス 1"/>
          <p:cNvSpPr txBox="1"/>
          <p:nvPr/>
        </p:nvSpPr>
        <p:spPr>
          <a:xfrm>
            <a:off x="775504" y="405114"/>
            <a:ext cx="525730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000" dirty="0">
                <a:solidFill>
                  <a:prstClr val="black"/>
                </a:solidFill>
                <a:latin typeface="+mj-ea"/>
                <a:ea typeface="+mj-ea"/>
              </a:rPr>
              <a:t>DAVERAGE</a:t>
            </a:r>
          </a:p>
        </p:txBody>
      </p:sp>
      <p:sp>
        <p:nvSpPr>
          <p:cNvPr id="3" name="テキスト ボックス 2"/>
          <p:cNvSpPr txBox="1"/>
          <p:nvPr/>
        </p:nvSpPr>
        <p:spPr>
          <a:xfrm>
            <a:off x="775504" y="5407306"/>
            <a:ext cx="134266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4400" dirty="0">
                <a:solidFill>
                  <a:prstClr val="black"/>
                </a:solidFill>
                <a:latin typeface="AR丸ゴシック体M" pitchFamily="49" charset="-128"/>
                <a:ea typeface="AR丸ゴシック体M" pitchFamily="49" charset="-128"/>
              </a:rPr>
              <a:t>関数</a:t>
            </a:r>
          </a:p>
        </p:txBody>
      </p:sp>
      <p:sp>
        <p:nvSpPr>
          <p:cNvPr id="5" name="テキスト ボックス 4"/>
          <p:cNvSpPr txBox="1"/>
          <p:nvPr/>
        </p:nvSpPr>
        <p:spPr>
          <a:xfrm>
            <a:off x="856527" y="1278727"/>
            <a:ext cx="11653965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3200" dirty="0">
                <a:solidFill>
                  <a:prstClr val="black"/>
                </a:solidFill>
                <a:latin typeface="+mj-ea"/>
                <a:ea typeface="+mj-ea"/>
              </a:rPr>
              <a:t>=</a:t>
            </a:r>
            <a:r>
              <a:rPr lang="en-US" altLang="ja-JP" sz="3200" dirty="0" smtClean="0">
                <a:solidFill>
                  <a:prstClr val="black"/>
                </a:solidFill>
                <a:latin typeface="+mj-ea"/>
                <a:ea typeface="+mj-ea"/>
              </a:rPr>
              <a:t>DAVERAGE(</a:t>
            </a:r>
            <a:r>
              <a:rPr lang="ja-JP" altLang="en-US" sz="3200" dirty="0" smtClean="0">
                <a:solidFill>
                  <a:prstClr val="black"/>
                </a:solidFill>
                <a:latin typeface="+mj-ea"/>
                <a:ea typeface="+mj-ea"/>
              </a:rPr>
              <a:t>データベース</a:t>
            </a:r>
            <a:r>
              <a:rPr lang="en-US" altLang="ja-JP" sz="3200" dirty="0" smtClean="0">
                <a:solidFill>
                  <a:prstClr val="black"/>
                </a:solidFill>
                <a:latin typeface="+mj-ea"/>
                <a:ea typeface="+mj-ea"/>
              </a:rPr>
              <a:t>,</a:t>
            </a:r>
            <a:r>
              <a:rPr lang="ja-JP" altLang="en-US" sz="3200" dirty="0" smtClean="0">
                <a:solidFill>
                  <a:prstClr val="black"/>
                </a:solidFill>
                <a:latin typeface="+mj-ea"/>
                <a:ea typeface="+mj-ea"/>
              </a:rPr>
              <a:t>フィールド</a:t>
            </a:r>
            <a:r>
              <a:rPr lang="en-US" altLang="ja-JP" sz="3200" dirty="0" smtClean="0">
                <a:solidFill>
                  <a:prstClr val="black"/>
                </a:solidFill>
                <a:latin typeface="+mj-ea"/>
                <a:ea typeface="+mj-ea"/>
              </a:rPr>
              <a:t>,</a:t>
            </a:r>
            <a:r>
              <a:rPr lang="ja-JP" altLang="en-US" sz="3200" dirty="0" smtClean="0">
                <a:solidFill>
                  <a:prstClr val="black"/>
                </a:solidFill>
                <a:latin typeface="+mj-ea"/>
                <a:ea typeface="+mj-ea"/>
              </a:rPr>
              <a:t>条件</a:t>
            </a:r>
            <a:r>
              <a:rPr lang="en-US" altLang="ja-JP" sz="3200" dirty="0" smtClean="0">
                <a:solidFill>
                  <a:prstClr val="black"/>
                </a:solidFill>
                <a:latin typeface="+mj-ea"/>
                <a:ea typeface="+mj-ea"/>
              </a:rPr>
              <a:t>)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ja-JP" altLang="en-US" sz="3600" dirty="0">
                <a:solidFill>
                  <a:prstClr val="black"/>
                </a:solidFill>
                <a:latin typeface="+mj-ea"/>
                <a:ea typeface="+mj-ea"/>
              </a:rPr>
              <a:t>データベースの</a:t>
            </a:r>
            <a:r>
              <a:rPr lang="ja-JP" altLang="en-US" sz="3600" dirty="0" smtClean="0">
                <a:solidFill>
                  <a:prstClr val="black"/>
                </a:solidFill>
                <a:latin typeface="+mj-ea"/>
                <a:ea typeface="+mj-ea"/>
              </a:rPr>
              <a:t>中</a:t>
            </a:r>
            <a:r>
              <a:rPr lang="ja-JP" altLang="en-US" sz="3600" dirty="0">
                <a:solidFill>
                  <a:prstClr val="black"/>
                </a:solidFill>
                <a:latin typeface="+mj-ea"/>
                <a:ea typeface="+mj-ea"/>
              </a:rPr>
              <a:t>で</a:t>
            </a:r>
            <a:r>
              <a:rPr lang="en-US" altLang="ja-JP" sz="3600" dirty="0" smtClean="0">
                <a:solidFill>
                  <a:prstClr val="black"/>
                </a:solidFill>
                <a:latin typeface="+mj-ea"/>
                <a:ea typeface="+mj-ea"/>
              </a:rPr>
              <a:t/>
            </a:r>
            <a:br>
              <a:rPr lang="en-US" altLang="ja-JP" sz="3600" dirty="0" smtClean="0">
                <a:solidFill>
                  <a:prstClr val="black"/>
                </a:solidFill>
                <a:latin typeface="+mj-ea"/>
                <a:ea typeface="+mj-ea"/>
              </a:rPr>
            </a:br>
            <a:r>
              <a:rPr lang="ja-JP" altLang="en-US" sz="3600" dirty="0" smtClean="0">
                <a:solidFill>
                  <a:prstClr val="black"/>
                </a:solidFill>
                <a:latin typeface="+mj-ea"/>
                <a:ea typeface="+mj-ea"/>
              </a:rPr>
              <a:t>条件</a:t>
            </a:r>
            <a:r>
              <a:rPr lang="ja-JP" altLang="en-US" sz="3600" dirty="0">
                <a:solidFill>
                  <a:prstClr val="black"/>
                </a:solidFill>
                <a:latin typeface="+mj-ea"/>
                <a:ea typeface="+mj-ea"/>
              </a:rPr>
              <a:t>に一致する値</a:t>
            </a:r>
            <a:r>
              <a:rPr lang="ja-JP" altLang="en-US" sz="3600" dirty="0" smtClean="0">
                <a:solidFill>
                  <a:prstClr val="black"/>
                </a:solidFill>
                <a:latin typeface="+mj-ea"/>
                <a:ea typeface="+mj-ea"/>
              </a:rPr>
              <a:t>を平均</a:t>
            </a:r>
            <a:r>
              <a:rPr lang="ja-JP" altLang="en-US" sz="3600" dirty="0">
                <a:solidFill>
                  <a:prstClr val="black"/>
                </a:solidFill>
                <a:latin typeface="+mj-ea"/>
                <a:ea typeface="+mj-ea"/>
              </a:rPr>
              <a:t>する</a:t>
            </a:r>
          </a:p>
          <a:p>
            <a:endParaRPr lang="ja-JP" altLang="en-US" sz="3600" dirty="0">
              <a:solidFill>
                <a:prstClr val="black"/>
              </a:solidFill>
              <a:latin typeface="+mj-ea"/>
              <a:ea typeface="+mj-ea"/>
            </a:endParaRPr>
          </a:p>
        </p:txBody>
      </p:sp>
      <p:sp>
        <p:nvSpPr>
          <p:cNvPr id="8" name="コンテンツ プレースホルダー 16"/>
          <p:cNvSpPr txBox="1">
            <a:spLocks/>
          </p:cNvSpPr>
          <p:nvPr/>
        </p:nvSpPr>
        <p:spPr>
          <a:xfrm>
            <a:off x="774211" y="1916833"/>
            <a:ext cx="7703037" cy="1884368"/>
          </a:xfrm>
          <a:prstGeom prst="rect">
            <a:avLst/>
          </a:prstGeom>
        </p:spPr>
        <p:txBody>
          <a:bodyPr/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kumimoji="1"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9436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kumimoji="1"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6868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kumimoji="1"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kumimoji="1"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716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kumimoji="1" sz="18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64592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kumimoji="1"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90195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kumimoji="1"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19456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kumimoji="1"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46888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kumimoji="1"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rgbClr val="AD0101"/>
              </a:buClr>
            </a:pPr>
            <a:endParaRPr lang="en-US" altLang="ja-JP" dirty="0">
              <a:solidFill>
                <a:srgbClr val="303030"/>
              </a:solidFill>
              <a:latin typeface="ＭＳ Ｐ明朝"/>
            </a:endParaRPr>
          </a:p>
        </p:txBody>
      </p:sp>
      <p:sp>
        <p:nvSpPr>
          <p:cNvPr id="10" name="テキスト ボックス 9"/>
          <p:cNvSpPr txBox="1"/>
          <p:nvPr/>
        </p:nvSpPr>
        <p:spPr>
          <a:xfrm>
            <a:off x="392578" y="3609355"/>
            <a:ext cx="874323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3600" dirty="0" smtClean="0">
                <a:solidFill>
                  <a:prstClr val="black"/>
                </a:solidFill>
                <a:latin typeface="+mj-ea"/>
                <a:ea typeface="+mj-ea"/>
              </a:rPr>
              <a:t>この表の場合</a:t>
            </a:r>
            <a:endParaRPr lang="ja-JP" altLang="en-US" sz="3600" dirty="0">
              <a:solidFill>
                <a:prstClr val="black"/>
              </a:solidFill>
              <a:latin typeface="+mj-ea"/>
              <a:ea typeface="+mj-ea"/>
            </a:endParaRPr>
          </a:p>
        </p:txBody>
      </p:sp>
      <p:sp>
        <p:nvSpPr>
          <p:cNvPr id="11" name="テキスト ボックス 10"/>
          <p:cNvSpPr txBox="1"/>
          <p:nvPr/>
        </p:nvSpPr>
        <p:spPr>
          <a:xfrm>
            <a:off x="3104041" y="3664534"/>
            <a:ext cx="9410638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ja-JP" altLang="en-US" sz="3200" dirty="0" smtClean="0">
                <a:solidFill>
                  <a:prstClr val="black"/>
                </a:solidFill>
                <a:latin typeface="+mj-ea"/>
                <a:ea typeface="+mj-ea"/>
              </a:rPr>
              <a:t>条件</a:t>
            </a:r>
            <a:endParaRPr lang="en-US" altLang="ja-JP" sz="3200" dirty="0" smtClean="0">
              <a:solidFill>
                <a:prstClr val="black"/>
              </a:solidFill>
              <a:latin typeface="+mj-ea"/>
              <a:ea typeface="+mj-ea"/>
            </a:endParaRPr>
          </a:p>
          <a:p>
            <a:pPr marL="742950" lvl="1" indent="-285750">
              <a:buFont typeface="Arial" pitchFamily="34" charset="0"/>
              <a:buChar char="•"/>
            </a:pPr>
            <a:r>
              <a:rPr lang="ja-JP" altLang="en-US" sz="3200" dirty="0" smtClean="0">
                <a:solidFill>
                  <a:prstClr val="black"/>
                </a:solidFill>
                <a:latin typeface="+mj-ea"/>
                <a:ea typeface="+mj-ea"/>
              </a:rPr>
              <a:t>コードが</a:t>
            </a:r>
            <a:r>
              <a:rPr lang="en-US" altLang="ja-JP" sz="3200" dirty="0" smtClean="0">
                <a:solidFill>
                  <a:prstClr val="black"/>
                </a:solidFill>
                <a:latin typeface="+mj-ea"/>
                <a:ea typeface="+mj-ea"/>
              </a:rPr>
              <a:t>R</a:t>
            </a:r>
            <a:r>
              <a:rPr lang="ja-JP" altLang="en-US" sz="3200" dirty="0" smtClean="0">
                <a:solidFill>
                  <a:prstClr val="black"/>
                </a:solidFill>
                <a:latin typeface="+mj-ea"/>
                <a:ea typeface="+mj-ea"/>
              </a:rPr>
              <a:t>から</a:t>
            </a:r>
            <a:r>
              <a:rPr lang="ja-JP" altLang="en-US" sz="3200" dirty="0">
                <a:solidFill>
                  <a:prstClr val="black"/>
                </a:solidFill>
                <a:latin typeface="+mj-ea"/>
                <a:ea typeface="+mj-ea"/>
              </a:rPr>
              <a:t>始まる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ja-JP" altLang="en-US" sz="3200" dirty="0">
                <a:solidFill>
                  <a:prstClr val="black"/>
                </a:solidFill>
                <a:latin typeface="+mj-ea"/>
                <a:ea typeface="+mj-ea"/>
              </a:rPr>
              <a:t>金額が</a:t>
            </a:r>
            <a:r>
              <a:rPr lang="en-US" altLang="ja-JP" sz="3200" dirty="0">
                <a:solidFill>
                  <a:prstClr val="black"/>
                </a:solidFill>
                <a:latin typeface="+mj-ea"/>
                <a:ea typeface="+mj-ea"/>
              </a:rPr>
              <a:t>2,000</a:t>
            </a:r>
            <a:r>
              <a:rPr lang="ja-JP" altLang="en-US" sz="3200" dirty="0">
                <a:solidFill>
                  <a:prstClr val="black"/>
                </a:solidFill>
                <a:latin typeface="+mj-ea"/>
                <a:ea typeface="+mj-ea"/>
              </a:rPr>
              <a:t>円以上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ja-JP" altLang="en-US" sz="3200" dirty="0">
                <a:solidFill>
                  <a:prstClr val="black"/>
                </a:solidFill>
                <a:latin typeface="+mj-ea"/>
                <a:ea typeface="+mj-ea"/>
              </a:rPr>
              <a:t>一致するの</a:t>
            </a:r>
            <a:r>
              <a:rPr lang="ja-JP" altLang="en-US" sz="3200" dirty="0" smtClean="0">
                <a:solidFill>
                  <a:prstClr val="black"/>
                </a:solidFill>
                <a:latin typeface="+mj-ea"/>
                <a:ea typeface="+mj-ea"/>
              </a:rPr>
              <a:t>は</a:t>
            </a:r>
            <a:r>
              <a:rPr lang="en-US" altLang="ja-JP" sz="3200" dirty="0" smtClean="0">
                <a:solidFill>
                  <a:prstClr val="black"/>
                </a:solidFill>
                <a:latin typeface="+mj-ea"/>
                <a:ea typeface="+mj-ea"/>
              </a:rPr>
              <a:t>R1</a:t>
            </a:r>
            <a:r>
              <a:rPr lang="ja-JP" altLang="en-US" sz="3200" dirty="0" smtClean="0">
                <a:solidFill>
                  <a:prstClr val="black"/>
                </a:solidFill>
                <a:latin typeface="+mj-ea"/>
                <a:ea typeface="+mj-ea"/>
              </a:rPr>
              <a:t>と</a:t>
            </a:r>
            <a:r>
              <a:rPr lang="en-US" altLang="ja-JP" sz="3200" dirty="0" smtClean="0">
                <a:solidFill>
                  <a:prstClr val="black"/>
                </a:solidFill>
                <a:latin typeface="+mj-ea"/>
                <a:ea typeface="+mj-ea"/>
              </a:rPr>
              <a:t>R2</a:t>
            </a:r>
            <a:r>
              <a:rPr lang="ja-JP" altLang="en-US" sz="3200" dirty="0" smtClean="0">
                <a:solidFill>
                  <a:prstClr val="black"/>
                </a:solidFill>
                <a:latin typeface="+mj-ea"/>
                <a:ea typeface="+mj-ea"/>
              </a:rPr>
              <a:t>なので</a:t>
            </a:r>
            <a:endParaRPr lang="en-US" altLang="ja-JP" sz="3200" dirty="0" smtClean="0">
              <a:solidFill>
                <a:prstClr val="black"/>
              </a:solidFill>
              <a:latin typeface="+mj-ea"/>
              <a:ea typeface="+mj-ea"/>
            </a:endParaRPr>
          </a:p>
          <a:p>
            <a:r>
              <a:rPr lang="en-US" altLang="ja-JP" sz="3200" dirty="0" smtClean="0">
                <a:solidFill>
                  <a:prstClr val="black"/>
                </a:solidFill>
                <a:latin typeface="+mj-ea"/>
                <a:ea typeface="+mj-ea"/>
              </a:rPr>
              <a:t>(2,330 + 3,185)÷2 = 2,758</a:t>
            </a:r>
            <a:r>
              <a:rPr lang="ja-JP" altLang="en-US" sz="3200" dirty="0" smtClean="0">
                <a:solidFill>
                  <a:prstClr val="black"/>
                </a:solidFill>
                <a:latin typeface="+mj-ea"/>
                <a:ea typeface="+mj-ea"/>
              </a:rPr>
              <a:t>円</a:t>
            </a:r>
            <a:endParaRPr lang="en-US" altLang="ja-JP" sz="3200" dirty="0" smtClean="0">
              <a:solidFill>
                <a:prstClr val="black"/>
              </a:solidFill>
              <a:latin typeface="+mj-ea"/>
              <a:ea typeface="+mj-ea"/>
            </a:endParaRPr>
          </a:p>
        </p:txBody>
      </p:sp>
      <p:sp>
        <p:nvSpPr>
          <p:cNvPr id="9" name="テキスト ボックス 8"/>
          <p:cNvSpPr txBox="1"/>
          <p:nvPr/>
        </p:nvSpPr>
        <p:spPr>
          <a:xfrm>
            <a:off x="7810493" y="6209293"/>
            <a:ext cx="133350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3200" dirty="0" smtClean="0">
                <a:solidFill>
                  <a:prstClr val="black"/>
                </a:solidFill>
                <a:latin typeface="AR P丸ゴシック体E" pitchFamily="50" charset="-128"/>
                <a:ea typeface="AR P丸ゴシック体E" pitchFamily="50" charset="-128"/>
              </a:rPr>
              <a:t>4</a:t>
            </a:r>
            <a:endParaRPr lang="ja-JP" altLang="en-US" sz="3200" dirty="0">
              <a:solidFill>
                <a:prstClr val="black"/>
              </a:solidFill>
              <a:latin typeface="AR P丸ゴシック体E" pitchFamily="50" charset="-128"/>
              <a:ea typeface="AR P丸ゴシック体E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9124285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42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42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2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42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42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5" grpId="0"/>
      <p:bldP spid="5" grpId="1"/>
      <p:bldP spid="10" grpId="0"/>
      <p:bldP spid="10" grpId="1"/>
      <p:bldP spid="11" grpId="0"/>
      <p:bldP spid="11" grpId="1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4938" y="2182613"/>
            <a:ext cx="6529387" cy="2566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テキスト ボックス 3"/>
          <p:cNvSpPr txBox="1"/>
          <p:nvPr/>
        </p:nvSpPr>
        <p:spPr>
          <a:xfrm>
            <a:off x="7810493" y="6209293"/>
            <a:ext cx="133350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3200" dirty="0" smtClean="0">
                <a:solidFill>
                  <a:prstClr val="black"/>
                </a:solidFill>
                <a:latin typeface="AR P丸ゴシック体E" pitchFamily="50" charset="-128"/>
                <a:ea typeface="AR P丸ゴシック体E" pitchFamily="50" charset="-128"/>
              </a:rPr>
              <a:t>0</a:t>
            </a:r>
            <a:endParaRPr lang="ja-JP" altLang="en-US" sz="3200" dirty="0">
              <a:solidFill>
                <a:prstClr val="black"/>
              </a:solidFill>
              <a:latin typeface="AR P丸ゴシック体E" pitchFamily="50" charset="-128"/>
              <a:ea typeface="AR P丸ゴシック体E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9336696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 advClick="0" advTm="0">
        <p14:switch dir="r"/>
      </p:transition>
    </mc:Choice>
    <mc:Fallback xmlns="">
      <p:transition spd="slow" advClick="0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500"/>
                            </p:stCondLst>
                            <p:childTnLst>
                              <p:par>
                                <p:cTn id="14" presetID="10" presetClass="exit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42" presetClass="exit" presetSubtype="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" grpId="1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/>
          <p:cNvSpPr txBox="1"/>
          <p:nvPr/>
        </p:nvSpPr>
        <p:spPr>
          <a:xfrm>
            <a:off x="775504" y="405114"/>
            <a:ext cx="243068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dirty="0" smtClean="0">
                <a:solidFill>
                  <a:prstClr val="black"/>
                </a:solidFill>
                <a:latin typeface="+mj-ea"/>
                <a:ea typeface="+mj-ea"/>
              </a:rPr>
              <a:t>ABS</a:t>
            </a:r>
            <a:endParaRPr lang="ja-JP" altLang="en-US" sz="6600" dirty="0">
              <a:solidFill>
                <a:prstClr val="black"/>
              </a:solidFill>
              <a:latin typeface="+mj-ea"/>
              <a:ea typeface="+mj-ea"/>
            </a:endParaRPr>
          </a:p>
        </p:txBody>
      </p:sp>
      <p:sp>
        <p:nvSpPr>
          <p:cNvPr id="3" name="テキスト ボックス 2"/>
          <p:cNvSpPr txBox="1"/>
          <p:nvPr/>
        </p:nvSpPr>
        <p:spPr>
          <a:xfrm>
            <a:off x="775504" y="5407306"/>
            <a:ext cx="134266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4400" dirty="0">
                <a:solidFill>
                  <a:prstClr val="black"/>
                </a:solidFill>
                <a:latin typeface="AR丸ゴシック体M" pitchFamily="49" charset="-128"/>
                <a:ea typeface="AR丸ゴシック体M" pitchFamily="49" charset="-128"/>
              </a:rPr>
              <a:t>関数</a:t>
            </a:r>
          </a:p>
        </p:txBody>
      </p:sp>
      <p:sp>
        <p:nvSpPr>
          <p:cNvPr id="5" name="テキスト ボックス 4"/>
          <p:cNvSpPr txBox="1"/>
          <p:nvPr/>
        </p:nvSpPr>
        <p:spPr>
          <a:xfrm>
            <a:off x="1099595" y="1398908"/>
            <a:ext cx="7442521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3600" dirty="0" smtClean="0">
                <a:solidFill>
                  <a:prstClr val="black"/>
                </a:solidFill>
                <a:latin typeface="+mj-ea"/>
                <a:ea typeface="+mj-ea"/>
              </a:rPr>
              <a:t>=ABS(</a:t>
            </a:r>
            <a:r>
              <a:rPr lang="ja-JP" altLang="en-US" sz="3600" dirty="0">
                <a:solidFill>
                  <a:prstClr val="black"/>
                </a:solidFill>
                <a:latin typeface="+mj-ea"/>
                <a:ea typeface="+mj-ea"/>
              </a:rPr>
              <a:t>値</a:t>
            </a:r>
            <a:r>
              <a:rPr lang="en-US" altLang="ja-JP" sz="3600" dirty="0" smtClean="0">
                <a:solidFill>
                  <a:prstClr val="black"/>
                </a:solidFill>
                <a:latin typeface="+mj-ea"/>
                <a:ea typeface="+mj-ea"/>
              </a:rPr>
              <a:t>)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ja-JP" altLang="en-US" sz="3600" dirty="0" smtClean="0">
                <a:solidFill>
                  <a:prstClr val="black"/>
                </a:solidFill>
                <a:latin typeface="+mj-ea"/>
                <a:ea typeface="+mj-ea"/>
              </a:rPr>
              <a:t>指定</a:t>
            </a:r>
            <a:r>
              <a:rPr lang="ja-JP" altLang="en-US" sz="3600" dirty="0">
                <a:solidFill>
                  <a:prstClr val="black"/>
                </a:solidFill>
                <a:latin typeface="+mj-ea"/>
                <a:ea typeface="+mj-ea"/>
              </a:rPr>
              <a:t>された値の</a:t>
            </a:r>
            <a:r>
              <a:rPr lang="ja-JP" altLang="en-US" sz="3600" dirty="0" smtClean="0">
                <a:solidFill>
                  <a:prstClr val="black"/>
                </a:solidFill>
                <a:latin typeface="+mj-ea"/>
                <a:ea typeface="+mj-ea"/>
              </a:rPr>
              <a:t>絶対値を表す</a:t>
            </a:r>
            <a:r>
              <a:rPr lang="en-US" altLang="ja-JP" sz="3600" dirty="0" smtClean="0">
                <a:solidFill>
                  <a:prstClr val="black"/>
                </a:solidFill>
                <a:latin typeface="+mj-ea"/>
                <a:ea typeface="+mj-ea"/>
              </a:rPr>
              <a:t/>
            </a:r>
            <a:br>
              <a:rPr lang="en-US" altLang="ja-JP" sz="3600" dirty="0" smtClean="0">
                <a:solidFill>
                  <a:prstClr val="black"/>
                </a:solidFill>
                <a:latin typeface="+mj-ea"/>
                <a:ea typeface="+mj-ea"/>
              </a:rPr>
            </a:br>
            <a:r>
              <a:rPr lang="ja-JP" altLang="en-US" sz="3600" dirty="0" smtClean="0">
                <a:solidFill>
                  <a:prstClr val="black"/>
                </a:solidFill>
                <a:latin typeface="+mj-ea"/>
                <a:ea typeface="+mj-ea"/>
              </a:rPr>
              <a:t>値</a:t>
            </a:r>
            <a:r>
              <a:rPr lang="ja-JP" altLang="en-US" sz="3600" dirty="0">
                <a:solidFill>
                  <a:prstClr val="black"/>
                </a:solidFill>
                <a:latin typeface="+mj-ea"/>
                <a:ea typeface="+mj-ea"/>
              </a:rPr>
              <a:t>を表示する</a:t>
            </a:r>
            <a:endParaRPr lang="en-US" altLang="ja-JP" sz="3600" dirty="0">
              <a:solidFill>
                <a:prstClr val="black"/>
              </a:solidFill>
              <a:latin typeface="+mj-ea"/>
              <a:ea typeface="+mj-ea"/>
            </a:endParaRPr>
          </a:p>
          <a:p>
            <a:endParaRPr lang="ja-JP" altLang="en-US" sz="3600" dirty="0">
              <a:solidFill>
                <a:prstClr val="black"/>
              </a:solidFill>
              <a:latin typeface="+mj-ea"/>
              <a:ea typeface="+mj-ea"/>
            </a:endParaRPr>
          </a:p>
        </p:txBody>
      </p:sp>
      <p:graphicFrame>
        <p:nvGraphicFramePr>
          <p:cNvPr id="7" name="表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5126064"/>
              </p:ext>
            </p:extLst>
          </p:nvPr>
        </p:nvGraphicFramePr>
        <p:xfrm>
          <a:off x="4309028" y="2811766"/>
          <a:ext cx="4444680" cy="329751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222340"/>
                <a:gridCol w="2222340"/>
              </a:tblGrid>
              <a:tr h="824379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4000" dirty="0" smtClean="0">
                          <a:latin typeface="+mj-ea"/>
                          <a:ea typeface="+mj-ea"/>
                        </a:rPr>
                        <a:t>値</a:t>
                      </a:r>
                      <a:endParaRPr kumimoji="1" lang="ja-JP" altLang="en-US" sz="4000" dirty="0">
                        <a:latin typeface="+mj-ea"/>
                        <a:ea typeface="+mj-ea"/>
                      </a:endParaRPr>
                    </a:p>
                  </a:txBody>
                  <a:tcPr anchor="ctr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4000" dirty="0" smtClean="0">
                          <a:latin typeface="+mj-ea"/>
                          <a:ea typeface="+mj-ea"/>
                        </a:rPr>
                        <a:t>結果</a:t>
                      </a:r>
                      <a:endParaRPr kumimoji="1" lang="ja-JP" altLang="en-US" sz="4000" dirty="0">
                        <a:latin typeface="+mj-ea"/>
                        <a:ea typeface="+mj-ea"/>
                      </a:endParaRPr>
                    </a:p>
                  </a:txBody>
                  <a:tcPr anchor="ctr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824379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4000" dirty="0" smtClean="0">
                          <a:latin typeface="+mj-ea"/>
                          <a:ea typeface="+mj-ea"/>
                        </a:rPr>
                        <a:t>2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4000" dirty="0" smtClean="0">
                          <a:latin typeface="+mj-ea"/>
                          <a:ea typeface="+mj-ea"/>
                        </a:rPr>
                        <a:t>2</a:t>
                      </a:r>
                      <a:endParaRPr kumimoji="1" lang="ja-JP" altLang="en-US" sz="4000" dirty="0">
                        <a:latin typeface="+mj-ea"/>
                        <a:ea typeface="+mj-ea"/>
                      </a:endParaRPr>
                    </a:p>
                  </a:txBody>
                  <a:tcPr anchor="ctr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824379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4000" dirty="0" smtClean="0">
                          <a:latin typeface="+mj-ea"/>
                          <a:ea typeface="+mj-ea"/>
                        </a:rPr>
                        <a:t>-5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4000" dirty="0" smtClean="0">
                          <a:latin typeface="+mj-ea"/>
                          <a:ea typeface="+mj-ea"/>
                        </a:rPr>
                        <a:t>5</a:t>
                      </a:r>
                      <a:endParaRPr kumimoji="1" lang="ja-JP" altLang="en-US" sz="4000" dirty="0">
                        <a:latin typeface="+mj-ea"/>
                        <a:ea typeface="+mj-ea"/>
                      </a:endParaRPr>
                    </a:p>
                  </a:txBody>
                  <a:tcPr anchor="ctr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824379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4000" dirty="0" smtClean="0">
                          <a:latin typeface="+mj-ea"/>
                          <a:ea typeface="+mj-ea"/>
                        </a:rPr>
                        <a:t>4.2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4000" dirty="0" smtClean="0">
                          <a:latin typeface="+mj-ea"/>
                          <a:ea typeface="+mj-ea"/>
                        </a:rPr>
                        <a:t>4.2</a:t>
                      </a:r>
                      <a:endParaRPr kumimoji="1" lang="ja-JP" altLang="en-US" sz="4000" dirty="0">
                        <a:latin typeface="+mj-ea"/>
                        <a:ea typeface="+mj-ea"/>
                      </a:endParaRPr>
                    </a:p>
                  </a:txBody>
                  <a:tcPr anchor="ctr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sp>
        <p:nvSpPr>
          <p:cNvPr id="6" name="テキスト ボックス 5"/>
          <p:cNvSpPr txBox="1"/>
          <p:nvPr/>
        </p:nvSpPr>
        <p:spPr>
          <a:xfrm>
            <a:off x="7810493" y="6209293"/>
            <a:ext cx="133350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3200" dirty="0">
                <a:solidFill>
                  <a:prstClr val="black"/>
                </a:solidFill>
                <a:latin typeface="AR P丸ゴシック体E" pitchFamily="50" charset="-128"/>
                <a:ea typeface="AR P丸ゴシック体E" pitchFamily="50" charset="-128"/>
              </a:rPr>
              <a:t>１</a:t>
            </a:r>
          </a:p>
        </p:txBody>
      </p:sp>
    </p:spTree>
    <p:extLst>
      <p:ext uri="{BB962C8B-B14F-4D97-AF65-F5344CB8AC3E}">
        <p14:creationId xmlns:p14="http://schemas.microsoft.com/office/powerpoint/2010/main" val="37725965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42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42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3" grpId="0"/>
      <p:bldP spid="5" grpId="0"/>
      <p:bldP spid="5" grpId="1"/>
      <p:bldP spid="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/>
          <p:cNvSpPr txBox="1"/>
          <p:nvPr/>
        </p:nvSpPr>
        <p:spPr>
          <a:xfrm>
            <a:off x="775504" y="405114"/>
            <a:ext cx="373862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4400" dirty="0" smtClean="0">
                <a:solidFill>
                  <a:prstClr val="black"/>
                </a:solidFill>
                <a:latin typeface="AR丸ゴシック体M" pitchFamily="49" charset="-128"/>
                <a:ea typeface="AR丸ゴシック体M" pitchFamily="49" charset="-128"/>
              </a:rPr>
              <a:t>SUBTOTAL</a:t>
            </a:r>
            <a:endParaRPr lang="ja-JP" altLang="en-US" sz="4400" dirty="0">
              <a:solidFill>
                <a:prstClr val="black"/>
              </a:solidFill>
              <a:latin typeface="AR丸ゴシック体M" pitchFamily="49" charset="-128"/>
              <a:ea typeface="AR丸ゴシック体M" pitchFamily="49" charset="-128"/>
            </a:endParaRPr>
          </a:p>
        </p:txBody>
      </p:sp>
      <p:sp>
        <p:nvSpPr>
          <p:cNvPr id="3" name="テキスト ボックス 2"/>
          <p:cNvSpPr txBox="1"/>
          <p:nvPr/>
        </p:nvSpPr>
        <p:spPr>
          <a:xfrm>
            <a:off x="775504" y="5407306"/>
            <a:ext cx="134266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4400" dirty="0">
                <a:solidFill>
                  <a:prstClr val="black"/>
                </a:solidFill>
                <a:latin typeface="AR丸ゴシック体M" pitchFamily="49" charset="-128"/>
                <a:ea typeface="AR丸ゴシック体M" pitchFamily="49" charset="-128"/>
              </a:rPr>
              <a:t>関数</a:t>
            </a:r>
          </a:p>
        </p:txBody>
      </p:sp>
      <p:sp>
        <p:nvSpPr>
          <p:cNvPr id="5" name="テキスト ボックス 4"/>
          <p:cNvSpPr txBox="1"/>
          <p:nvPr/>
        </p:nvSpPr>
        <p:spPr>
          <a:xfrm>
            <a:off x="1099595" y="1278727"/>
            <a:ext cx="7442521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800" dirty="0" smtClean="0">
                <a:solidFill>
                  <a:prstClr val="black"/>
                </a:solidFill>
                <a:latin typeface="AR丸ゴシック体M" pitchFamily="49" charset="-128"/>
                <a:ea typeface="AR丸ゴシック体M" pitchFamily="49" charset="-128"/>
              </a:rPr>
              <a:t>=SUBTOTAL(</a:t>
            </a:r>
            <a:r>
              <a:rPr lang="ja-JP" altLang="en-US" sz="2800" dirty="0" smtClean="0">
                <a:solidFill>
                  <a:prstClr val="black"/>
                </a:solidFill>
                <a:latin typeface="AR丸ゴシック体M" pitchFamily="49" charset="-128"/>
                <a:ea typeface="AR丸ゴシック体M" pitchFamily="49" charset="-128"/>
              </a:rPr>
              <a:t>集計方法</a:t>
            </a:r>
            <a:r>
              <a:rPr lang="ja-JP" altLang="en-US" sz="2800" dirty="0">
                <a:solidFill>
                  <a:prstClr val="black"/>
                </a:solidFill>
                <a:latin typeface="AR丸ゴシック体M" pitchFamily="49" charset="-128"/>
                <a:ea typeface="AR丸ゴシック体M" pitchFamily="49" charset="-128"/>
              </a:rPr>
              <a:t>，</a:t>
            </a:r>
            <a:r>
              <a:rPr lang="ja-JP" altLang="en-US" sz="2800" dirty="0" smtClean="0">
                <a:solidFill>
                  <a:prstClr val="black"/>
                </a:solidFill>
                <a:latin typeface="AR丸ゴシック体M" pitchFamily="49" charset="-128"/>
                <a:ea typeface="AR丸ゴシック体M" pitchFamily="49" charset="-128"/>
              </a:rPr>
              <a:t>範囲</a:t>
            </a:r>
            <a:r>
              <a:rPr lang="en-US" altLang="ja-JP" sz="2800" dirty="0" smtClean="0">
                <a:solidFill>
                  <a:prstClr val="black"/>
                </a:solidFill>
                <a:latin typeface="AR丸ゴシック体M" pitchFamily="49" charset="-128"/>
                <a:ea typeface="AR丸ゴシック体M" pitchFamily="49" charset="-128"/>
              </a:rPr>
              <a:t>)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ja-JP" altLang="en-US" sz="2800" dirty="0" smtClean="0">
                <a:solidFill>
                  <a:prstClr val="black"/>
                </a:solidFill>
                <a:latin typeface="AR丸ゴシック体M" pitchFamily="49" charset="-128"/>
                <a:ea typeface="AR丸ゴシック体M" pitchFamily="49" charset="-128"/>
              </a:rPr>
              <a:t>指定</a:t>
            </a:r>
            <a:r>
              <a:rPr lang="ja-JP" altLang="en-US" sz="2800" dirty="0">
                <a:solidFill>
                  <a:prstClr val="black"/>
                </a:solidFill>
                <a:latin typeface="AR丸ゴシック体M" pitchFamily="49" charset="-128"/>
                <a:ea typeface="AR丸ゴシック体M" pitchFamily="49" charset="-128"/>
              </a:rPr>
              <a:t>した範囲</a:t>
            </a:r>
            <a:r>
              <a:rPr lang="ja-JP" altLang="en-US" sz="2800" dirty="0" smtClean="0">
                <a:solidFill>
                  <a:prstClr val="black"/>
                </a:solidFill>
                <a:latin typeface="AR丸ゴシック体M" pitchFamily="49" charset="-128"/>
                <a:ea typeface="AR丸ゴシック体M" pitchFamily="49" charset="-128"/>
              </a:rPr>
              <a:t>を指定</a:t>
            </a:r>
            <a:r>
              <a:rPr lang="ja-JP" altLang="en-US" sz="2800" dirty="0">
                <a:solidFill>
                  <a:prstClr val="black"/>
                </a:solidFill>
                <a:latin typeface="AR丸ゴシック体M" pitchFamily="49" charset="-128"/>
                <a:ea typeface="AR丸ゴシック体M" pitchFamily="49" charset="-128"/>
              </a:rPr>
              <a:t>した集計方法で</a:t>
            </a:r>
            <a:br>
              <a:rPr lang="ja-JP" altLang="en-US" sz="2800" dirty="0">
                <a:solidFill>
                  <a:prstClr val="black"/>
                </a:solidFill>
                <a:latin typeface="AR丸ゴシック体M" pitchFamily="49" charset="-128"/>
                <a:ea typeface="AR丸ゴシック体M" pitchFamily="49" charset="-128"/>
              </a:rPr>
            </a:br>
            <a:r>
              <a:rPr lang="ja-JP" altLang="en-US" sz="2800" dirty="0">
                <a:solidFill>
                  <a:prstClr val="black"/>
                </a:solidFill>
                <a:latin typeface="AR丸ゴシック体M" pitchFamily="49" charset="-128"/>
                <a:ea typeface="AR丸ゴシック体M" pitchFamily="49" charset="-128"/>
              </a:rPr>
              <a:t>小計を計算する</a:t>
            </a:r>
          </a:p>
          <a:p>
            <a:pPr marL="457200" indent="-457200">
              <a:buFont typeface="Arial" pitchFamily="34" charset="0"/>
              <a:buChar char="•"/>
            </a:pPr>
            <a:endParaRPr lang="en-US" altLang="ja-JP" sz="2800" dirty="0">
              <a:solidFill>
                <a:prstClr val="black"/>
              </a:solidFill>
              <a:latin typeface="AR丸ゴシック体M" pitchFamily="49" charset="-128"/>
              <a:ea typeface="AR丸ゴシック体M" pitchFamily="49" charset="-128"/>
            </a:endParaRPr>
          </a:p>
          <a:p>
            <a:endParaRPr lang="ja-JP" altLang="en-US" sz="2800" dirty="0">
              <a:solidFill>
                <a:prstClr val="black"/>
              </a:solidFill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9" y="2835556"/>
            <a:ext cx="3648075" cy="2571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テキスト ボックス 5"/>
          <p:cNvSpPr txBox="1"/>
          <p:nvPr/>
        </p:nvSpPr>
        <p:spPr>
          <a:xfrm>
            <a:off x="7810493" y="6209293"/>
            <a:ext cx="133350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3200" dirty="0" smtClean="0">
                <a:solidFill>
                  <a:prstClr val="black"/>
                </a:solidFill>
                <a:latin typeface="AR P丸ゴシック体E" pitchFamily="50" charset="-128"/>
                <a:ea typeface="AR P丸ゴシック体E" pitchFamily="50" charset="-128"/>
              </a:rPr>
              <a:t>1</a:t>
            </a:r>
            <a:endParaRPr lang="ja-JP" altLang="en-US" sz="3200" dirty="0">
              <a:solidFill>
                <a:prstClr val="black"/>
              </a:solidFill>
              <a:latin typeface="AR P丸ゴシック体E" pitchFamily="50" charset="-128"/>
              <a:ea typeface="AR P丸ゴシック体E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947317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42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42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5" grpId="0"/>
      <p:bldP spid="5" grpId="1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テキスト ボックス 8"/>
          <p:cNvSpPr txBox="1"/>
          <p:nvPr/>
        </p:nvSpPr>
        <p:spPr>
          <a:xfrm>
            <a:off x="7810492" y="6206281"/>
            <a:ext cx="133350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3200" dirty="0" smtClean="0">
                <a:solidFill>
                  <a:prstClr val="black"/>
                </a:solidFill>
                <a:latin typeface="AR P丸ゴシック体E" pitchFamily="50" charset="-128"/>
                <a:ea typeface="AR P丸ゴシック体E" pitchFamily="50" charset="-128"/>
              </a:rPr>
              <a:t>2</a:t>
            </a:r>
          </a:p>
        </p:txBody>
      </p:sp>
      <p:sp>
        <p:nvSpPr>
          <p:cNvPr id="8" name="テキスト ボックス 7"/>
          <p:cNvSpPr txBox="1"/>
          <p:nvPr/>
        </p:nvSpPr>
        <p:spPr>
          <a:xfrm>
            <a:off x="7810493" y="6209293"/>
            <a:ext cx="133350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3200" dirty="0" smtClean="0">
                <a:solidFill>
                  <a:prstClr val="black"/>
                </a:solidFill>
                <a:latin typeface="AR P丸ゴシック体E" pitchFamily="50" charset="-128"/>
                <a:ea typeface="AR P丸ゴシック体E" pitchFamily="50" charset="-128"/>
              </a:rPr>
              <a:t>1</a:t>
            </a:r>
            <a:endParaRPr lang="ja-JP" altLang="en-US" sz="3200" dirty="0">
              <a:solidFill>
                <a:prstClr val="black"/>
              </a:solidFill>
              <a:latin typeface="AR P丸ゴシック体E" pitchFamily="50" charset="-128"/>
              <a:ea typeface="AR P丸ゴシック体E" pitchFamily="50" charset="-128"/>
            </a:endParaRPr>
          </a:p>
        </p:txBody>
      </p:sp>
      <p:sp>
        <p:nvSpPr>
          <p:cNvPr id="2" name="テキスト ボックス 1"/>
          <p:cNvSpPr txBox="1"/>
          <p:nvPr/>
        </p:nvSpPr>
        <p:spPr>
          <a:xfrm>
            <a:off x="775504" y="405114"/>
            <a:ext cx="494507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dirty="0" smtClean="0">
                <a:solidFill>
                  <a:prstClr val="black"/>
                </a:solidFill>
                <a:latin typeface="+mj-ea"/>
                <a:ea typeface="+mj-ea"/>
              </a:rPr>
              <a:t>SUBTOTAL</a:t>
            </a:r>
            <a:endParaRPr lang="ja-JP" altLang="en-US" sz="6600" dirty="0">
              <a:solidFill>
                <a:prstClr val="black"/>
              </a:solidFill>
              <a:latin typeface="+mj-ea"/>
              <a:ea typeface="+mj-ea"/>
            </a:endParaRPr>
          </a:p>
        </p:txBody>
      </p:sp>
      <p:sp>
        <p:nvSpPr>
          <p:cNvPr id="3" name="テキスト ボックス 2"/>
          <p:cNvSpPr txBox="1"/>
          <p:nvPr/>
        </p:nvSpPr>
        <p:spPr>
          <a:xfrm>
            <a:off x="775504" y="5407306"/>
            <a:ext cx="134266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4400" dirty="0">
                <a:solidFill>
                  <a:prstClr val="black"/>
                </a:solidFill>
                <a:latin typeface="AR丸ゴシック体M" pitchFamily="49" charset="-128"/>
                <a:ea typeface="AR丸ゴシック体M" pitchFamily="49" charset="-128"/>
              </a:rPr>
              <a:t>関数</a:t>
            </a:r>
          </a:p>
        </p:txBody>
      </p:sp>
      <p:sp>
        <p:nvSpPr>
          <p:cNvPr id="5" name="テキスト ボックス 4"/>
          <p:cNvSpPr txBox="1"/>
          <p:nvPr/>
        </p:nvSpPr>
        <p:spPr>
          <a:xfrm>
            <a:off x="937550" y="1404395"/>
            <a:ext cx="1100776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3600" dirty="0" smtClean="0">
                <a:solidFill>
                  <a:prstClr val="black"/>
                </a:solidFill>
                <a:latin typeface="+mj-ea"/>
                <a:ea typeface="+mj-ea"/>
              </a:rPr>
              <a:t>=SUBTOTAL(</a:t>
            </a:r>
            <a:r>
              <a:rPr lang="ja-JP" altLang="en-US" sz="3600" dirty="0" smtClean="0">
                <a:solidFill>
                  <a:prstClr val="black"/>
                </a:solidFill>
                <a:latin typeface="+mj-ea"/>
                <a:ea typeface="+mj-ea"/>
              </a:rPr>
              <a:t>集計方法</a:t>
            </a:r>
            <a:r>
              <a:rPr lang="ja-JP" altLang="en-US" sz="3600" dirty="0">
                <a:solidFill>
                  <a:prstClr val="black"/>
                </a:solidFill>
                <a:latin typeface="+mj-ea"/>
                <a:ea typeface="+mj-ea"/>
              </a:rPr>
              <a:t>，</a:t>
            </a:r>
            <a:r>
              <a:rPr lang="ja-JP" altLang="en-US" sz="3600" dirty="0" smtClean="0">
                <a:solidFill>
                  <a:prstClr val="black"/>
                </a:solidFill>
                <a:latin typeface="+mj-ea"/>
                <a:ea typeface="+mj-ea"/>
              </a:rPr>
              <a:t>範囲</a:t>
            </a:r>
            <a:r>
              <a:rPr lang="en-US" altLang="ja-JP" sz="3600" dirty="0" smtClean="0">
                <a:solidFill>
                  <a:prstClr val="black"/>
                </a:solidFill>
                <a:latin typeface="+mj-ea"/>
                <a:ea typeface="+mj-ea"/>
              </a:rPr>
              <a:t>)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ja-JP" altLang="en-US" sz="3600" dirty="0" smtClean="0">
                <a:solidFill>
                  <a:prstClr val="black"/>
                </a:solidFill>
                <a:latin typeface="+mj-ea"/>
                <a:ea typeface="+mj-ea"/>
              </a:rPr>
              <a:t>指定</a:t>
            </a:r>
            <a:r>
              <a:rPr lang="ja-JP" altLang="en-US" sz="3600" dirty="0">
                <a:solidFill>
                  <a:prstClr val="black"/>
                </a:solidFill>
                <a:latin typeface="+mj-ea"/>
                <a:ea typeface="+mj-ea"/>
              </a:rPr>
              <a:t>した範囲</a:t>
            </a:r>
            <a:r>
              <a:rPr lang="ja-JP" altLang="en-US" sz="3600" dirty="0" smtClean="0">
                <a:solidFill>
                  <a:prstClr val="black"/>
                </a:solidFill>
                <a:latin typeface="+mj-ea"/>
                <a:ea typeface="+mj-ea"/>
              </a:rPr>
              <a:t>を指定した</a:t>
            </a:r>
            <a:r>
              <a:rPr lang="en-US" altLang="ja-JP" sz="3600" dirty="0">
                <a:solidFill>
                  <a:prstClr val="black"/>
                </a:solidFill>
                <a:latin typeface="+mj-ea"/>
                <a:ea typeface="+mj-ea"/>
              </a:rPr>
              <a:t/>
            </a:r>
            <a:br>
              <a:rPr lang="en-US" altLang="ja-JP" sz="3600" dirty="0">
                <a:solidFill>
                  <a:prstClr val="black"/>
                </a:solidFill>
                <a:latin typeface="+mj-ea"/>
                <a:ea typeface="+mj-ea"/>
              </a:rPr>
            </a:br>
            <a:r>
              <a:rPr lang="ja-JP" altLang="en-US" sz="3600" dirty="0" smtClean="0">
                <a:solidFill>
                  <a:prstClr val="black"/>
                </a:solidFill>
                <a:latin typeface="+mj-ea"/>
                <a:ea typeface="+mj-ea"/>
              </a:rPr>
              <a:t>集計</a:t>
            </a:r>
            <a:r>
              <a:rPr lang="ja-JP" altLang="en-US" sz="3600" dirty="0">
                <a:solidFill>
                  <a:prstClr val="black"/>
                </a:solidFill>
                <a:latin typeface="+mj-ea"/>
                <a:ea typeface="+mj-ea"/>
              </a:rPr>
              <a:t>方法</a:t>
            </a:r>
            <a:r>
              <a:rPr lang="ja-JP" altLang="en-US" sz="3600" dirty="0" smtClean="0">
                <a:solidFill>
                  <a:prstClr val="black"/>
                </a:solidFill>
                <a:latin typeface="+mj-ea"/>
                <a:ea typeface="+mj-ea"/>
              </a:rPr>
              <a:t>で計算</a:t>
            </a:r>
            <a:r>
              <a:rPr lang="ja-JP" altLang="en-US" sz="3600" dirty="0">
                <a:solidFill>
                  <a:prstClr val="black"/>
                </a:solidFill>
                <a:latin typeface="+mj-ea"/>
                <a:ea typeface="+mj-ea"/>
              </a:rPr>
              <a:t>する</a:t>
            </a:r>
          </a:p>
          <a:p>
            <a:pPr marL="457200" indent="-457200">
              <a:buFont typeface="Arial" pitchFamily="34" charset="0"/>
              <a:buChar char="•"/>
            </a:pPr>
            <a:endParaRPr lang="en-US" altLang="ja-JP" sz="3600" dirty="0">
              <a:solidFill>
                <a:prstClr val="black"/>
              </a:solidFill>
              <a:latin typeface="+mj-ea"/>
              <a:ea typeface="+mj-ea"/>
            </a:endParaRPr>
          </a:p>
          <a:p>
            <a:endParaRPr lang="ja-JP" altLang="en-US" sz="3600" dirty="0">
              <a:solidFill>
                <a:prstClr val="black"/>
              </a:solidFill>
              <a:latin typeface="+mj-ea"/>
              <a:ea typeface="+mj-ea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4530" y="382658"/>
            <a:ext cx="5455358" cy="57940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216759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0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8" grpId="0"/>
      <p:bldP spid="2" grpId="0"/>
      <p:bldP spid="2" grpId="1"/>
      <p:bldP spid="5" grpId="0"/>
      <p:bldP spid="5" grpId="1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テキスト ボックス 5"/>
          <p:cNvSpPr txBox="1"/>
          <p:nvPr/>
        </p:nvSpPr>
        <p:spPr>
          <a:xfrm>
            <a:off x="7810493" y="6209293"/>
            <a:ext cx="133350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3200" dirty="0" smtClean="0">
                <a:solidFill>
                  <a:prstClr val="black"/>
                </a:solidFill>
                <a:latin typeface="AR P丸ゴシック体E" pitchFamily="50" charset="-128"/>
                <a:ea typeface="AR P丸ゴシック体E" pitchFamily="50" charset="-128"/>
              </a:rPr>
              <a:t>3</a:t>
            </a:r>
            <a:endParaRPr lang="ja-JP" altLang="en-US" sz="3200" dirty="0">
              <a:solidFill>
                <a:prstClr val="black"/>
              </a:solidFill>
              <a:latin typeface="AR P丸ゴシック体E" pitchFamily="50" charset="-128"/>
              <a:ea typeface="AR P丸ゴシック体E" pitchFamily="50" charset="-128"/>
            </a:endParaRPr>
          </a:p>
        </p:txBody>
      </p:sp>
      <p:sp>
        <p:nvSpPr>
          <p:cNvPr id="8" name="テキスト ボックス 7"/>
          <p:cNvSpPr txBox="1"/>
          <p:nvPr/>
        </p:nvSpPr>
        <p:spPr>
          <a:xfrm>
            <a:off x="7810492" y="6209293"/>
            <a:ext cx="133350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3200" dirty="0" smtClean="0">
                <a:solidFill>
                  <a:prstClr val="black"/>
                </a:solidFill>
                <a:latin typeface="AR P丸ゴシック体E" pitchFamily="50" charset="-128"/>
                <a:ea typeface="AR P丸ゴシック体E" pitchFamily="50" charset="-128"/>
              </a:rPr>
              <a:t>2</a:t>
            </a:r>
          </a:p>
          <a:p>
            <a:pPr algn="ctr"/>
            <a:endParaRPr lang="ja-JP" altLang="en-US" sz="3200" dirty="0">
              <a:solidFill>
                <a:prstClr val="black"/>
              </a:solidFill>
              <a:latin typeface="AR P丸ゴシック体E" pitchFamily="50" charset="-128"/>
              <a:ea typeface="AR P丸ゴシック体E" pitchFamily="50" charset="-128"/>
            </a:endParaRPr>
          </a:p>
        </p:txBody>
      </p:sp>
      <p:sp>
        <p:nvSpPr>
          <p:cNvPr id="2" name="テキスト ボックス 1"/>
          <p:cNvSpPr txBox="1"/>
          <p:nvPr/>
        </p:nvSpPr>
        <p:spPr>
          <a:xfrm>
            <a:off x="775504" y="405114"/>
            <a:ext cx="373862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dirty="0" smtClean="0">
                <a:solidFill>
                  <a:prstClr val="black"/>
                </a:solidFill>
                <a:latin typeface="+mj-ea"/>
                <a:ea typeface="+mj-ea"/>
              </a:rPr>
              <a:t>SUMIFS</a:t>
            </a:r>
            <a:endParaRPr lang="ja-JP" altLang="en-US" sz="6600" dirty="0">
              <a:solidFill>
                <a:prstClr val="black"/>
              </a:solidFill>
              <a:latin typeface="+mj-ea"/>
              <a:ea typeface="+mj-ea"/>
            </a:endParaRPr>
          </a:p>
        </p:txBody>
      </p:sp>
      <p:sp>
        <p:nvSpPr>
          <p:cNvPr id="3" name="テキスト ボックス 2"/>
          <p:cNvSpPr txBox="1"/>
          <p:nvPr/>
        </p:nvSpPr>
        <p:spPr>
          <a:xfrm>
            <a:off x="775504" y="5407306"/>
            <a:ext cx="134266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4400" dirty="0">
                <a:solidFill>
                  <a:prstClr val="black"/>
                </a:solidFill>
                <a:latin typeface="AR丸ゴシック体M" pitchFamily="49" charset="-128"/>
                <a:ea typeface="AR丸ゴシック体M" pitchFamily="49" charset="-128"/>
              </a:rPr>
              <a:t>関数</a:t>
            </a:r>
          </a:p>
        </p:txBody>
      </p:sp>
      <p:sp>
        <p:nvSpPr>
          <p:cNvPr id="5" name="テキスト ボックス 4"/>
          <p:cNvSpPr txBox="1"/>
          <p:nvPr/>
        </p:nvSpPr>
        <p:spPr>
          <a:xfrm>
            <a:off x="173620" y="1498362"/>
            <a:ext cx="9456516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3600" dirty="0" smtClean="0">
                <a:solidFill>
                  <a:prstClr val="black"/>
                </a:solidFill>
                <a:latin typeface="+mj-ea"/>
                <a:ea typeface="+mj-ea"/>
              </a:rPr>
              <a:t>=SUMIFS(</a:t>
            </a:r>
            <a:r>
              <a:rPr lang="ja-JP" altLang="en-US" sz="3600" dirty="0">
                <a:solidFill>
                  <a:prstClr val="black"/>
                </a:solidFill>
                <a:latin typeface="+mj-ea"/>
                <a:ea typeface="+mj-ea"/>
              </a:rPr>
              <a:t>合計する範囲</a:t>
            </a:r>
            <a:r>
              <a:rPr lang="en-US" altLang="ja-JP" sz="3600" dirty="0">
                <a:solidFill>
                  <a:prstClr val="black"/>
                </a:solidFill>
                <a:latin typeface="+mj-ea"/>
                <a:ea typeface="+mj-ea"/>
              </a:rPr>
              <a:t>,</a:t>
            </a:r>
            <a:r>
              <a:rPr lang="ja-JP" altLang="en-US" sz="3600" dirty="0">
                <a:solidFill>
                  <a:prstClr val="black"/>
                </a:solidFill>
                <a:latin typeface="+mj-ea"/>
                <a:ea typeface="+mj-ea"/>
              </a:rPr>
              <a:t>条件の範囲</a:t>
            </a:r>
            <a:r>
              <a:rPr lang="en-US" altLang="ja-JP" sz="3600" dirty="0">
                <a:solidFill>
                  <a:prstClr val="black"/>
                </a:solidFill>
                <a:latin typeface="+mj-ea"/>
                <a:ea typeface="+mj-ea"/>
              </a:rPr>
              <a:t>,</a:t>
            </a:r>
            <a:r>
              <a:rPr lang="ja-JP" altLang="en-US" sz="3600" dirty="0" smtClean="0">
                <a:solidFill>
                  <a:prstClr val="black"/>
                </a:solidFill>
                <a:latin typeface="+mj-ea"/>
                <a:ea typeface="+mj-ea"/>
              </a:rPr>
              <a:t>条件</a:t>
            </a:r>
            <a:r>
              <a:rPr lang="en-US" altLang="ja-JP" sz="3600" dirty="0" smtClean="0">
                <a:solidFill>
                  <a:prstClr val="black"/>
                </a:solidFill>
                <a:latin typeface="+mj-ea"/>
                <a:ea typeface="+mj-ea"/>
              </a:rPr>
              <a:t>)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ja-JP" altLang="en-US" sz="3600" dirty="0">
                <a:solidFill>
                  <a:prstClr val="black"/>
                </a:solidFill>
                <a:latin typeface="+mj-ea"/>
                <a:ea typeface="+mj-ea"/>
              </a:rPr>
              <a:t>複数の条件に</a:t>
            </a:r>
            <a:r>
              <a:rPr lang="ja-JP" altLang="en-US" sz="3600" dirty="0" smtClean="0">
                <a:solidFill>
                  <a:prstClr val="black"/>
                </a:solidFill>
                <a:latin typeface="+mj-ea"/>
                <a:ea typeface="+mj-ea"/>
              </a:rPr>
              <a:t>あてはまる</a:t>
            </a:r>
            <a:r>
              <a:rPr lang="en-US" altLang="ja-JP" sz="3600" dirty="0" smtClean="0">
                <a:solidFill>
                  <a:prstClr val="black"/>
                </a:solidFill>
                <a:latin typeface="+mj-ea"/>
                <a:ea typeface="+mj-ea"/>
              </a:rPr>
              <a:t/>
            </a:r>
            <a:br>
              <a:rPr lang="en-US" altLang="ja-JP" sz="3600" dirty="0" smtClean="0">
                <a:solidFill>
                  <a:prstClr val="black"/>
                </a:solidFill>
                <a:latin typeface="+mj-ea"/>
                <a:ea typeface="+mj-ea"/>
              </a:rPr>
            </a:br>
            <a:r>
              <a:rPr lang="ja-JP" altLang="en-US" sz="3600" dirty="0" smtClean="0">
                <a:solidFill>
                  <a:prstClr val="black"/>
                </a:solidFill>
                <a:latin typeface="+mj-ea"/>
                <a:ea typeface="+mj-ea"/>
              </a:rPr>
              <a:t>数値</a:t>
            </a:r>
            <a:r>
              <a:rPr lang="ja-JP" altLang="en-US" sz="3600" dirty="0">
                <a:solidFill>
                  <a:prstClr val="black"/>
                </a:solidFill>
                <a:latin typeface="+mj-ea"/>
                <a:ea typeface="+mj-ea"/>
              </a:rPr>
              <a:t>の合計を出す</a:t>
            </a:r>
          </a:p>
          <a:p>
            <a:pPr marL="457200" indent="-457200">
              <a:buFont typeface="Arial" pitchFamily="34" charset="0"/>
              <a:buChar char="•"/>
            </a:pPr>
            <a:endParaRPr lang="en-US" altLang="ja-JP" sz="3600" dirty="0">
              <a:solidFill>
                <a:prstClr val="black"/>
              </a:solidFill>
              <a:latin typeface="+mj-ea"/>
              <a:ea typeface="+mj-ea"/>
            </a:endParaRPr>
          </a:p>
          <a:p>
            <a:endParaRPr lang="ja-JP" altLang="en-US" sz="3600" dirty="0">
              <a:solidFill>
                <a:prstClr val="black"/>
              </a:solidFill>
              <a:latin typeface="+mj-ea"/>
              <a:ea typeface="+mj-ea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2389" y="360256"/>
            <a:ext cx="6804856" cy="5849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737156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0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  <p:bldP spid="2" grpId="0"/>
      <p:bldP spid="2" grpId="1"/>
      <p:bldP spid="5" grpId="0"/>
      <p:bldP spid="5" grpId="1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ボックス 6"/>
          <p:cNvSpPr txBox="1"/>
          <p:nvPr/>
        </p:nvSpPr>
        <p:spPr>
          <a:xfrm>
            <a:off x="7810492" y="6209292"/>
            <a:ext cx="133350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3200" dirty="0" smtClean="0">
                <a:solidFill>
                  <a:prstClr val="black"/>
                </a:solidFill>
                <a:latin typeface="AR P丸ゴシック体E" pitchFamily="50" charset="-128"/>
                <a:ea typeface="AR P丸ゴシック体E" pitchFamily="50" charset="-128"/>
              </a:rPr>
              <a:t>4</a:t>
            </a:r>
            <a:endParaRPr lang="ja-JP" altLang="en-US" sz="3200" dirty="0">
              <a:solidFill>
                <a:prstClr val="black"/>
              </a:solidFill>
              <a:latin typeface="AR P丸ゴシック体E" pitchFamily="50" charset="-128"/>
              <a:ea typeface="AR P丸ゴシック体E" pitchFamily="50" charset="-128"/>
            </a:endParaRPr>
          </a:p>
        </p:txBody>
      </p:sp>
      <p:sp>
        <p:nvSpPr>
          <p:cNvPr id="2" name="テキスト ボックス 1"/>
          <p:cNvSpPr txBox="1"/>
          <p:nvPr/>
        </p:nvSpPr>
        <p:spPr>
          <a:xfrm>
            <a:off x="775504" y="405114"/>
            <a:ext cx="511601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dirty="0">
                <a:solidFill>
                  <a:prstClr val="black"/>
                </a:solidFill>
                <a:latin typeface="+mj-ea"/>
                <a:ea typeface="+mj-ea"/>
              </a:rPr>
              <a:t>AVERAGEIFS</a:t>
            </a:r>
          </a:p>
        </p:txBody>
      </p:sp>
      <p:sp>
        <p:nvSpPr>
          <p:cNvPr id="3" name="テキスト ボックス 2"/>
          <p:cNvSpPr txBox="1"/>
          <p:nvPr/>
        </p:nvSpPr>
        <p:spPr>
          <a:xfrm>
            <a:off x="775504" y="5407306"/>
            <a:ext cx="134266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4400" dirty="0">
                <a:solidFill>
                  <a:prstClr val="black"/>
                </a:solidFill>
                <a:latin typeface="AR丸ゴシック体M" pitchFamily="49" charset="-128"/>
                <a:ea typeface="AR丸ゴシック体M" pitchFamily="49" charset="-128"/>
              </a:rPr>
              <a:t>関数</a:t>
            </a:r>
          </a:p>
        </p:txBody>
      </p:sp>
      <p:sp>
        <p:nvSpPr>
          <p:cNvPr id="5" name="テキスト ボックス 4"/>
          <p:cNvSpPr txBox="1"/>
          <p:nvPr/>
        </p:nvSpPr>
        <p:spPr>
          <a:xfrm>
            <a:off x="243068" y="1278727"/>
            <a:ext cx="9178723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3200" dirty="0">
                <a:solidFill>
                  <a:prstClr val="black"/>
                </a:solidFill>
                <a:latin typeface="+mj-ea"/>
                <a:ea typeface="+mj-ea"/>
              </a:rPr>
              <a:t>=AVERAGEIFS</a:t>
            </a:r>
            <a:r>
              <a:rPr lang="en-US" altLang="ja-JP" sz="3200" dirty="0" smtClean="0">
                <a:solidFill>
                  <a:prstClr val="black"/>
                </a:solidFill>
                <a:latin typeface="+mj-ea"/>
                <a:ea typeface="+mj-ea"/>
              </a:rPr>
              <a:t>(</a:t>
            </a:r>
            <a:r>
              <a:rPr lang="ja-JP" altLang="en-US" sz="3200" dirty="0" smtClean="0">
                <a:solidFill>
                  <a:prstClr val="black"/>
                </a:solidFill>
                <a:latin typeface="+mj-ea"/>
                <a:ea typeface="+mj-ea"/>
              </a:rPr>
              <a:t>平均</a:t>
            </a:r>
            <a:r>
              <a:rPr lang="ja-JP" altLang="en-US" sz="3200" dirty="0">
                <a:solidFill>
                  <a:prstClr val="black"/>
                </a:solidFill>
                <a:latin typeface="+mj-ea"/>
                <a:ea typeface="+mj-ea"/>
              </a:rPr>
              <a:t>する範囲</a:t>
            </a:r>
            <a:r>
              <a:rPr lang="en-US" altLang="ja-JP" sz="3200" dirty="0">
                <a:solidFill>
                  <a:prstClr val="black"/>
                </a:solidFill>
                <a:latin typeface="+mj-ea"/>
                <a:ea typeface="+mj-ea"/>
              </a:rPr>
              <a:t>,</a:t>
            </a:r>
            <a:r>
              <a:rPr lang="ja-JP" altLang="en-US" sz="3200" dirty="0">
                <a:solidFill>
                  <a:prstClr val="black"/>
                </a:solidFill>
                <a:latin typeface="+mj-ea"/>
                <a:ea typeface="+mj-ea"/>
              </a:rPr>
              <a:t>条件の範囲</a:t>
            </a:r>
            <a:r>
              <a:rPr lang="en-US" altLang="ja-JP" sz="3200" dirty="0">
                <a:solidFill>
                  <a:prstClr val="black"/>
                </a:solidFill>
                <a:latin typeface="+mj-ea"/>
                <a:ea typeface="+mj-ea"/>
              </a:rPr>
              <a:t>,</a:t>
            </a:r>
            <a:r>
              <a:rPr lang="ja-JP" altLang="en-US" sz="3200" dirty="0" smtClean="0">
                <a:solidFill>
                  <a:prstClr val="black"/>
                </a:solidFill>
                <a:latin typeface="+mj-ea"/>
                <a:ea typeface="+mj-ea"/>
              </a:rPr>
              <a:t>条件</a:t>
            </a:r>
            <a:r>
              <a:rPr lang="en-US" altLang="ja-JP" sz="3200" dirty="0" smtClean="0">
                <a:solidFill>
                  <a:prstClr val="black"/>
                </a:solidFill>
                <a:latin typeface="+mj-ea"/>
                <a:ea typeface="+mj-ea"/>
              </a:rPr>
              <a:t>)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ja-JP" altLang="en-US" sz="3600" dirty="0" smtClean="0">
                <a:solidFill>
                  <a:prstClr val="black"/>
                </a:solidFill>
                <a:latin typeface="+mj-ea"/>
                <a:ea typeface="+mj-ea"/>
              </a:rPr>
              <a:t>複数</a:t>
            </a:r>
            <a:r>
              <a:rPr lang="ja-JP" altLang="en-US" sz="3600" dirty="0">
                <a:solidFill>
                  <a:prstClr val="black"/>
                </a:solidFill>
                <a:latin typeface="+mj-ea"/>
                <a:ea typeface="+mj-ea"/>
              </a:rPr>
              <a:t>の条件に</a:t>
            </a:r>
            <a:r>
              <a:rPr lang="ja-JP" altLang="en-US" sz="3600" dirty="0" smtClean="0">
                <a:solidFill>
                  <a:prstClr val="black"/>
                </a:solidFill>
                <a:latin typeface="+mj-ea"/>
                <a:ea typeface="+mj-ea"/>
              </a:rPr>
              <a:t>あてはまる</a:t>
            </a:r>
            <a:r>
              <a:rPr lang="en-US" altLang="ja-JP" sz="3600" dirty="0" smtClean="0">
                <a:solidFill>
                  <a:prstClr val="black"/>
                </a:solidFill>
                <a:latin typeface="+mj-ea"/>
                <a:ea typeface="+mj-ea"/>
              </a:rPr>
              <a:t/>
            </a:r>
            <a:br>
              <a:rPr lang="en-US" altLang="ja-JP" sz="3600" dirty="0" smtClean="0">
                <a:solidFill>
                  <a:prstClr val="black"/>
                </a:solidFill>
                <a:latin typeface="+mj-ea"/>
                <a:ea typeface="+mj-ea"/>
              </a:rPr>
            </a:br>
            <a:r>
              <a:rPr lang="ja-JP" altLang="en-US" sz="3600" dirty="0" smtClean="0">
                <a:solidFill>
                  <a:prstClr val="black"/>
                </a:solidFill>
                <a:latin typeface="+mj-ea"/>
                <a:ea typeface="+mj-ea"/>
              </a:rPr>
              <a:t>数値の平均を</a:t>
            </a:r>
            <a:r>
              <a:rPr lang="ja-JP" altLang="en-US" sz="3600" dirty="0">
                <a:solidFill>
                  <a:prstClr val="black"/>
                </a:solidFill>
                <a:latin typeface="+mj-ea"/>
                <a:ea typeface="+mj-ea"/>
              </a:rPr>
              <a:t>出す</a:t>
            </a:r>
          </a:p>
          <a:p>
            <a:pPr marL="457200" indent="-457200">
              <a:buFont typeface="Arial" pitchFamily="34" charset="0"/>
              <a:buChar char="•"/>
            </a:pPr>
            <a:endParaRPr lang="en-US" altLang="ja-JP" sz="3600" dirty="0">
              <a:solidFill>
                <a:prstClr val="black"/>
              </a:solidFill>
              <a:latin typeface="+mj-ea"/>
              <a:ea typeface="+mj-ea"/>
            </a:endParaRPr>
          </a:p>
          <a:p>
            <a:endParaRPr lang="ja-JP" altLang="en-US" sz="3600" dirty="0">
              <a:solidFill>
                <a:prstClr val="black"/>
              </a:solidFill>
              <a:latin typeface="+mj-ea"/>
              <a:ea typeface="+mj-ea"/>
            </a:endParaRPr>
          </a:p>
        </p:txBody>
      </p:sp>
      <p:sp>
        <p:nvSpPr>
          <p:cNvPr id="6" name="テキスト ボックス 5"/>
          <p:cNvSpPr txBox="1"/>
          <p:nvPr/>
        </p:nvSpPr>
        <p:spPr>
          <a:xfrm>
            <a:off x="7810493" y="6209293"/>
            <a:ext cx="133350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3200" dirty="0" smtClean="0">
                <a:solidFill>
                  <a:prstClr val="black"/>
                </a:solidFill>
                <a:latin typeface="AR P丸ゴシック体E" pitchFamily="50" charset="-128"/>
                <a:ea typeface="AR P丸ゴシック体E" pitchFamily="50" charset="-128"/>
              </a:rPr>
              <a:t>3</a:t>
            </a:r>
            <a:endParaRPr lang="ja-JP" altLang="en-US" sz="3200" dirty="0">
              <a:solidFill>
                <a:prstClr val="black"/>
              </a:solidFill>
              <a:latin typeface="AR P丸ゴシック体E" pitchFamily="50" charset="-128"/>
              <a:ea typeface="AR P丸ゴシック体E" pitchFamily="50" charset="-128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315" y="312622"/>
            <a:ext cx="6877046" cy="58966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171725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42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0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2" grpId="0"/>
      <p:bldP spid="2" grpId="1"/>
      <p:bldP spid="5" grpId="0"/>
      <p:bldP spid="5" grpId="1"/>
      <p:bldP spid="6" grpId="0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テキスト ボックス 5"/>
          <p:cNvSpPr txBox="1"/>
          <p:nvPr/>
        </p:nvSpPr>
        <p:spPr>
          <a:xfrm>
            <a:off x="7810493" y="6209293"/>
            <a:ext cx="133350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3200" dirty="0" smtClean="0">
                <a:solidFill>
                  <a:prstClr val="black"/>
                </a:solidFill>
                <a:latin typeface="AR P丸ゴシック体E" pitchFamily="50" charset="-128"/>
                <a:ea typeface="AR P丸ゴシック体E" pitchFamily="50" charset="-128"/>
              </a:rPr>
              <a:t>5</a:t>
            </a:r>
            <a:endParaRPr lang="ja-JP" altLang="en-US" sz="3200" dirty="0">
              <a:solidFill>
                <a:prstClr val="black"/>
              </a:solidFill>
              <a:latin typeface="AR P丸ゴシック体E" pitchFamily="50" charset="-128"/>
              <a:ea typeface="AR P丸ゴシック体E" pitchFamily="50" charset="-128"/>
            </a:endParaRPr>
          </a:p>
        </p:txBody>
      </p:sp>
      <p:sp>
        <p:nvSpPr>
          <p:cNvPr id="7" name="テキスト ボックス 6"/>
          <p:cNvSpPr txBox="1"/>
          <p:nvPr/>
        </p:nvSpPr>
        <p:spPr>
          <a:xfrm>
            <a:off x="7810493" y="6209293"/>
            <a:ext cx="133350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3200" dirty="0" smtClean="0">
                <a:solidFill>
                  <a:prstClr val="black"/>
                </a:solidFill>
                <a:latin typeface="AR P丸ゴシック体E" pitchFamily="50" charset="-128"/>
                <a:ea typeface="AR P丸ゴシック体E" pitchFamily="50" charset="-128"/>
              </a:rPr>
              <a:t>4</a:t>
            </a:r>
            <a:endParaRPr lang="ja-JP" altLang="en-US" sz="3200" dirty="0">
              <a:solidFill>
                <a:prstClr val="black"/>
              </a:solidFill>
              <a:latin typeface="AR P丸ゴシック体E" pitchFamily="50" charset="-128"/>
              <a:ea typeface="AR P丸ゴシック体E" pitchFamily="50" charset="-128"/>
            </a:endParaRPr>
          </a:p>
        </p:txBody>
      </p:sp>
      <p:sp>
        <p:nvSpPr>
          <p:cNvPr id="2" name="テキスト ボックス 1"/>
          <p:cNvSpPr txBox="1"/>
          <p:nvPr/>
        </p:nvSpPr>
        <p:spPr>
          <a:xfrm>
            <a:off x="775504" y="170731"/>
            <a:ext cx="373862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dirty="0">
                <a:solidFill>
                  <a:prstClr val="black"/>
                </a:solidFill>
                <a:latin typeface="+mj-ea"/>
                <a:ea typeface="+mj-ea"/>
              </a:rPr>
              <a:t>CEILING</a:t>
            </a:r>
          </a:p>
        </p:txBody>
      </p:sp>
      <p:sp>
        <p:nvSpPr>
          <p:cNvPr id="3" name="テキスト ボックス 2"/>
          <p:cNvSpPr txBox="1"/>
          <p:nvPr/>
        </p:nvSpPr>
        <p:spPr>
          <a:xfrm>
            <a:off x="775504" y="5407306"/>
            <a:ext cx="134266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4400" dirty="0">
                <a:solidFill>
                  <a:prstClr val="black"/>
                </a:solidFill>
                <a:latin typeface="AR丸ゴシック体M" pitchFamily="49" charset="-128"/>
                <a:ea typeface="AR丸ゴシック体M" pitchFamily="49" charset="-128"/>
              </a:rPr>
              <a:t>関数</a:t>
            </a:r>
          </a:p>
        </p:txBody>
      </p:sp>
      <p:sp>
        <p:nvSpPr>
          <p:cNvPr id="5" name="テキスト ボックス 4"/>
          <p:cNvSpPr txBox="1"/>
          <p:nvPr/>
        </p:nvSpPr>
        <p:spPr>
          <a:xfrm>
            <a:off x="595021" y="1066038"/>
            <a:ext cx="8831483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3200" dirty="0">
                <a:solidFill>
                  <a:prstClr val="black"/>
                </a:solidFill>
                <a:latin typeface="+mj-ea"/>
                <a:ea typeface="+mj-ea"/>
              </a:rPr>
              <a:t>=CEILING(</a:t>
            </a:r>
            <a:r>
              <a:rPr lang="ja-JP" altLang="en-US" sz="3200" dirty="0">
                <a:solidFill>
                  <a:prstClr val="black"/>
                </a:solidFill>
                <a:latin typeface="+mj-ea"/>
                <a:ea typeface="+mj-ea"/>
              </a:rPr>
              <a:t>数値</a:t>
            </a:r>
            <a:r>
              <a:rPr lang="en-US" altLang="ja-JP" sz="3200" dirty="0">
                <a:solidFill>
                  <a:prstClr val="black"/>
                </a:solidFill>
                <a:latin typeface="+mj-ea"/>
                <a:ea typeface="+mj-ea"/>
              </a:rPr>
              <a:t>,</a:t>
            </a:r>
            <a:r>
              <a:rPr lang="ja-JP" altLang="en-US" sz="3200" dirty="0">
                <a:solidFill>
                  <a:prstClr val="black"/>
                </a:solidFill>
                <a:latin typeface="+mj-ea"/>
                <a:ea typeface="+mj-ea"/>
              </a:rPr>
              <a:t>基準値</a:t>
            </a:r>
            <a:r>
              <a:rPr lang="en-US" altLang="ja-JP" sz="3200" dirty="0">
                <a:solidFill>
                  <a:prstClr val="black"/>
                </a:solidFill>
                <a:latin typeface="+mj-ea"/>
                <a:ea typeface="+mj-ea"/>
              </a:rPr>
              <a:t>)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ja-JP" altLang="en-US" sz="3600" dirty="0">
                <a:solidFill>
                  <a:prstClr val="black"/>
                </a:solidFill>
                <a:latin typeface="+mj-ea"/>
                <a:ea typeface="+mj-ea"/>
              </a:rPr>
              <a:t>数値を指定</a:t>
            </a:r>
            <a:r>
              <a:rPr lang="ja-JP" altLang="en-US" sz="3600" dirty="0" smtClean="0">
                <a:solidFill>
                  <a:prstClr val="black"/>
                </a:solidFill>
                <a:latin typeface="+mj-ea"/>
                <a:ea typeface="+mj-ea"/>
              </a:rPr>
              <a:t>した</a:t>
            </a:r>
            <a:r>
              <a:rPr lang="en-US" altLang="ja-JP" sz="3600" dirty="0" smtClean="0">
                <a:solidFill>
                  <a:prstClr val="black"/>
                </a:solidFill>
                <a:latin typeface="+mj-ea"/>
                <a:ea typeface="+mj-ea"/>
              </a:rPr>
              <a:t/>
            </a:r>
            <a:br>
              <a:rPr lang="en-US" altLang="ja-JP" sz="3600" dirty="0" smtClean="0">
                <a:solidFill>
                  <a:prstClr val="black"/>
                </a:solidFill>
                <a:latin typeface="+mj-ea"/>
                <a:ea typeface="+mj-ea"/>
              </a:rPr>
            </a:br>
            <a:r>
              <a:rPr lang="ja-JP" altLang="en-US" sz="3600" dirty="0" smtClean="0">
                <a:solidFill>
                  <a:prstClr val="black"/>
                </a:solidFill>
                <a:latin typeface="+mj-ea"/>
                <a:ea typeface="+mj-ea"/>
              </a:rPr>
              <a:t>基準</a:t>
            </a:r>
            <a:r>
              <a:rPr lang="ja-JP" altLang="en-US" sz="3600" dirty="0">
                <a:solidFill>
                  <a:prstClr val="black"/>
                </a:solidFill>
                <a:latin typeface="+mj-ea"/>
                <a:ea typeface="+mj-ea"/>
              </a:rPr>
              <a:t>の値</a:t>
            </a:r>
            <a:r>
              <a:rPr lang="en-US" altLang="ja-JP" sz="3600" dirty="0">
                <a:solidFill>
                  <a:prstClr val="black"/>
                </a:solidFill>
                <a:latin typeface="+mj-ea"/>
                <a:ea typeface="+mj-ea"/>
              </a:rPr>
              <a:t>(</a:t>
            </a:r>
            <a:r>
              <a:rPr lang="ja-JP" altLang="en-US" sz="3600" dirty="0">
                <a:solidFill>
                  <a:prstClr val="black"/>
                </a:solidFill>
                <a:latin typeface="+mj-ea"/>
                <a:ea typeface="+mj-ea"/>
              </a:rPr>
              <a:t>の倍数</a:t>
            </a:r>
            <a:r>
              <a:rPr lang="en-US" altLang="ja-JP" sz="3600" dirty="0" smtClean="0">
                <a:solidFill>
                  <a:prstClr val="black"/>
                </a:solidFill>
                <a:latin typeface="+mj-ea"/>
                <a:ea typeface="+mj-ea"/>
              </a:rPr>
              <a:t>)</a:t>
            </a:r>
            <a:r>
              <a:rPr lang="ja-JP" altLang="en-US" sz="3600" dirty="0" smtClean="0">
                <a:solidFill>
                  <a:prstClr val="black"/>
                </a:solidFill>
                <a:latin typeface="+mj-ea"/>
                <a:ea typeface="+mj-ea"/>
              </a:rPr>
              <a:t>に近い値で切り上げる</a:t>
            </a:r>
            <a:endParaRPr lang="ja-JP" altLang="en-US" sz="3600" dirty="0">
              <a:solidFill>
                <a:prstClr val="black"/>
              </a:solidFill>
              <a:latin typeface="+mj-ea"/>
              <a:ea typeface="+mj-ea"/>
            </a:endParaRPr>
          </a:p>
          <a:p>
            <a:pPr marL="457200" indent="-457200">
              <a:buFont typeface="Arial" pitchFamily="34" charset="0"/>
              <a:buChar char="•"/>
            </a:pPr>
            <a:endParaRPr lang="en-US" altLang="ja-JP" sz="3600" dirty="0">
              <a:solidFill>
                <a:prstClr val="black"/>
              </a:solidFill>
              <a:latin typeface="+mj-ea"/>
              <a:ea typeface="+mj-ea"/>
            </a:endParaRPr>
          </a:p>
          <a:p>
            <a:endParaRPr lang="ja-JP" altLang="en-US" sz="3600" dirty="0">
              <a:solidFill>
                <a:prstClr val="black"/>
              </a:solidFill>
              <a:latin typeface="+mj-ea"/>
              <a:ea typeface="+mj-ea"/>
            </a:endParaRPr>
          </a:p>
        </p:txBody>
      </p:sp>
      <p:graphicFrame>
        <p:nvGraphicFramePr>
          <p:cNvPr id="4" name="表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22490089"/>
              </p:ext>
            </p:extLst>
          </p:nvPr>
        </p:nvGraphicFramePr>
        <p:xfrm>
          <a:off x="2381246" y="2816551"/>
          <a:ext cx="6427089" cy="336019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142363"/>
                <a:gridCol w="2142363"/>
                <a:gridCol w="2142363"/>
              </a:tblGrid>
              <a:tr h="840049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3200" dirty="0" smtClean="0">
                          <a:latin typeface="AR丸ゴシック体M" pitchFamily="49" charset="-128"/>
                          <a:ea typeface="AR丸ゴシック体M" pitchFamily="49" charset="-128"/>
                        </a:rPr>
                        <a:t>数値</a:t>
                      </a:r>
                      <a:endParaRPr kumimoji="1" lang="ja-JP" altLang="en-US" sz="3200" dirty="0">
                        <a:latin typeface="AR丸ゴシック体M" pitchFamily="49" charset="-128"/>
                        <a:ea typeface="AR丸ゴシック体M" pitchFamily="49" charset="-128"/>
                      </a:endParaRPr>
                    </a:p>
                  </a:txBody>
                  <a:tcPr anchor="ctr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3200" dirty="0" smtClean="0">
                          <a:latin typeface="AR丸ゴシック体M" pitchFamily="49" charset="-128"/>
                          <a:ea typeface="AR丸ゴシック体M" pitchFamily="49" charset="-128"/>
                        </a:rPr>
                        <a:t>基準値</a:t>
                      </a:r>
                      <a:endParaRPr kumimoji="1" lang="ja-JP" altLang="en-US" sz="3200" dirty="0">
                        <a:latin typeface="AR丸ゴシック体M" pitchFamily="49" charset="-128"/>
                        <a:ea typeface="AR丸ゴシック体M" pitchFamily="49" charset="-128"/>
                      </a:endParaRPr>
                    </a:p>
                  </a:txBody>
                  <a:tcPr anchor="ctr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3200" dirty="0" smtClean="0">
                          <a:latin typeface="AR丸ゴシック体M" pitchFamily="49" charset="-128"/>
                          <a:ea typeface="AR丸ゴシック体M" pitchFamily="49" charset="-128"/>
                        </a:rPr>
                        <a:t>結果</a:t>
                      </a:r>
                      <a:endParaRPr kumimoji="1" lang="ja-JP" altLang="en-US" sz="3200" dirty="0">
                        <a:latin typeface="AR丸ゴシック体M" pitchFamily="49" charset="-128"/>
                        <a:ea typeface="AR丸ゴシック体M" pitchFamily="49" charset="-128"/>
                      </a:endParaRPr>
                    </a:p>
                  </a:txBody>
                  <a:tcPr anchor="ctr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840049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4400" dirty="0" smtClean="0">
                          <a:latin typeface="AR丸ゴシック体M" pitchFamily="49" charset="-128"/>
                          <a:ea typeface="AR丸ゴシック体M" pitchFamily="49" charset="-128"/>
                        </a:rPr>
                        <a:t>28</a:t>
                      </a:r>
                      <a:endParaRPr kumimoji="1" lang="ja-JP" altLang="en-US" sz="4400" dirty="0">
                        <a:latin typeface="AR丸ゴシック体M" pitchFamily="49" charset="-128"/>
                        <a:ea typeface="AR丸ゴシック体M" pitchFamily="49" charset="-128"/>
                      </a:endParaRPr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ctr"/>
                      <a:r>
                        <a:rPr kumimoji="1" lang="en-US" altLang="ja-JP" sz="4400" dirty="0" smtClean="0">
                          <a:latin typeface="AR丸ゴシック体M" pitchFamily="49" charset="-128"/>
                          <a:ea typeface="AR丸ゴシック体M" pitchFamily="49" charset="-128"/>
                        </a:rPr>
                        <a:t>10</a:t>
                      </a:r>
                      <a:endParaRPr kumimoji="1" lang="ja-JP" altLang="en-US" sz="4400" dirty="0">
                        <a:latin typeface="AR丸ゴシック体M" pitchFamily="49" charset="-128"/>
                        <a:ea typeface="AR丸ゴシック体M" pitchFamily="49" charset="-128"/>
                      </a:endParaRPr>
                    </a:p>
                  </a:txBody>
                  <a:tcPr anchor="ctr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4400" dirty="0" smtClean="0">
                          <a:latin typeface="AR丸ゴシック体M" pitchFamily="49" charset="-128"/>
                          <a:ea typeface="AR丸ゴシック体M" pitchFamily="49" charset="-128"/>
                        </a:rPr>
                        <a:t>30</a:t>
                      </a:r>
                      <a:endParaRPr kumimoji="1" lang="ja-JP" altLang="en-US" sz="4400" dirty="0">
                        <a:latin typeface="AR丸ゴシック体M" pitchFamily="49" charset="-128"/>
                        <a:ea typeface="AR丸ゴシック体M" pitchFamily="49" charset="-128"/>
                      </a:endParaRPr>
                    </a:p>
                  </a:txBody>
                  <a:tcPr anchor="ctr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40049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4400" dirty="0" smtClean="0">
                          <a:latin typeface="AR丸ゴシック体M" pitchFamily="49" charset="-128"/>
                          <a:ea typeface="AR丸ゴシック体M" pitchFamily="49" charset="-128"/>
                        </a:rPr>
                        <a:t>34</a:t>
                      </a:r>
                      <a:endParaRPr kumimoji="1" lang="ja-JP" altLang="en-US" sz="4400" dirty="0">
                        <a:latin typeface="AR丸ゴシック体M" pitchFamily="49" charset="-128"/>
                        <a:ea typeface="AR丸ゴシック体M" pitchFamily="49" charset="-128"/>
                      </a:endParaRPr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kumimoji="1" lang="ja-JP" altLang="en-US" sz="4400" dirty="0">
                        <a:latin typeface="AR丸ゴシック体M" pitchFamily="49" charset="-128"/>
                        <a:ea typeface="AR丸ゴシック体M" pitchFamily="49" charset="-12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4400" dirty="0" smtClean="0">
                          <a:latin typeface="AR丸ゴシック体M" pitchFamily="49" charset="-128"/>
                          <a:ea typeface="AR丸ゴシック体M" pitchFamily="49" charset="-128"/>
                        </a:rPr>
                        <a:t>40</a:t>
                      </a:r>
                      <a:endParaRPr kumimoji="1" lang="ja-JP" altLang="en-US" sz="4400" dirty="0">
                        <a:latin typeface="AR丸ゴシック体M" pitchFamily="49" charset="-128"/>
                        <a:ea typeface="AR丸ゴシック体M" pitchFamily="49" charset="-128"/>
                      </a:endParaRPr>
                    </a:p>
                  </a:txBody>
                  <a:tcPr anchor="ctr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40049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4400" dirty="0" smtClean="0">
                          <a:latin typeface="AR丸ゴシック体M" pitchFamily="49" charset="-128"/>
                          <a:ea typeface="AR丸ゴシック体M" pitchFamily="49" charset="-128"/>
                        </a:rPr>
                        <a:t>56</a:t>
                      </a:r>
                      <a:endParaRPr kumimoji="1" lang="ja-JP" altLang="en-US" sz="4400" dirty="0">
                        <a:latin typeface="AR丸ゴシック体M" pitchFamily="49" charset="-128"/>
                        <a:ea typeface="AR丸ゴシック体M" pitchFamily="49" charset="-128"/>
                      </a:endParaRPr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kumimoji="1" lang="ja-JP" altLang="en-US" sz="4400" dirty="0">
                        <a:latin typeface="AR丸ゴシック体M" pitchFamily="49" charset="-128"/>
                        <a:ea typeface="AR丸ゴシック体M" pitchFamily="49" charset="-12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4400" dirty="0" smtClean="0">
                          <a:latin typeface="AR丸ゴシック体M" pitchFamily="49" charset="-128"/>
                          <a:ea typeface="AR丸ゴシック体M" pitchFamily="49" charset="-128"/>
                        </a:rPr>
                        <a:t>60</a:t>
                      </a:r>
                      <a:endParaRPr kumimoji="1" lang="ja-JP" altLang="en-US" sz="4400" dirty="0">
                        <a:latin typeface="AR丸ゴシック体M" pitchFamily="49" charset="-128"/>
                        <a:ea typeface="AR丸ゴシック体M" pitchFamily="49" charset="-128"/>
                      </a:endParaRPr>
                    </a:p>
                  </a:txBody>
                  <a:tcPr anchor="ctr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710265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42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42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2" grpId="0"/>
      <p:bldP spid="2" grpId="1"/>
      <p:bldP spid="5" grpId="0"/>
      <p:bldP spid="5" grpId="1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/>
          <p:cNvSpPr txBox="1"/>
          <p:nvPr/>
        </p:nvSpPr>
        <p:spPr>
          <a:xfrm>
            <a:off x="775504" y="405114"/>
            <a:ext cx="373862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dirty="0">
                <a:solidFill>
                  <a:prstClr val="black"/>
                </a:solidFill>
                <a:latin typeface="+mj-ea"/>
                <a:ea typeface="+mj-ea"/>
              </a:rPr>
              <a:t>FLOOR</a:t>
            </a:r>
            <a:endParaRPr lang="en-US" altLang="ja-JP" sz="4400" dirty="0">
              <a:solidFill>
                <a:prstClr val="black"/>
              </a:solidFill>
              <a:latin typeface="+mj-ea"/>
              <a:ea typeface="+mj-ea"/>
            </a:endParaRPr>
          </a:p>
        </p:txBody>
      </p:sp>
      <p:sp>
        <p:nvSpPr>
          <p:cNvPr id="3" name="テキスト ボックス 2"/>
          <p:cNvSpPr txBox="1"/>
          <p:nvPr/>
        </p:nvSpPr>
        <p:spPr>
          <a:xfrm>
            <a:off x="775504" y="5407306"/>
            <a:ext cx="134266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4400" dirty="0">
                <a:solidFill>
                  <a:prstClr val="black"/>
                </a:solidFill>
                <a:latin typeface="AR丸ゴシック体M" pitchFamily="49" charset="-128"/>
                <a:ea typeface="AR丸ゴシック体M" pitchFamily="49" charset="-128"/>
              </a:rPr>
              <a:t>関数</a:t>
            </a:r>
          </a:p>
        </p:txBody>
      </p:sp>
      <p:sp>
        <p:nvSpPr>
          <p:cNvPr id="5" name="テキスト ボックス 4"/>
          <p:cNvSpPr txBox="1"/>
          <p:nvPr/>
        </p:nvSpPr>
        <p:spPr>
          <a:xfrm>
            <a:off x="510334" y="1278727"/>
            <a:ext cx="9306499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3200" dirty="0">
                <a:solidFill>
                  <a:prstClr val="black"/>
                </a:solidFill>
                <a:latin typeface="+mj-ea"/>
                <a:ea typeface="+mj-ea"/>
              </a:rPr>
              <a:t>=</a:t>
            </a:r>
            <a:r>
              <a:rPr lang="en-US" altLang="ja-JP" sz="3200" dirty="0" smtClean="0">
                <a:solidFill>
                  <a:prstClr val="black"/>
                </a:solidFill>
                <a:latin typeface="+mj-ea"/>
                <a:ea typeface="+mj-ea"/>
              </a:rPr>
              <a:t>FLOOR(</a:t>
            </a:r>
            <a:r>
              <a:rPr lang="ja-JP" altLang="en-US" sz="3200" dirty="0">
                <a:solidFill>
                  <a:prstClr val="black"/>
                </a:solidFill>
                <a:latin typeface="+mj-ea"/>
                <a:ea typeface="+mj-ea"/>
              </a:rPr>
              <a:t>数値</a:t>
            </a:r>
            <a:r>
              <a:rPr lang="en-US" altLang="ja-JP" sz="3200" dirty="0">
                <a:solidFill>
                  <a:prstClr val="black"/>
                </a:solidFill>
                <a:latin typeface="+mj-ea"/>
                <a:ea typeface="+mj-ea"/>
              </a:rPr>
              <a:t>,</a:t>
            </a:r>
            <a:r>
              <a:rPr lang="ja-JP" altLang="en-US" sz="3200" dirty="0">
                <a:solidFill>
                  <a:prstClr val="black"/>
                </a:solidFill>
                <a:latin typeface="+mj-ea"/>
                <a:ea typeface="+mj-ea"/>
              </a:rPr>
              <a:t>基準値</a:t>
            </a:r>
            <a:r>
              <a:rPr lang="en-US" altLang="ja-JP" sz="3200" dirty="0">
                <a:solidFill>
                  <a:prstClr val="black"/>
                </a:solidFill>
                <a:latin typeface="+mj-ea"/>
                <a:ea typeface="+mj-ea"/>
              </a:rPr>
              <a:t>)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ja-JP" altLang="en-US" sz="3600" dirty="0">
                <a:solidFill>
                  <a:prstClr val="black"/>
                </a:solidFill>
                <a:latin typeface="+mj-ea"/>
                <a:ea typeface="+mj-ea"/>
              </a:rPr>
              <a:t>数値を指定</a:t>
            </a:r>
            <a:r>
              <a:rPr lang="ja-JP" altLang="en-US" sz="3600" dirty="0" smtClean="0">
                <a:solidFill>
                  <a:prstClr val="black"/>
                </a:solidFill>
                <a:latin typeface="+mj-ea"/>
                <a:ea typeface="+mj-ea"/>
              </a:rPr>
              <a:t>した</a:t>
            </a:r>
            <a:r>
              <a:rPr lang="en-US" altLang="ja-JP" sz="3600" dirty="0" smtClean="0">
                <a:solidFill>
                  <a:prstClr val="black"/>
                </a:solidFill>
                <a:latin typeface="+mj-ea"/>
                <a:ea typeface="+mj-ea"/>
              </a:rPr>
              <a:t/>
            </a:r>
            <a:br>
              <a:rPr lang="en-US" altLang="ja-JP" sz="3600" dirty="0" smtClean="0">
                <a:solidFill>
                  <a:prstClr val="black"/>
                </a:solidFill>
                <a:latin typeface="+mj-ea"/>
                <a:ea typeface="+mj-ea"/>
              </a:rPr>
            </a:br>
            <a:r>
              <a:rPr lang="ja-JP" altLang="en-US" sz="3600" dirty="0" smtClean="0">
                <a:solidFill>
                  <a:prstClr val="black"/>
                </a:solidFill>
                <a:latin typeface="+mj-ea"/>
                <a:ea typeface="+mj-ea"/>
              </a:rPr>
              <a:t>基準</a:t>
            </a:r>
            <a:r>
              <a:rPr lang="ja-JP" altLang="en-US" sz="3600" dirty="0">
                <a:solidFill>
                  <a:prstClr val="black"/>
                </a:solidFill>
                <a:latin typeface="+mj-ea"/>
                <a:ea typeface="+mj-ea"/>
              </a:rPr>
              <a:t>の値</a:t>
            </a:r>
            <a:r>
              <a:rPr lang="en-US" altLang="ja-JP" sz="3600" dirty="0">
                <a:solidFill>
                  <a:prstClr val="black"/>
                </a:solidFill>
                <a:latin typeface="+mj-ea"/>
                <a:ea typeface="+mj-ea"/>
              </a:rPr>
              <a:t>(</a:t>
            </a:r>
            <a:r>
              <a:rPr lang="ja-JP" altLang="en-US" sz="3600" dirty="0">
                <a:solidFill>
                  <a:prstClr val="black"/>
                </a:solidFill>
                <a:latin typeface="+mj-ea"/>
                <a:ea typeface="+mj-ea"/>
              </a:rPr>
              <a:t>の倍数</a:t>
            </a:r>
            <a:r>
              <a:rPr lang="en-US" altLang="ja-JP" sz="3600" dirty="0" smtClean="0">
                <a:solidFill>
                  <a:prstClr val="black"/>
                </a:solidFill>
                <a:latin typeface="+mj-ea"/>
                <a:ea typeface="+mj-ea"/>
              </a:rPr>
              <a:t>)</a:t>
            </a:r>
            <a:r>
              <a:rPr lang="ja-JP" altLang="en-US" sz="3600" dirty="0">
                <a:solidFill>
                  <a:prstClr val="black"/>
                </a:solidFill>
                <a:latin typeface="+mj-ea"/>
                <a:ea typeface="+mj-ea"/>
              </a:rPr>
              <a:t>に近い値で</a:t>
            </a:r>
            <a:r>
              <a:rPr lang="ja-JP" altLang="en-US" sz="3600" dirty="0" smtClean="0">
                <a:solidFill>
                  <a:prstClr val="black"/>
                </a:solidFill>
                <a:latin typeface="+mj-ea"/>
                <a:ea typeface="+mj-ea"/>
              </a:rPr>
              <a:t>切り</a:t>
            </a:r>
            <a:r>
              <a:rPr lang="ja-JP" altLang="en-US" sz="3600" dirty="0">
                <a:solidFill>
                  <a:prstClr val="black"/>
                </a:solidFill>
                <a:latin typeface="+mj-ea"/>
                <a:ea typeface="+mj-ea"/>
              </a:rPr>
              <a:t>捨て</a:t>
            </a:r>
            <a:r>
              <a:rPr lang="ja-JP" altLang="en-US" sz="3600" dirty="0" smtClean="0">
                <a:solidFill>
                  <a:prstClr val="black"/>
                </a:solidFill>
                <a:latin typeface="+mj-ea"/>
                <a:ea typeface="+mj-ea"/>
              </a:rPr>
              <a:t>る</a:t>
            </a:r>
            <a:endParaRPr lang="ja-JP" altLang="en-US" sz="3600" dirty="0">
              <a:solidFill>
                <a:prstClr val="black"/>
              </a:solidFill>
              <a:latin typeface="+mj-ea"/>
              <a:ea typeface="+mj-ea"/>
            </a:endParaRPr>
          </a:p>
          <a:p>
            <a:pPr marL="457200" indent="-457200">
              <a:buFont typeface="Arial" pitchFamily="34" charset="0"/>
              <a:buChar char="•"/>
            </a:pPr>
            <a:endParaRPr lang="en-US" altLang="ja-JP" sz="3600" dirty="0">
              <a:solidFill>
                <a:prstClr val="black"/>
              </a:solidFill>
              <a:latin typeface="+mj-ea"/>
              <a:ea typeface="+mj-ea"/>
            </a:endParaRPr>
          </a:p>
          <a:p>
            <a:endParaRPr lang="ja-JP" altLang="en-US" sz="3600" dirty="0">
              <a:solidFill>
                <a:prstClr val="black"/>
              </a:solidFill>
              <a:latin typeface="+mj-ea"/>
              <a:ea typeface="+mj-ea"/>
            </a:endParaRPr>
          </a:p>
        </p:txBody>
      </p:sp>
      <p:graphicFrame>
        <p:nvGraphicFramePr>
          <p:cNvPr id="4" name="表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28401322"/>
              </p:ext>
            </p:extLst>
          </p:nvPr>
        </p:nvGraphicFramePr>
        <p:xfrm>
          <a:off x="2118166" y="2988524"/>
          <a:ext cx="6359079" cy="322076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119693"/>
                <a:gridCol w="2119693"/>
                <a:gridCol w="2119693"/>
              </a:tblGrid>
              <a:tr h="805192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3200" dirty="0" smtClean="0">
                          <a:latin typeface="AR丸ゴシック体M" pitchFamily="49" charset="-128"/>
                          <a:ea typeface="AR丸ゴシック体M" pitchFamily="49" charset="-128"/>
                        </a:rPr>
                        <a:t>数値</a:t>
                      </a:r>
                      <a:endParaRPr kumimoji="1" lang="ja-JP" altLang="en-US" sz="3200" dirty="0">
                        <a:latin typeface="AR丸ゴシック体M" pitchFamily="49" charset="-128"/>
                        <a:ea typeface="AR丸ゴシック体M" pitchFamily="49" charset="-128"/>
                      </a:endParaRPr>
                    </a:p>
                  </a:txBody>
                  <a:tcPr anchor="ctr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3200" dirty="0" smtClean="0">
                          <a:latin typeface="AR丸ゴシック体M" pitchFamily="49" charset="-128"/>
                          <a:ea typeface="AR丸ゴシック体M" pitchFamily="49" charset="-128"/>
                        </a:rPr>
                        <a:t>基準値</a:t>
                      </a:r>
                      <a:endParaRPr kumimoji="1" lang="ja-JP" altLang="en-US" sz="3200" dirty="0">
                        <a:latin typeface="AR丸ゴシック体M" pitchFamily="49" charset="-128"/>
                        <a:ea typeface="AR丸ゴシック体M" pitchFamily="49" charset="-128"/>
                      </a:endParaRPr>
                    </a:p>
                  </a:txBody>
                  <a:tcPr anchor="ctr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3200" dirty="0" smtClean="0">
                          <a:latin typeface="AR丸ゴシック体M" pitchFamily="49" charset="-128"/>
                          <a:ea typeface="AR丸ゴシック体M" pitchFamily="49" charset="-128"/>
                        </a:rPr>
                        <a:t>結果</a:t>
                      </a:r>
                      <a:endParaRPr kumimoji="1" lang="ja-JP" altLang="en-US" sz="3200" dirty="0">
                        <a:latin typeface="AR丸ゴシック体M" pitchFamily="49" charset="-128"/>
                        <a:ea typeface="AR丸ゴシック体M" pitchFamily="49" charset="-128"/>
                      </a:endParaRPr>
                    </a:p>
                  </a:txBody>
                  <a:tcPr anchor="ctr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805192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4400" dirty="0" smtClean="0">
                          <a:latin typeface="AR丸ゴシック体M" pitchFamily="49" charset="-128"/>
                          <a:ea typeface="AR丸ゴシック体M" pitchFamily="49" charset="-128"/>
                        </a:rPr>
                        <a:t>31</a:t>
                      </a:r>
                      <a:endParaRPr kumimoji="1" lang="ja-JP" altLang="en-US" sz="4400" dirty="0">
                        <a:latin typeface="AR丸ゴシック体M" pitchFamily="49" charset="-128"/>
                        <a:ea typeface="AR丸ゴシック体M" pitchFamily="49" charset="-128"/>
                      </a:endParaRPr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ctr"/>
                      <a:r>
                        <a:rPr kumimoji="1" lang="en-US" altLang="ja-JP" sz="4400" dirty="0" smtClean="0">
                          <a:latin typeface="AR丸ゴシック体M" pitchFamily="49" charset="-128"/>
                          <a:ea typeface="AR丸ゴシック体M" pitchFamily="49" charset="-128"/>
                        </a:rPr>
                        <a:t>10</a:t>
                      </a:r>
                      <a:endParaRPr kumimoji="1" lang="ja-JP" altLang="en-US" sz="4400" dirty="0">
                        <a:latin typeface="AR丸ゴシック体M" pitchFamily="49" charset="-128"/>
                        <a:ea typeface="AR丸ゴシック体M" pitchFamily="49" charset="-128"/>
                      </a:endParaRPr>
                    </a:p>
                  </a:txBody>
                  <a:tcPr anchor="ctr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4400" dirty="0" smtClean="0">
                          <a:latin typeface="AR丸ゴシック体M" pitchFamily="49" charset="-128"/>
                          <a:ea typeface="AR丸ゴシック体M" pitchFamily="49" charset="-128"/>
                        </a:rPr>
                        <a:t>30</a:t>
                      </a:r>
                      <a:endParaRPr kumimoji="1" lang="ja-JP" altLang="en-US" sz="4400" dirty="0">
                        <a:latin typeface="AR丸ゴシック体M" pitchFamily="49" charset="-128"/>
                        <a:ea typeface="AR丸ゴシック体M" pitchFamily="49" charset="-128"/>
                      </a:endParaRPr>
                    </a:p>
                  </a:txBody>
                  <a:tcPr anchor="ctr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05192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4400" dirty="0" smtClean="0">
                          <a:latin typeface="AR丸ゴシック体M" pitchFamily="49" charset="-128"/>
                          <a:ea typeface="AR丸ゴシック体M" pitchFamily="49" charset="-128"/>
                        </a:rPr>
                        <a:t>42</a:t>
                      </a:r>
                      <a:endParaRPr kumimoji="1" lang="ja-JP" altLang="en-US" sz="4400" dirty="0">
                        <a:latin typeface="AR丸ゴシック体M" pitchFamily="49" charset="-128"/>
                        <a:ea typeface="AR丸ゴシック体M" pitchFamily="49" charset="-128"/>
                      </a:endParaRPr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kumimoji="1" lang="ja-JP" altLang="en-US" sz="4400" dirty="0">
                        <a:latin typeface="AR丸ゴシック体M" pitchFamily="49" charset="-128"/>
                        <a:ea typeface="AR丸ゴシック体M" pitchFamily="49" charset="-128"/>
                      </a:endParaRPr>
                    </a:p>
                  </a:txBody>
                  <a:tcPr anchor="ctr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4400" dirty="0" smtClean="0">
                          <a:latin typeface="AR丸ゴシック体M" pitchFamily="49" charset="-128"/>
                          <a:ea typeface="AR丸ゴシック体M" pitchFamily="49" charset="-128"/>
                        </a:rPr>
                        <a:t>40</a:t>
                      </a:r>
                      <a:endParaRPr kumimoji="1" lang="ja-JP" altLang="en-US" sz="4400" dirty="0">
                        <a:latin typeface="AR丸ゴシック体M" pitchFamily="49" charset="-128"/>
                        <a:ea typeface="AR丸ゴシック体M" pitchFamily="49" charset="-128"/>
                      </a:endParaRPr>
                    </a:p>
                  </a:txBody>
                  <a:tcPr anchor="ctr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05192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4400" dirty="0" smtClean="0">
                          <a:latin typeface="AR丸ゴシック体M" pitchFamily="49" charset="-128"/>
                          <a:ea typeface="AR丸ゴシック体M" pitchFamily="49" charset="-128"/>
                        </a:rPr>
                        <a:t>56</a:t>
                      </a:r>
                      <a:endParaRPr kumimoji="1" lang="ja-JP" altLang="en-US" sz="4400" dirty="0">
                        <a:latin typeface="AR丸ゴシック体M" pitchFamily="49" charset="-128"/>
                        <a:ea typeface="AR丸ゴシック体M" pitchFamily="49" charset="-128"/>
                      </a:endParaRPr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kumimoji="1" lang="ja-JP" altLang="en-US" sz="4400" dirty="0">
                        <a:latin typeface="AR丸ゴシック体M" pitchFamily="49" charset="-128"/>
                        <a:ea typeface="AR丸ゴシック体M" pitchFamily="49" charset="-128"/>
                      </a:endParaRPr>
                    </a:p>
                  </a:txBody>
                  <a:tcPr anchor="ctr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4400" dirty="0" smtClean="0">
                          <a:latin typeface="AR丸ゴシック体M" pitchFamily="49" charset="-128"/>
                          <a:ea typeface="AR丸ゴシック体M" pitchFamily="49" charset="-128"/>
                        </a:rPr>
                        <a:t>50</a:t>
                      </a:r>
                      <a:endParaRPr kumimoji="1" lang="ja-JP" altLang="en-US" sz="4400" dirty="0">
                        <a:latin typeface="AR丸ゴシック体M" pitchFamily="49" charset="-128"/>
                        <a:ea typeface="AR丸ゴシック体M" pitchFamily="49" charset="-128"/>
                      </a:endParaRPr>
                    </a:p>
                  </a:txBody>
                  <a:tcPr anchor="ctr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6" name="テキスト ボックス 5"/>
          <p:cNvSpPr txBox="1"/>
          <p:nvPr/>
        </p:nvSpPr>
        <p:spPr>
          <a:xfrm>
            <a:off x="7810493" y="6209293"/>
            <a:ext cx="133350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3200" dirty="0" smtClean="0">
                <a:solidFill>
                  <a:prstClr val="black"/>
                </a:solidFill>
                <a:latin typeface="AR P丸ゴシック体E" pitchFamily="50" charset="-128"/>
                <a:ea typeface="AR P丸ゴシック体E" pitchFamily="50" charset="-128"/>
              </a:rPr>
              <a:t>6</a:t>
            </a:r>
            <a:endParaRPr lang="ja-JP" altLang="en-US" sz="3200" dirty="0">
              <a:solidFill>
                <a:prstClr val="black"/>
              </a:solidFill>
              <a:latin typeface="AR P丸ゴシック体E" pitchFamily="50" charset="-128"/>
              <a:ea typeface="AR P丸ゴシック体E" pitchFamily="50" charset="-128"/>
            </a:endParaRPr>
          </a:p>
        </p:txBody>
      </p:sp>
      <p:sp>
        <p:nvSpPr>
          <p:cNvPr id="7" name="テキスト ボックス 6"/>
          <p:cNvSpPr txBox="1"/>
          <p:nvPr/>
        </p:nvSpPr>
        <p:spPr>
          <a:xfrm>
            <a:off x="7810492" y="6209293"/>
            <a:ext cx="133350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3200" dirty="0" smtClean="0">
                <a:solidFill>
                  <a:prstClr val="black"/>
                </a:solidFill>
                <a:latin typeface="AR P丸ゴシック体E" pitchFamily="50" charset="-128"/>
                <a:ea typeface="AR P丸ゴシック体E" pitchFamily="50" charset="-128"/>
              </a:rPr>
              <a:t>5</a:t>
            </a:r>
            <a:endParaRPr lang="ja-JP" altLang="en-US" sz="3200" dirty="0">
              <a:solidFill>
                <a:prstClr val="black"/>
              </a:solidFill>
              <a:latin typeface="AR P丸ゴシック体E" pitchFamily="50" charset="-128"/>
              <a:ea typeface="AR P丸ゴシック体E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1732772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42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42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5" grpId="0"/>
      <p:bldP spid="5" grpId="1"/>
      <p:bldP spid="6" grpId="0"/>
      <p:bldP spid="7" grpId="0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テキスト ボックス 8"/>
          <p:cNvSpPr txBox="1"/>
          <p:nvPr/>
        </p:nvSpPr>
        <p:spPr>
          <a:xfrm>
            <a:off x="7810493" y="6209293"/>
            <a:ext cx="133350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3200" dirty="0" smtClean="0">
                <a:solidFill>
                  <a:prstClr val="black"/>
                </a:solidFill>
                <a:latin typeface="AR P丸ゴシック体E" pitchFamily="50" charset="-128"/>
                <a:ea typeface="AR P丸ゴシック体E" pitchFamily="50" charset="-128"/>
              </a:rPr>
              <a:t>7</a:t>
            </a:r>
            <a:endParaRPr lang="ja-JP" altLang="en-US" sz="3200" dirty="0">
              <a:solidFill>
                <a:prstClr val="black"/>
              </a:solidFill>
              <a:latin typeface="AR P丸ゴシック体E" pitchFamily="50" charset="-128"/>
              <a:ea typeface="AR P丸ゴシック体E" pitchFamily="50" charset="-128"/>
            </a:endParaRPr>
          </a:p>
        </p:txBody>
      </p:sp>
      <p:sp>
        <p:nvSpPr>
          <p:cNvPr id="10" name="テキスト ボックス 9"/>
          <p:cNvSpPr txBox="1"/>
          <p:nvPr/>
        </p:nvSpPr>
        <p:spPr>
          <a:xfrm>
            <a:off x="7810493" y="6209292"/>
            <a:ext cx="133350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3200" dirty="0" smtClean="0">
                <a:solidFill>
                  <a:prstClr val="black"/>
                </a:solidFill>
                <a:latin typeface="AR P丸ゴシック体E" pitchFamily="50" charset="-128"/>
                <a:ea typeface="AR P丸ゴシック体E" pitchFamily="50" charset="-128"/>
              </a:rPr>
              <a:t>6</a:t>
            </a:r>
            <a:endParaRPr lang="ja-JP" altLang="en-US" sz="3200" dirty="0">
              <a:solidFill>
                <a:prstClr val="black"/>
              </a:solidFill>
              <a:latin typeface="AR P丸ゴシック体E" pitchFamily="50" charset="-128"/>
              <a:ea typeface="AR P丸ゴシック体E" pitchFamily="50" charset="-128"/>
            </a:endParaRPr>
          </a:p>
        </p:txBody>
      </p:sp>
      <p:sp>
        <p:nvSpPr>
          <p:cNvPr id="2" name="テキスト ボックス 1"/>
          <p:cNvSpPr txBox="1"/>
          <p:nvPr/>
        </p:nvSpPr>
        <p:spPr>
          <a:xfrm>
            <a:off x="775504" y="405114"/>
            <a:ext cx="373862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dirty="0">
                <a:solidFill>
                  <a:prstClr val="black"/>
                </a:solidFill>
                <a:latin typeface="+mj-ea"/>
                <a:ea typeface="+mj-ea"/>
              </a:rPr>
              <a:t>DSUM</a:t>
            </a:r>
          </a:p>
        </p:txBody>
      </p:sp>
      <p:sp>
        <p:nvSpPr>
          <p:cNvPr id="3" name="テキスト ボックス 2"/>
          <p:cNvSpPr txBox="1"/>
          <p:nvPr/>
        </p:nvSpPr>
        <p:spPr>
          <a:xfrm>
            <a:off x="775504" y="5407306"/>
            <a:ext cx="134266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4400" dirty="0">
                <a:solidFill>
                  <a:prstClr val="black"/>
                </a:solidFill>
                <a:latin typeface="AR丸ゴシック体M" pitchFamily="49" charset="-128"/>
                <a:ea typeface="AR丸ゴシック体M" pitchFamily="49" charset="-128"/>
              </a:rPr>
              <a:t>関数</a:t>
            </a:r>
          </a:p>
        </p:txBody>
      </p:sp>
      <p:sp>
        <p:nvSpPr>
          <p:cNvPr id="5" name="テキスト ボックス 4"/>
          <p:cNvSpPr txBox="1"/>
          <p:nvPr/>
        </p:nvSpPr>
        <p:spPr>
          <a:xfrm>
            <a:off x="775504" y="1394473"/>
            <a:ext cx="7905508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3200" dirty="0" smtClean="0">
                <a:solidFill>
                  <a:prstClr val="black"/>
                </a:solidFill>
                <a:latin typeface="+mj-ea"/>
                <a:ea typeface="+mj-ea"/>
              </a:rPr>
              <a:t>=DSUM(</a:t>
            </a:r>
            <a:r>
              <a:rPr lang="ja-JP" altLang="en-US" sz="3200" dirty="0" smtClean="0">
                <a:solidFill>
                  <a:prstClr val="black"/>
                </a:solidFill>
                <a:latin typeface="+mj-ea"/>
                <a:ea typeface="+mj-ea"/>
              </a:rPr>
              <a:t>データベース</a:t>
            </a:r>
            <a:r>
              <a:rPr lang="en-US" altLang="ja-JP" sz="3200" dirty="0" smtClean="0">
                <a:solidFill>
                  <a:prstClr val="black"/>
                </a:solidFill>
                <a:latin typeface="+mj-ea"/>
                <a:ea typeface="+mj-ea"/>
              </a:rPr>
              <a:t>,</a:t>
            </a:r>
            <a:r>
              <a:rPr lang="ja-JP" altLang="en-US" sz="3200" dirty="0" smtClean="0">
                <a:solidFill>
                  <a:prstClr val="black"/>
                </a:solidFill>
                <a:latin typeface="+mj-ea"/>
                <a:ea typeface="+mj-ea"/>
              </a:rPr>
              <a:t>フィールド</a:t>
            </a:r>
            <a:r>
              <a:rPr lang="en-US" altLang="ja-JP" sz="3200" dirty="0" smtClean="0">
                <a:solidFill>
                  <a:prstClr val="black"/>
                </a:solidFill>
                <a:latin typeface="+mj-ea"/>
                <a:ea typeface="+mj-ea"/>
              </a:rPr>
              <a:t>,</a:t>
            </a:r>
            <a:r>
              <a:rPr lang="ja-JP" altLang="en-US" sz="3200" dirty="0" smtClean="0">
                <a:solidFill>
                  <a:prstClr val="black"/>
                </a:solidFill>
                <a:latin typeface="+mj-ea"/>
                <a:ea typeface="+mj-ea"/>
              </a:rPr>
              <a:t>条件</a:t>
            </a:r>
            <a:r>
              <a:rPr lang="en-US" altLang="ja-JP" sz="3200" dirty="0" smtClean="0">
                <a:solidFill>
                  <a:prstClr val="black"/>
                </a:solidFill>
                <a:latin typeface="+mj-ea"/>
                <a:ea typeface="+mj-ea"/>
              </a:rPr>
              <a:t>)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ja-JP" altLang="en-US" sz="3600" dirty="0">
                <a:solidFill>
                  <a:prstClr val="black"/>
                </a:solidFill>
                <a:latin typeface="+mj-ea"/>
                <a:ea typeface="+mj-ea"/>
              </a:rPr>
              <a:t>データベースの中</a:t>
            </a:r>
            <a:r>
              <a:rPr lang="ja-JP" altLang="en-US" sz="3600" dirty="0" smtClean="0">
                <a:solidFill>
                  <a:prstClr val="black"/>
                </a:solidFill>
                <a:latin typeface="+mj-ea"/>
                <a:ea typeface="+mj-ea"/>
              </a:rPr>
              <a:t>で</a:t>
            </a:r>
            <a:r>
              <a:rPr lang="en-US" altLang="ja-JP" sz="3600" dirty="0" smtClean="0">
                <a:solidFill>
                  <a:prstClr val="black"/>
                </a:solidFill>
                <a:latin typeface="+mj-ea"/>
                <a:ea typeface="+mj-ea"/>
              </a:rPr>
              <a:t/>
            </a:r>
            <a:br>
              <a:rPr lang="en-US" altLang="ja-JP" sz="3600" dirty="0" smtClean="0">
                <a:solidFill>
                  <a:prstClr val="black"/>
                </a:solidFill>
                <a:latin typeface="+mj-ea"/>
                <a:ea typeface="+mj-ea"/>
              </a:rPr>
            </a:br>
            <a:r>
              <a:rPr lang="ja-JP" altLang="en-US" sz="3600" dirty="0" smtClean="0">
                <a:solidFill>
                  <a:prstClr val="black"/>
                </a:solidFill>
                <a:latin typeface="+mj-ea"/>
                <a:ea typeface="+mj-ea"/>
              </a:rPr>
              <a:t>条件</a:t>
            </a:r>
            <a:r>
              <a:rPr lang="ja-JP" altLang="en-US" sz="3600" dirty="0">
                <a:solidFill>
                  <a:prstClr val="black"/>
                </a:solidFill>
                <a:latin typeface="+mj-ea"/>
                <a:ea typeface="+mj-ea"/>
              </a:rPr>
              <a:t>に一致する値を合計する</a:t>
            </a:r>
          </a:p>
          <a:p>
            <a:endParaRPr lang="ja-JP" altLang="en-US" sz="3600" dirty="0">
              <a:solidFill>
                <a:prstClr val="black"/>
              </a:solidFill>
              <a:latin typeface="+mj-ea"/>
              <a:ea typeface="+mj-ea"/>
            </a:endParaRPr>
          </a:p>
        </p:txBody>
      </p:sp>
      <p:sp>
        <p:nvSpPr>
          <p:cNvPr id="7" name="テキスト ボックス 6"/>
          <p:cNvSpPr txBox="1"/>
          <p:nvPr/>
        </p:nvSpPr>
        <p:spPr>
          <a:xfrm>
            <a:off x="384603" y="4740331"/>
            <a:ext cx="809264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3600" dirty="0" smtClean="0">
                <a:solidFill>
                  <a:prstClr val="black"/>
                </a:solidFill>
                <a:latin typeface="+mj-ea"/>
                <a:ea typeface="+mj-ea"/>
              </a:rPr>
              <a:t>この表の場合</a:t>
            </a:r>
            <a:endParaRPr lang="ja-JP" altLang="en-US" sz="3600" dirty="0">
              <a:solidFill>
                <a:prstClr val="black"/>
              </a:solidFill>
              <a:latin typeface="+mj-ea"/>
              <a:ea typeface="+mj-ea"/>
            </a:endParaRPr>
          </a:p>
        </p:txBody>
      </p:sp>
      <p:sp>
        <p:nvSpPr>
          <p:cNvPr id="8" name="テキスト ボックス 7"/>
          <p:cNvSpPr txBox="1"/>
          <p:nvPr/>
        </p:nvSpPr>
        <p:spPr>
          <a:xfrm>
            <a:off x="4148002" y="4742508"/>
            <a:ext cx="594938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ja-JP" altLang="en-US" sz="3200" dirty="0" smtClean="0">
                <a:solidFill>
                  <a:prstClr val="black"/>
                </a:solidFill>
                <a:latin typeface="+mj-ea"/>
                <a:ea typeface="+mj-ea"/>
              </a:rPr>
              <a:t>条件</a:t>
            </a:r>
            <a:endParaRPr lang="en-US" altLang="ja-JP" sz="3200" dirty="0" smtClean="0">
              <a:solidFill>
                <a:prstClr val="black"/>
              </a:solidFill>
              <a:latin typeface="+mj-ea"/>
              <a:ea typeface="+mj-ea"/>
            </a:endParaRPr>
          </a:p>
          <a:p>
            <a:pPr marL="457200" indent="-457200">
              <a:buFont typeface="Arial" pitchFamily="34" charset="0"/>
              <a:buChar char="•"/>
            </a:pPr>
            <a:r>
              <a:rPr lang="ja-JP" altLang="en-US" sz="3200" dirty="0" smtClean="0">
                <a:solidFill>
                  <a:prstClr val="black"/>
                </a:solidFill>
                <a:latin typeface="+mj-ea"/>
                <a:ea typeface="+mj-ea"/>
              </a:rPr>
              <a:t>コード</a:t>
            </a:r>
            <a:r>
              <a:rPr lang="ja-JP" altLang="en-US" sz="3200" dirty="0">
                <a:solidFill>
                  <a:prstClr val="black"/>
                </a:solidFill>
                <a:latin typeface="+mj-ea"/>
                <a:ea typeface="+mj-ea"/>
              </a:rPr>
              <a:t>が</a:t>
            </a:r>
            <a:r>
              <a:rPr lang="en-US" altLang="ja-JP" sz="3200" dirty="0">
                <a:solidFill>
                  <a:prstClr val="black"/>
                </a:solidFill>
                <a:latin typeface="+mj-ea"/>
                <a:ea typeface="+mj-ea"/>
              </a:rPr>
              <a:t>H</a:t>
            </a:r>
            <a:r>
              <a:rPr lang="ja-JP" altLang="en-US" sz="3200" dirty="0">
                <a:solidFill>
                  <a:prstClr val="black"/>
                </a:solidFill>
                <a:latin typeface="+mj-ea"/>
                <a:ea typeface="+mj-ea"/>
              </a:rPr>
              <a:t>から始まる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ja-JP" altLang="en-US" sz="3200" dirty="0">
                <a:solidFill>
                  <a:prstClr val="black"/>
                </a:solidFill>
                <a:latin typeface="+mj-ea"/>
                <a:ea typeface="+mj-ea"/>
              </a:rPr>
              <a:t>金額が</a:t>
            </a:r>
            <a:r>
              <a:rPr lang="en-US" altLang="ja-JP" sz="3200" dirty="0">
                <a:solidFill>
                  <a:prstClr val="black"/>
                </a:solidFill>
                <a:latin typeface="+mj-ea"/>
                <a:ea typeface="+mj-ea"/>
              </a:rPr>
              <a:t>2,000</a:t>
            </a:r>
            <a:r>
              <a:rPr lang="ja-JP" altLang="en-US" sz="3200" dirty="0">
                <a:solidFill>
                  <a:prstClr val="black"/>
                </a:solidFill>
                <a:latin typeface="+mj-ea"/>
                <a:ea typeface="+mj-ea"/>
              </a:rPr>
              <a:t>円</a:t>
            </a:r>
            <a:r>
              <a:rPr lang="ja-JP" altLang="en-US" sz="3200" dirty="0" smtClean="0">
                <a:solidFill>
                  <a:prstClr val="black"/>
                </a:solidFill>
                <a:latin typeface="+mj-ea"/>
                <a:ea typeface="+mj-ea"/>
              </a:rPr>
              <a:t>以上</a:t>
            </a:r>
            <a:endParaRPr lang="ja-JP" altLang="en-US" sz="3200" dirty="0">
              <a:solidFill>
                <a:prstClr val="black"/>
              </a:solidFill>
              <a:latin typeface="+mj-ea"/>
              <a:ea typeface="+mj-ea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6240" y="375136"/>
            <a:ext cx="5266455" cy="44777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正方形/長方形 10"/>
          <p:cNvSpPr/>
          <p:nvPr/>
        </p:nvSpPr>
        <p:spPr>
          <a:xfrm>
            <a:off x="3522344" y="3839491"/>
            <a:ext cx="607885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ja-JP" altLang="en-US" sz="3200" dirty="0" smtClean="0">
                <a:latin typeface="+mj-ea"/>
                <a:ea typeface="+mj-ea"/>
              </a:rPr>
              <a:t>結果</a:t>
            </a:r>
            <a:endParaRPr lang="en-US" altLang="ja-JP" sz="3200" dirty="0" smtClean="0">
              <a:latin typeface="+mj-ea"/>
              <a:ea typeface="+mj-ea"/>
            </a:endParaRPr>
          </a:p>
          <a:p>
            <a:r>
              <a:rPr lang="en-US" altLang="ja-JP" sz="3200" dirty="0" smtClean="0">
                <a:latin typeface="+mj-ea"/>
                <a:ea typeface="+mj-ea"/>
              </a:rPr>
              <a:t>(5,807 </a:t>
            </a:r>
            <a:r>
              <a:rPr lang="en-US" altLang="ja-JP" sz="3200" dirty="0">
                <a:latin typeface="+mj-ea"/>
                <a:ea typeface="+mj-ea"/>
              </a:rPr>
              <a:t>+ </a:t>
            </a:r>
            <a:r>
              <a:rPr lang="en-US" altLang="ja-JP" sz="3200" dirty="0" smtClean="0">
                <a:latin typeface="+mj-ea"/>
                <a:ea typeface="+mj-ea"/>
              </a:rPr>
              <a:t>4,312) = 10,119</a:t>
            </a:r>
            <a:r>
              <a:rPr lang="ja-JP" altLang="en-US" sz="3200" dirty="0" smtClean="0">
                <a:latin typeface="+mj-ea"/>
                <a:ea typeface="+mj-ea"/>
              </a:rPr>
              <a:t>円</a:t>
            </a:r>
            <a:endParaRPr lang="ja-JP" altLang="en-US" sz="3200" dirty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31398428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42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42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42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7" dur="1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2" grpId="0"/>
      <p:bldP spid="2" grpId="1"/>
      <p:bldP spid="5" grpId="0"/>
      <p:bldP spid="5" grpId="1"/>
      <p:bldP spid="7" grpId="0"/>
      <p:bldP spid="7" grpId="1"/>
      <p:bldP spid="8" grpId="0"/>
      <p:bldP spid="8" grpId="1"/>
      <p:bldP spid="11" grpId="0"/>
      <p:bldP spid="11" grpId="1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/>
          <p:cNvSpPr txBox="1"/>
          <p:nvPr/>
        </p:nvSpPr>
        <p:spPr>
          <a:xfrm>
            <a:off x="775504" y="405114"/>
            <a:ext cx="525730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000" dirty="0">
                <a:solidFill>
                  <a:prstClr val="black"/>
                </a:solidFill>
                <a:latin typeface="+mj-ea"/>
                <a:ea typeface="+mj-ea"/>
              </a:rPr>
              <a:t>DAVERAGE</a:t>
            </a:r>
          </a:p>
        </p:txBody>
      </p:sp>
      <p:sp>
        <p:nvSpPr>
          <p:cNvPr id="3" name="テキスト ボックス 2"/>
          <p:cNvSpPr txBox="1"/>
          <p:nvPr/>
        </p:nvSpPr>
        <p:spPr>
          <a:xfrm>
            <a:off x="775504" y="5407306"/>
            <a:ext cx="134266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4400" dirty="0">
                <a:solidFill>
                  <a:prstClr val="black"/>
                </a:solidFill>
                <a:latin typeface="AR丸ゴシック体M" pitchFamily="49" charset="-128"/>
                <a:ea typeface="AR丸ゴシック体M" pitchFamily="49" charset="-128"/>
              </a:rPr>
              <a:t>関数</a:t>
            </a:r>
          </a:p>
        </p:txBody>
      </p:sp>
      <p:sp>
        <p:nvSpPr>
          <p:cNvPr id="5" name="テキスト ボックス 4"/>
          <p:cNvSpPr txBox="1"/>
          <p:nvPr/>
        </p:nvSpPr>
        <p:spPr>
          <a:xfrm>
            <a:off x="856527" y="1278727"/>
            <a:ext cx="11653965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3200" dirty="0">
                <a:solidFill>
                  <a:prstClr val="black"/>
                </a:solidFill>
                <a:latin typeface="+mj-ea"/>
                <a:ea typeface="+mj-ea"/>
              </a:rPr>
              <a:t>=</a:t>
            </a:r>
            <a:r>
              <a:rPr lang="en-US" altLang="ja-JP" sz="3200" dirty="0" smtClean="0">
                <a:solidFill>
                  <a:prstClr val="black"/>
                </a:solidFill>
                <a:latin typeface="+mj-ea"/>
                <a:ea typeface="+mj-ea"/>
              </a:rPr>
              <a:t>DAVERAGE(</a:t>
            </a:r>
            <a:r>
              <a:rPr lang="ja-JP" altLang="en-US" sz="3200" dirty="0" smtClean="0">
                <a:solidFill>
                  <a:prstClr val="black"/>
                </a:solidFill>
                <a:latin typeface="+mj-ea"/>
                <a:ea typeface="+mj-ea"/>
              </a:rPr>
              <a:t>データベース</a:t>
            </a:r>
            <a:r>
              <a:rPr lang="en-US" altLang="ja-JP" sz="3200" dirty="0" smtClean="0">
                <a:solidFill>
                  <a:prstClr val="black"/>
                </a:solidFill>
                <a:latin typeface="+mj-ea"/>
                <a:ea typeface="+mj-ea"/>
              </a:rPr>
              <a:t>,</a:t>
            </a:r>
            <a:r>
              <a:rPr lang="ja-JP" altLang="en-US" sz="3200" dirty="0" smtClean="0">
                <a:solidFill>
                  <a:prstClr val="black"/>
                </a:solidFill>
                <a:latin typeface="+mj-ea"/>
                <a:ea typeface="+mj-ea"/>
              </a:rPr>
              <a:t>フィールド</a:t>
            </a:r>
            <a:r>
              <a:rPr lang="en-US" altLang="ja-JP" sz="3200" dirty="0" smtClean="0">
                <a:solidFill>
                  <a:prstClr val="black"/>
                </a:solidFill>
                <a:latin typeface="+mj-ea"/>
                <a:ea typeface="+mj-ea"/>
              </a:rPr>
              <a:t>,</a:t>
            </a:r>
            <a:r>
              <a:rPr lang="ja-JP" altLang="en-US" sz="3200" dirty="0" smtClean="0">
                <a:solidFill>
                  <a:prstClr val="black"/>
                </a:solidFill>
                <a:latin typeface="+mj-ea"/>
                <a:ea typeface="+mj-ea"/>
              </a:rPr>
              <a:t>条件</a:t>
            </a:r>
            <a:r>
              <a:rPr lang="en-US" altLang="ja-JP" sz="3200" dirty="0" smtClean="0">
                <a:solidFill>
                  <a:prstClr val="black"/>
                </a:solidFill>
                <a:latin typeface="+mj-ea"/>
                <a:ea typeface="+mj-ea"/>
              </a:rPr>
              <a:t>)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ja-JP" altLang="en-US" sz="3600" dirty="0">
                <a:solidFill>
                  <a:prstClr val="black"/>
                </a:solidFill>
                <a:latin typeface="+mj-ea"/>
                <a:ea typeface="+mj-ea"/>
              </a:rPr>
              <a:t>データベースの</a:t>
            </a:r>
            <a:r>
              <a:rPr lang="ja-JP" altLang="en-US" sz="3600" dirty="0" smtClean="0">
                <a:solidFill>
                  <a:prstClr val="black"/>
                </a:solidFill>
                <a:latin typeface="+mj-ea"/>
                <a:ea typeface="+mj-ea"/>
              </a:rPr>
              <a:t>中</a:t>
            </a:r>
            <a:r>
              <a:rPr lang="ja-JP" altLang="en-US" sz="3600" dirty="0">
                <a:solidFill>
                  <a:prstClr val="black"/>
                </a:solidFill>
                <a:latin typeface="+mj-ea"/>
                <a:ea typeface="+mj-ea"/>
              </a:rPr>
              <a:t>で</a:t>
            </a:r>
            <a:r>
              <a:rPr lang="en-US" altLang="ja-JP" sz="3600" dirty="0" smtClean="0">
                <a:solidFill>
                  <a:prstClr val="black"/>
                </a:solidFill>
                <a:latin typeface="+mj-ea"/>
                <a:ea typeface="+mj-ea"/>
              </a:rPr>
              <a:t/>
            </a:r>
            <a:br>
              <a:rPr lang="en-US" altLang="ja-JP" sz="3600" dirty="0" smtClean="0">
                <a:solidFill>
                  <a:prstClr val="black"/>
                </a:solidFill>
                <a:latin typeface="+mj-ea"/>
                <a:ea typeface="+mj-ea"/>
              </a:rPr>
            </a:br>
            <a:r>
              <a:rPr lang="ja-JP" altLang="en-US" sz="3600" dirty="0" smtClean="0">
                <a:solidFill>
                  <a:prstClr val="black"/>
                </a:solidFill>
                <a:latin typeface="+mj-ea"/>
                <a:ea typeface="+mj-ea"/>
              </a:rPr>
              <a:t>条件</a:t>
            </a:r>
            <a:r>
              <a:rPr lang="ja-JP" altLang="en-US" sz="3600" dirty="0">
                <a:solidFill>
                  <a:prstClr val="black"/>
                </a:solidFill>
                <a:latin typeface="+mj-ea"/>
                <a:ea typeface="+mj-ea"/>
              </a:rPr>
              <a:t>に一致する値</a:t>
            </a:r>
            <a:r>
              <a:rPr lang="ja-JP" altLang="en-US" sz="3600" dirty="0" smtClean="0">
                <a:solidFill>
                  <a:prstClr val="black"/>
                </a:solidFill>
                <a:latin typeface="+mj-ea"/>
                <a:ea typeface="+mj-ea"/>
              </a:rPr>
              <a:t>を平均</a:t>
            </a:r>
            <a:r>
              <a:rPr lang="ja-JP" altLang="en-US" sz="3600" dirty="0">
                <a:solidFill>
                  <a:prstClr val="black"/>
                </a:solidFill>
                <a:latin typeface="+mj-ea"/>
                <a:ea typeface="+mj-ea"/>
              </a:rPr>
              <a:t>する</a:t>
            </a:r>
          </a:p>
          <a:p>
            <a:endParaRPr lang="ja-JP" altLang="en-US" sz="3600" dirty="0">
              <a:solidFill>
                <a:prstClr val="black"/>
              </a:solidFill>
              <a:latin typeface="+mj-ea"/>
              <a:ea typeface="+mj-ea"/>
            </a:endParaRPr>
          </a:p>
        </p:txBody>
      </p:sp>
      <p:sp>
        <p:nvSpPr>
          <p:cNvPr id="8" name="コンテンツ プレースホルダー 16"/>
          <p:cNvSpPr txBox="1">
            <a:spLocks/>
          </p:cNvSpPr>
          <p:nvPr/>
        </p:nvSpPr>
        <p:spPr>
          <a:xfrm>
            <a:off x="774211" y="1916833"/>
            <a:ext cx="7703037" cy="1884368"/>
          </a:xfrm>
          <a:prstGeom prst="rect">
            <a:avLst/>
          </a:prstGeom>
        </p:spPr>
        <p:txBody>
          <a:bodyPr/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kumimoji="1"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9436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kumimoji="1"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6868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kumimoji="1"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kumimoji="1"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716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kumimoji="1" sz="18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64592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kumimoji="1"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90195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kumimoji="1"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19456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kumimoji="1"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46888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kumimoji="1"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rgbClr val="AD0101"/>
              </a:buClr>
            </a:pPr>
            <a:endParaRPr lang="en-US" altLang="ja-JP" dirty="0">
              <a:solidFill>
                <a:srgbClr val="303030"/>
              </a:solidFill>
              <a:latin typeface="ＭＳ Ｐ明朝"/>
            </a:endParaRPr>
          </a:p>
        </p:txBody>
      </p:sp>
      <p:sp>
        <p:nvSpPr>
          <p:cNvPr id="10" name="テキスト ボックス 9"/>
          <p:cNvSpPr txBox="1"/>
          <p:nvPr/>
        </p:nvSpPr>
        <p:spPr>
          <a:xfrm>
            <a:off x="326300" y="4739572"/>
            <a:ext cx="874323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3600" dirty="0" smtClean="0">
                <a:solidFill>
                  <a:prstClr val="black"/>
                </a:solidFill>
                <a:latin typeface="+mj-ea"/>
                <a:ea typeface="+mj-ea"/>
              </a:rPr>
              <a:t>この表の場合</a:t>
            </a:r>
            <a:endParaRPr lang="ja-JP" altLang="en-US" sz="3600" dirty="0">
              <a:solidFill>
                <a:prstClr val="black"/>
              </a:solidFill>
              <a:latin typeface="+mj-ea"/>
              <a:ea typeface="+mj-ea"/>
            </a:endParaRPr>
          </a:p>
        </p:txBody>
      </p:sp>
      <p:sp>
        <p:nvSpPr>
          <p:cNvPr id="11" name="テキスト ボックス 10"/>
          <p:cNvSpPr txBox="1"/>
          <p:nvPr/>
        </p:nvSpPr>
        <p:spPr>
          <a:xfrm>
            <a:off x="3308594" y="4632438"/>
            <a:ext cx="941063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ja-JP" altLang="en-US" sz="3200" dirty="0" smtClean="0">
                <a:solidFill>
                  <a:prstClr val="black"/>
                </a:solidFill>
                <a:latin typeface="+mj-ea"/>
                <a:ea typeface="+mj-ea"/>
              </a:rPr>
              <a:t>条件</a:t>
            </a:r>
            <a:endParaRPr lang="en-US" altLang="ja-JP" sz="3200" dirty="0" smtClean="0">
              <a:solidFill>
                <a:prstClr val="black"/>
              </a:solidFill>
              <a:latin typeface="+mj-ea"/>
              <a:ea typeface="+mj-ea"/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ja-JP" altLang="en-US" sz="3200" dirty="0" smtClean="0">
                <a:solidFill>
                  <a:prstClr val="black"/>
                </a:solidFill>
                <a:latin typeface="+mj-ea"/>
                <a:ea typeface="+mj-ea"/>
              </a:rPr>
              <a:t>コードが</a:t>
            </a:r>
            <a:r>
              <a:rPr lang="en-US" altLang="ja-JP" sz="3200" dirty="0" smtClean="0">
                <a:solidFill>
                  <a:prstClr val="black"/>
                </a:solidFill>
                <a:latin typeface="+mj-ea"/>
                <a:ea typeface="+mj-ea"/>
              </a:rPr>
              <a:t>R</a:t>
            </a:r>
            <a:r>
              <a:rPr lang="ja-JP" altLang="en-US" sz="3200" dirty="0" smtClean="0">
                <a:solidFill>
                  <a:prstClr val="black"/>
                </a:solidFill>
                <a:latin typeface="+mj-ea"/>
                <a:ea typeface="+mj-ea"/>
              </a:rPr>
              <a:t>から</a:t>
            </a:r>
            <a:r>
              <a:rPr lang="ja-JP" altLang="en-US" sz="3200" dirty="0">
                <a:solidFill>
                  <a:prstClr val="black"/>
                </a:solidFill>
                <a:latin typeface="+mj-ea"/>
                <a:ea typeface="+mj-ea"/>
              </a:rPr>
              <a:t>始まる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ja-JP" altLang="en-US" sz="3200" dirty="0">
                <a:solidFill>
                  <a:prstClr val="black"/>
                </a:solidFill>
                <a:latin typeface="+mj-ea"/>
                <a:ea typeface="+mj-ea"/>
              </a:rPr>
              <a:t>金額が</a:t>
            </a:r>
            <a:r>
              <a:rPr lang="en-US" altLang="ja-JP" sz="3200" dirty="0">
                <a:solidFill>
                  <a:prstClr val="black"/>
                </a:solidFill>
                <a:latin typeface="+mj-ea"/>
                <a:ea typeface="+mj-ea"/>
              </a:rPr>
              <a:t>2,000</a:t>
            </a:r>
            <a:r>
              <a:rPr lang="ja-JP" altLang="en-US" sz="3200" dirty="0">
                <a:solidFill>
                  <a:prstClr val="black"/>
                </a:solidFill>
                <a:latin typeface="+mj-ea"/>
                <a:ea typeface="+mj-ea"/>
              </a:rPr>
              <a:t>円</a:t>
            </a:r>
            <a:r>
              <a:rPr lang="ja-JP" altLang="en-US" sz="3200" dirty="0" smtClean="0">
                <a:solidFill>
                  <a:prstClr val="black"/>
                </a:solidFill>
                <a:latin typeface="+mj-ea"/>
                <a:ea typeface="+mj-ea"/>
              </a:rPr>
              <a:t>以上</a:t>
            </a:r>
            <a:endParaRPr lang="ja-JP" altLang="en-US" sz="3200" dirty="0">
              <a:solidFill>
                <a:prstClr val="black"/>
              </a:solidFill>
              <a:latin typeface="+mj-ea"/>
              <a:ea typeface="+mj-ea"/>
            </a:endParaRPr>
          </a:p>
        </p:txBody>
      </p:sp>
      <p:sp>
        <p:nvSpPr>
          <p:cNvPr id="9" name="テキスト ボックス 8"/>
          <p:cNvSpPr txBox="1"/>
          <p:nvPr/>
        </p:nvSpPr>
        <p:spPr>
          <a:xfrm>
            <a:off x="7810493" y="6209293"/>
            <a:ext cx="133350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3200" dirty="0" smtClean="0">
                <a:solidFill>
                  <a:prstClr val="black"/>
                </a:solidFill>
                <a:latin typeface="AR P丸ゴシック体E" pitchFamily="50" charset="-128"/>
                <a:ea typeface="AR P丸ゴシック体E" pitchFamily="50" charset="-128"/>
              </a:rPr>
              <a:t>8</a:t>
            </a:r>
            <a:endParaRPr lang="ja-JP" altLang="en-US" sz="3200" dirty="0">
              <a:solidFill>
                <a:prstClr val="black"/>
              </a:solidFill>
              <a:latin typeface="AR P丸ゴシック体E" pitchFamily="50" charset="-128"/>
              <a:ea typeface="AR P丸ゴシック体E" pitchFamily="50" charset="-128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5104" y="405114"/>
            <a:ext cx="5141249" cy="43432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正方形/長方形 3"/>
          <p:cNvSpPr/>
          <p:nvPr/>
        </p:nvSpPr>
        <p:spPr>
          <a:xfrm>
            <a:off x="3872681" y="3732848"/>
            <a:ext cx="607885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ja-JP" altLang="en-US" sz="3200" dirty="0" smtClean="0">
                <a:latin typeface="+mj-ea"/>
                <a:ea typeface="+mj-ea"/>
              </a:rPr>
              <a:t>結果</a:t>
            </a:r>
            <a:endParaRPr lang="en-US" altLang="ja-JP" sz="3200" dirty="0" smtClean="0">
              <a:latin typeface="+mj-ea"/>
              <a:ea typeface="+mj-ea"/>
            </a:endParaRPr>
          </a:p>
          <a:p>
            <a:r>
              <a:rPr lang="en-US" altLang="ja-JP" sz="3200" dirty="0" smtClean="0">
                <a:latin typeface="+mj-ea"/>
                <a:ea typeface="+mj-ea"/>
              </a:rPr>
              <a:t>(9,861) ÷ 1  = 9,861</a:t>
            </a:r>
            <a:r>
              <a:rPr lang="ja-JP" altLang="en-US" sz="3200" dirty="0" smtClean="0">
                <a:latin typeface="+mj-ea"/>
                <a:ea typeface="+mj-ea"/>
              </a:rPr>
              <a:t>円</a:t>
            </a:r>
            <a:endParaRPr lang="ja-JP" altLang="en-US" sz="3200" dirty="0">
              <a:latin typeface="+mj-ea"/>
              <a:ea typeface="+mj-ea"/>
            </a:endParaRPr>
          </a:p>
        </p:txBody>
      </p:sp>
      <p:sp>
        <p:nvSpPr>
          <p:cNvPr id="12" name="テキスト ボックス 11"/>
          <p:cNvSpPr txBox="1"/>
          <p:nvPr/>
        </p:nvSpPr>
        <p:spPr>
          <a:xfrm>
            <a:off x="7810494" y="6209293"/>
            <a:ext cx="133350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3200" dirty="0" smtClean="0">
                <a:solidFill>
                  <a:prstClr val="black"/>
                </a:solidFill>
                <a:latin typeface="AR P丸ゴシック体E" pitchFamily="50" charset="-128"/>
                <a:ea typeface="AR P丸ゴシック体E" pitchFamily="50" charset="-128"/>
              </a:rPr>
              <a:t>7</a:t>
            </a:r>
            <a:endParaRPr lang="ja-JP" altLang="en-US" sz="3200" dirty="0">
              <a:solidFill>
                <a:prstClr val="black"/>
              </a:solidFill>
              <a:latin typeface="AR P丸ゴシック体E" pitchFamily="50" charset="-128"/>
              <a:ea typeface="AR P丸ゴシック体E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482752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42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42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42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42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7" dur="1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42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1000"/>
                            </p:stCondLst>
                            <p:childTnLst>
                              <p:par>
                                <p:cTn id="75" presetID="42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7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42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2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3" grpId="0"/>
      <p:bldP spid="5" grpId="0"/>
      <p:bldP spid="5" grpId="1"/>
      <p:bldP spid="10" grpId="0"/>
      <p:bldP spid="10" grpId="1"/>
      <p:bldP spid="11" grpId="0"/>
      <p:bldP spid="11" grpId="1"/>
      <p:bldP spid="9" grpId="0"/>
      <p:bldP spid="9" grpId="1"/>
      <p:bldP spid="4" grpId="0"/>
      <p:bldP spid="4" grpId="1"/>
      <p:bldP spid="12" grpId="0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4632" y="1979682"/>
            <a:ext cx="5705475" cy="3209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107009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://forum.shimarin.com/uploads/default/3/5a6b5c05cceb7cf3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613" y="1895354"/>
            <a:ext cx="4514851" cy="3409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テキスト ボックス 4"/>
          <p:cNvSpPr txBox="1"/>
          <p:nvPr/>
        </p:nvSpPr>
        <p:spPr>
          <a:xfrm>
            <a:off x="1924949" y="5520180"/>
            <a:ext cx="638951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ja-JP" sz="3600" dirty="0">
                <a:solidFill>
                  <a:prstClr val="black"/>
                </a:solidFill>
                <a:latin typeface="小塚ゴシック Pr6N EL" pitchFamily="34" charset="-128"/>
                <a:ea typeface="小塚ゴシック Pr6N EL" pitchFamily="34" charset="-128"/>
              </a:rPr>
              <a:t>Ver 1.2.1</a:t>
            </a:r>
            <a:endParaRPr lang="ja-JP" altLang="en-US" sz="3600" dirty="0">
              <a:solidFill>
                <a:prstClr val="black"/>
              </a:solidFill>
              <a:latin typeface="小塚ゴシック Pr6N EL" pitchFamily="34" charset="-128"/>
              <a:ea typeface="小塚ゴシック Pr6N EL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2352816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5" name="AutoShape 2" descr="http://ghippos.net/image/blog/20131008_1.jpg"/>
          <p:cNvSpPr>
            <a:spLocks noChangeAspect="1" noChangeArrowheads="1"/>
          </p:cNvSpPr>
          <p:nvPr/>
        </p:nvSpPr>
        <p:spPr bwMode="auto">
          <a:xfrm>
            <a:off x="63500" y="-136525"/>
            <a:ext cx="11811000" cy="6648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ja-JP" altLang="en-US" dirty="0">
              <a:solidFill>
                <a:prstClr val="black"/>
              </a:solidFill>
            </a:endParaRPr>
          </a:p>
        </p:txBody>
      </p:sp>
      <p:sp>
        <p:nvSpPr>
          <p:cNvPr id="6" name="AutoShape 4" descr="http://ghippos.net/image/blog/20131008_1.jpg"/>
          <p:cNvSpPr>
            <a:spLocks noChangeAspect="1" noChangeArrowheads="1"/>
          </p:cNvSpPr>
          <p:nvPr/>
        </p:nvSpPr>
        <p:spPr bwMode="auto">
          <a:xfrm>
            <a:off x="215900" y="15875"/>
            <a:ext cx="11811000" cy="6648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ja-JP" altLang="en-US" dirty="0">
              <a:solidFill>
                <a:prstClr val="black"/>
              </a:solidFill>
            </a:endParaRPr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1867" y="719026"/>
            <a:ext cx="9319372" cy="52421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053362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/>
          <p:cNvSpPr txBox="1"/>
          <p:nvPr/>
        </p:nvSpPr>
        <p:spPr>
          <a:xfrm>
            <a:off x="775504" y="405114"/>
            <a:ext cx="373862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4400" dirty="0" smtClean="0">
                <a:solidFill>
                  <a:prstClr val="black"/>
                </a:solidFill>
                <a:latin typeface="AR丸ゴシック体M" pitchFamily="49" charset="-128"/>
                <a:ea typeface="AR丸ゴシック体M" pitchFamily="49" charset="-128"/>
              </a:rPr>
              <a:t>SUMIFS</a:t>
            </a:r>
            <a:endParaRPr lang="ja-JP" altLang="en-US" sz="4400" dirty="0">
              <a:solidFill>
                <a:prstClr val="black"/>
              </a:solidFill>
              <a:latin typeface="AR丸ゴシック体M" pitchFamily="49" charset="-128"/>
              <a:ea typeface="AR丸ゴシック体M" pitchFamily="49" charset="-128"/>
            </a:endParaRPr>
          </a:p>
        </p:txBody>
      </p:sp>
      <p:sp>
        <p:nvSpPr>
          <p:cNvPr id="3" name="テキスト ボックス 2"/>
          <p:cNvSpPr txBox="1"/>
          <p:nvPr/>
        </p:nvSpPr>
        <p:spPr>
          <a:xfrm>
            <a:off x="775504" y="5407306"/>
            <a:ext cx="134266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4400" dirty="0">
                <a:solidFill>
                  <a:prstClr val="black"/>
                </a:solidFill>
                <a:latin typeface="AR丸ゴシック体M" pitchFamily="49" charset="-128"/>
                <a:ea typeface="AR丸ゴシック体M" pitchFamily="49" charset="-128"/>
              </a:rPr>
              <a:t>関数</a:t>
            </a:r>
          </a:p>
        </p:txBody>
      </p:sp>
      <p:sp>
        <p:nvSpPr>
          <p:cNvPr id="5" name="テキスト ボックス 4"/>
          <p:cNvSpPr txBox="1"/>
          <p:nvPr/>
        </p:nvSpPr>
        <p:spPr>
          <a:xfrm>
            <a:off x="1099595" y="1278727"/>
            <a:ext cx="7442521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800" dirty="0" smtClean="0">
                <a:solidFill>
                  <a:prstClr val="black"/>
                </a:solidFill>
                <a:latin typeface="AR丸ゴシック体M" pitchFamily="49" charset="-128"/>
                <a:ea typeface="AR丸ゴシック体M" pitchFamily="49" charset="-128"/>
              </a:rPr>
              <a:t>=SUMIFS(</a:t>
            </a:r>
            <a:r>
              <a:rPr lang="ja-JP" altLang="en-US" sz="2800" dirty="0">
                <a:solidFill>
                  <a:prstClr val="black"/>
                </a:solidFill>
                <a:latin typeface="AR丸ゴシック体M" pitchFamily="49" charset="-128"/>
                <a:ea typeface="AR丸ゴシック体M" pitchFamily="49" charset="-128"/>
              </a:rPr>
              <a:t>合計する範囲</a:t>
            </a:r>
            <a:r>
              <a:rPr lang="en-US" altLang="ja-JP" sz="2800" dirty="0">
                <a:solidFill>
                  <a:prstClr val="black"/>
                </a:solidFill>
                <a:latin typeface="AR丸ゴシック体M" pitchFamily="49" charset="-128"/>
                <a:ea typeface="AR丸ゴシック体M" pitchFamily="49" charset="-128"/>
              </a:rPr>
              <a:t>,</a:t>
            </a:r>
            <a:r>
              <a:rPr lang="ja-JP" altLang="en-US" sz="2800" dirty="0">
                <a:solidFill>
                  <a:prstClr val="black"/>
                </a:solidFill>
                <a:latin typeface="AR丸ゴシック体M" pitchFamily="49" charset="-128"/>
                <a:ea typeface="AR丸ゴシック体M" pitchFamily="49" charset="-128"/>
              </a:rPr>
              <a:t>条件の範囲</a:t>
            </a:r>
            <a:r>
              <a:rPr lang="en-US" altLang="ja-JP" sz="2800" dirty="0">
                <a:solidFill>
                  <a:prstClr val="black"/>
                </a:solidFill>
                <a:latin typeface="AR丸ゴシック体M" pitchFamily="49" charset="-128"/>
                <a:ea typeface="AR丸ゴシック体M" pitchFamily="49" charset="-128"/>
              </a:rPr>
              <a:t>,</a:t>
            </a:r>
            <a:r>
              <a:rPr lang="ja-JP" altLang="en-US" sz="2800" dirty="0" smtClean="0">
                <a:solidFill>
                  <a:prstClr val="black"/>
                </a:solidFill>
                <a:latin typeface="AR丸ゴシック体M" pitchFamily="49" charset="-128"/>
                <a:ea typeface="AR丸ゴシック体M" pitchFamily="49" charset="-128"/>
              </a:rPr>
              <a:t>条件</a:t>
            </a:r>
            <a:r>
              <a:rPr lang="en-US" altLang="ja-JP" sz="2800" dirty="0" smtClean="0">
                <a:solidFill>
                  <a:prstClr val="black"/>
                </a:solidFill>
                <a:latin typeface="AR丸ゴシック体M" pitchFamily="49" charset="-128"/>
                <a:ea typeface="AR丸ゴシック体M" pitchFamily="49" charset="-128"/>
              </a:rPr>
              <a:t>)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ja-JP" altLang="en-US" sz="2800" dirty="0">
                <a:solidFill>
                  <a:prstClr val="black"/>
                </a:solidFill>
                <a:latin typeface="AR丸ゴシック体M" pitchFamily="49" charset="-128"/>
                <a:ea typeface="AR丸ゴシック体M" pitchFamily="49" charset="-128"/>
              </a:rPr>
              <a:t>複数の条件に</a:t>
            </a:r>
            <a:r>
              <a:rPr lang="ja-JP" altLang="en-US" sz="2800" dirty="0" smtClean="0">
                <a:solidFill>
                  <a:prstClr val="black"/>
                </a:solidFill>
                <a:latin typeface="AR丸ゴシック体M" pitchFamily="49" charset="-128"/>
                <a:ea typeface="AR丸ゴシック体M" pitchFamily="49" charset="-128"/>
              </a:rPr>
              <a:t>あてはまる数値</a:t>
            </a:r>
            <a:r>
              <a:rPr lang="ja-JP" altLang="en-US" sz="2800" dirty="0">
                <a:solidFill>
                  <a:prstClr val="black"/>
                </a:solidFill>
                <a:latin typeface="AR丸ゴシック体M" pitchFamily="49" charset="-128"/>
                <a:ea typeface="AR丸ゴシック体M" pitchFamily="49" charset="-128"/>
              </a:rPr>
              <a:t>の合計を出す</a:t>
            </a:r>
          </a:p>
          <a:p>
            <a:pPr marL="457200" indent="-457200">
              <a:buFont typeface="Arial" pitchFamily="34" charset="0"/>
              <a:buChar char="•"/>
            </a:pPr>
            <a:endParaRPr lang="en-US" altLang="ja-JP" sz="2800" dirty="0">
              <a:solidFill>
                <a:prstClr val="black"/>
              </a:solidFill>
              <a:latin typeface="AR丸ゴシック体M" pitchFamily="49" charset="-128"/>
              <a:ea typeface="AR丸ゴシック体M" pitchFamily="49" charset="-128"/>
            </a:endParaRPr>
          </a:p>
          <a:p>
            <a:endParaRPr lang="ja-JP" altLang="en-US" sz="2800" dirty="0">
              <a:solidFill>
                <a:prstClr val="black"/>
              </a:solidFill>
            </a:endParaRPr>
          </a:p>
        </p:txBody>
      </p:sp>
      <p:pic>
        <p:nvPicPr>
          <p:cNvPr id="1027" name="Picture 3" descr="Y:\kijima\平成26年度　C3-2  3班\素材\1級Excel\1kyu_sumifs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8539" y="2466008"/>
            <a:ext cx="5591176" cy="2790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テキスト ボックス 5"/>
          <p:cNvSpPr txBox="1"/>
          <p:nvPr/>
        </p:nvSpPr>
        <p:spPr>
          <a:xfrm>
            <a:off x="7810493" y="6209293"/>
            <a:ext cx="133350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3200" dirty="0" smtClean="0">
                <a:solidFill>
                  <a:prstClr val="black"/>
                </a:solidFill>
                <a:latin typeface="AR P丸ゴシック体E" pitchFamily="50" charset="-128"/>
                <a:ea typeface="AR P丸ゴシック体E" pitchFamily="50" charset="-128"/>
              </a:rPr>
              <a:t>2</a:t>
            </a:r>
            <a:endParaRPr lang="ja-JP" altLang="en-US" sz="3200" dirty="0">
              <a:solidFill>
                <a:prstClr val="black"/>
              </a:solidFill>
              <a:latin typeface="AR P丸ゴシック体E" pitchFamily="50" charset="-128"/>
              <a:ea typeface="AR P丸ゴシック体E" pitchFamily="50" charset="-128"/>
            </a:endParaRPr>
          </a:p>
        </p:txBody>
      </p:sp>
      <p:sp>
        <p:nvSpPr>
          <p:cNvPr id="8" name="テキスト ボックス 7"/>
          <p:cNvSpPr txBox="1"/>
          <p:nvPr/>
        </p:nvSpPr>
        <p:spPr>
          <a:xfrm>
            <a:off x="7810492" y="6209293"/>
            <a:ext cx="133350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3200" dirty="0" smtClean="0">
                <a:solidFill>
                  <a:prstClr val="black"/>
                </a:solidFill>
                <a:latin typeface="AR P丸ゴシック体E" pitchFamily="50" charset="-128"/>
                <a:ea typeface="AR P丸ゴシック体E" pitchFamily="50" charset="-128"/>
              </a:rPr>
              <a:t>1</a:t>
            </a:r>
            <a:endParaRPr lang="ja-JP" altLang="en-US" sz="3200" dirty="0">
              <a:solidFill>
                <a:prstClr val="black"/>
              </a:solidFill>
              <a:latin typeface="AR P丸ゴシック体E" pitchFamily="50" charset="-128"/>
              <a:ea typeface="AR P丸ゴシック体E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8031716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42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42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1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5" grpId="0"/>
      <p:bldP spid="5" grpId="1"/>
      <p:bldP spid="6" grpId="0"/>
      <p:bldP spid="8" grpId="0"/>
    </p:bld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pic>
        <p:nvPicPr>
          <p:cNvPr id="4" name="Picture 2" descr="http://livedoor.blogimg.jp/darapic/imgs/b/8/b8c7842b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768" y="620688"/>
            <a:ext cx="4286250" cy="5372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003890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pic>
        <p:nvPicPr>
          <p:cNvPr id="4" name="Picture 4" descr="http://kamisawa.net/wp-content/uploads/2014/11/dame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1810" y="1375445"/>
            <a:ext cx="3810000" cy="381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742396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/>
          <p:cNvSpPr txBox="1"/>
          <p:nvPr/>
        </p:nvSpPr>
        <p:spPr>
          <a:xfrm>
            <a:off x="775504" y="405114"/>
            <a:ext cx="373862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4400" dirty="0">
                <a:solidFill>
                  <a:prstClr val="black"/>
                </a:solidFill>
                <a:latin typeface="AR丸ゴシック体M" pitchFamily="49" charset="-128"/>
                <a:ea typeface="AR丸ゴシック体M" pitchFamily="49" charset="-128"/>
              </a:rPr>
              <a:t>AVERAGEIFS</a:t>
            </a:r>
          </a:p>
        </p:txBody>
      </p:sp>
      <p:sp>
        <p:nvSpPr>
          <p:cNvPr id="3" name="テキスト ボックス 2"/>
          <p:cNvSpPr txBox="1"/>
          <p:nvPr/>
        </p:nvSpPr>
        <p:spPr>
          <a:xfrm>
            <a:off x="775504" y="5407306"/>
            <a:ext cx="134266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4400" dirty="0">
                <a:solidFill>
                  <a:prstClr val="black"/>
                </a:solidFill>
                <a:latin typeface="AR丸ゴシック体M" pitchFamily="49" charset="-128"/>
                <a:ea typeface="AR丸ゴシック体M" pitchFamily="49" charset="-128"/>
              </a:rPr>
              <a:t>関数</a:t>
            </a:r>
          </a:p>
        </p:txBody>
      </p:sp>
      <p:sp>
        <p:nvSpPr>
          <p:cNvPr id="5" name="テキスト ボックス 4"/>
          <p:cNvSpPr txBox="1"/>
          <p:nvPr/>
        </p:nvSpPr>
        <p:spPr>
          <a:xfrm>
            <a:off x="1099595" y="1278727"/>
            <a:ext cx="7442521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600" dirty="0">
                <a:solidFill>
                  <a:prstClr val="black"/>
                </a:solidFill>
                <a:latin typeface="AR丸ゴシック体M" pitchFamily="49" charset="-128"/>
                <a:ea typeface="AR丸ゴシック体M" pitchFamily="49" charset="-128"/>
              </a:rPr>
              <a:t>=AVERAGEIFS</a:t>
            </a:r>
            <a:r>
              <a:rPr lang="en-US" altLang="ja-JP" sz="2600" dirty="0" smtClean="0">
                <a:solidFill>
                  <a:prstClr val="black"/>
                </a:solidFill>
                <a:latin typeface="AR丸ゴシック体M" pitchFamily="49" charset="-128"/>
                <a:ea typeface="AR丸ゴシック体M" pitchFamily="49" charset="-128"/>
              </a:rPr>
              <a:t>(</a:t>
            </a:r>
            <a:r>
              <a:rPr lang="ja-JP" altLang="en-US" sz="2600" dirty="0" smtClean="0">
                <a:solidFill>
                  <a:prstClr val="black"/>
                </a:solidFill>
                <a:latin typeface="AR丸ゴシック体M" pitchFamily="49" charset="-128"/>
                <a:ea typeface="AR丸ゴシック体M" pitchFamily="49" charset="-128"/>
              </a:rPr>
              <a:t>平均</a:t>
            </a:r>
            <a:r>
              <a:rPr lang="ja-JP" altLang="en-US" sz="2600" dirty="0">
                <a:solidFill>
                  <a:prstClr val="black"/>
                </a:solidFill>
                <a:latin typeface="AR丸ゴシック体M" pitchFamily="49" charset="-128"/>
                <a:ea typeface="AR丸ゴシック体M" pitchFamily="49" charset="-128"/>
              </a:rPr>
              <a:t>する範囲</a:t>
            </a:r>
            <a:r>
              <a:rPr lang="en-US" altLang="ja-JP" sz="2600" dirty="0">
                <a:solidFill>
                  <a:prstClr val="black"/>
                </a:solidFill>
                <a:latin typeface="AR丸ゴシック体M" pitchFamily="49" charset="-128"/>
                <a:ea typeface="AR丸ゴシック体M" pitchFamily="49" charset="-128"/>
              </a:rPr>
              <a:t>,</a:t>
            </a:r>
            <a:r>
              <a:rPr lang="ja-JP" altLang="en-US" sz="2600" dirty="0">
                <a:solidFill>
                  <a:prstClr val="black"/>
                </a:solidFill>
                <a:latin typeface="AR丸ゴシック体M" pitchFamily="49" charset="-128"/>
                <a:ea typeface="AR丸ゴシック体M" pitchFamily="49" charset="-128"/>
              </a:rPr>
              <a:t>条件の範囲</a:t>
            </a:r>
            <a:r>
              <a:rPr lang="en-US" altLang="ja-JP" sz="2600" dirty="0">
                <a:solidFill>
                  <a:prstClr val="black"/>
                </a:solidFill>
                <a:latin typeface="AR丸ゴシック体M" pitchFamily="49" charset="-128"/>
                <a:ea typeface="AR丸ゴシック体M" pitchFamily="49" charset="-128"/>
              </a:rPr>
              <a:t>,</a:t>
            </a:r>
            <a:r>
              <a:rPr lang="ja-JP" altLang="en-US" sz="2600" dirty="0" smtClean="0">
                <a:solidFill>
                  <a:prstClr val="black"/>
                </a:solidFill>
                <a:latin typeface="AR丸ゴシック体M" pitchFamily="49" charset="-128"/>
                <a:ea typeface="AR丸ゴシック体M" pitchFamily="49" charset="-128"/>
              </a:rPr>
              <a:t>条件</a:t>
            </a:r>
            <a:r>
              <a:rPr lang="en-US" altLang="ja-JP" sz="2600" dirty="0" smtClean="0">
                <a:solidFill>
                  <a:prstClr val="black"/>
                </a:solidFill>
                <a:latin typeface="AR丸ゴシック体M" pitchFamily="49" charset="-128"/>
                <a:ea typeface="AR丸ゴシック体M" pitchFamily="49" charset="-128"/>
              </a:rPr>
              <a:t>)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ja-JP" altLang="en-US" sz="2800" dirty="0" smtClean="0">
                <a:solidFill>
                  <a:prstClr val="black"/>
                </a:solidFill>
                <a:latin typeface="AR丸ゴシック体M" pitchFamily="49" charset="-128"/>
                <a:ea typeface="AR丸ゴシック体M" pitchFamily="49" charset="-128"/>
              </a:rPr>
              <a:t>複数</a:t>
            </a:r>
            <a:r>
              <a:rPr lang="ja-JP" altLang="en-US" sz="2800" dirty="0">
                <a:solidFill>
                  <a:prstClr val="black"/>
                </a:solidFill>
                <a:latin typeface="AR丸ゴシック体M" pitchFamily="49" charset="-128"/>
                <a:ea typeface="AR丸ゴシック体M" pitchFamily="49" charset="-128"/>
              </a:rPr>
              <a:t>の条件に</a:t>
            </a:r>
            <a:r>
              <a:rPr lang="ja-JP" altLang="en-US" sz="2800" dirty="0" smtClean="0">
                <a:solidFill>
                  <a:prstClr val="black"/>
                </a:solidFill>
                <a:latin typeface="AR丸ゴシック体M" pitchFamily="49" charset="-128"/>
                <a:ea typeface="AR丸ゴシック体M" pitchFamily="49" charset="-128"/>
              </a:rPr>
              <a:t>あてはまる数値の</a:t>
            </a:r>
            <a:r>
              <a:rPr lang="ja-JP" altLang="en-US" sz="2800" dirty="0">
                <a:solidFill>
                  <a:prstClr val="black"/>
                </a:solidFill>
                <a:latin typeface="AR丸ゴシック体M" pitchFamily="49" charset="-128"/>
                <a:ea typeface="AR丸ゴシック体M" pitchFamily="49" charset="-128"/>
              </a:rPr>
              <a:t>平均</a:t>
            </a:r>
            <a:r>
              <a:rPr lang="ja-JP" altLang="en-US" sz="2800" dirty="0" smtClean="0">
                <a:solidFill>
                  <a:prstClr val="black"/>
                </a:solidFill>
                <a:latin typeface="AR丸ゴシック体M" pitchFamily="49" charset="-128"/>
                <a:ea typeface="AR丸ゴシック体M" pitchFamily="49" charset="-128"/>
              </a:rPr>
              <a:t>を</a:t>
            </a:r>
            <a:r>
              <a:rPr lang="ja-JP" altLang="en-US" sz="2800" dirty="0">
                <a:solidFill>
                  <a:prstClr val="black"/>
                </a:solidFill>
                <a:latin typeface="AR丸ゴシック体M" pitchFamily="49" charset="-128"/>
                <a:ea typeface="AR丸ゴシック体M" pitchFamily="49" charset="-128"/>
              </a:rPr>
              <a:t>出す</a:t>
            </a:r>
          </a:p>
          <a:p>
            <a:pPr marL="457200" indent="-457200">
              <a:buFont typeface="Arial" pitchFamily="34" charset="0"/>
              <a:buChar char="•"/>
            </a:pPr>
            <a:endParaRPr lang="en-US" altLang="ja-JP" sz="2800" dirty="0">
              <a:solidFill>
                <a:prstClr val="black"/>
              </a:solidFill>
              <a:latin typeface="AR丸ゴシック体M" pitchFamily="49" charset="-128"/>
              <a:ea typeface="AR丸ゴシック体M" pitchFamily="49" charset="-128"/>
            </a:endParaRPr>
          </a:p>
          <a:p>
            <a:endParaRPr lang="ja-JP" altLang="en-US" sz="2800" dirty="0">
              <a:solidFill>
                <a:prstClr val="black"/>
              </a:solidFill>
            </a:endParaRPr>
          </a:p>
        </p:txBody>
      </p:sp>
      <p:pic>
        <p:nvPicPr>
          <p:cNvPr id="2050" name="Picture 2" descr="Y:\kijima\平成26年度　C3-2  3班\素材\1級Excel\1kyu_averageifs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8167" y="2686511"/>
            <a:ext cx="5105400" cy="2447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テキスト ボックス 5"/>
          <p:cNvSpPr txBox="1"/>
          <p:nvPr/>
        </p:nvSpPr>
        <p:spPr>
          <a:xfrm>
            <a:off x="7810493" y="6209293"/>
            <a:ext cx="133350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3200" dirty="0" smtClean="0">
                <a:solidFill>
                  <a:prstClr val="black"/>
                </a:solidFill>
                <a:latin typeface="AR P丸ゴシック体E" pitchFamily="50" charset="-128"/>
                <a:ea typeface="AR P丸ゴシック体E" pitchFamily="50" charset="-128"/>
              </a:rPr>
              <a:t>2</a:t>
            </a:r>
            <a:endParaRPr lang="ja-JP" altLang="en-US" sz="3200" dirty="0">
              <a:solidFill>
                <a:prstClr val="black"/>
              </a:solidFill>
              <a:latin typeface="AR P丸ゴシック体E" pitchFamily="50" charset="-128"/>
              <a:ea typeface="AR P丸ゴシック体E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8652096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42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42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5" grpId="0"/>
      <p:bldP spid="5" grpId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ボックス 6"/>
          <p:cNvSpPr txBox="1"/>
          <p:nvPr/>
        </p:nvSpPr>
        <p:spPr>
          <a:xfrm>
            <a:off x="7810493" y="6209293"/>
            <a:ext cx="133350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3200" dirty="0" smtClean="0">
                <a:solidFill>
                  <a:prstClr val="black"/>
                </a:solidFill>
                <a:latin typeface="AR P丸ゴシック体E" pitchFamily="50" charset="-128"/>
                <a:ea typeface="AR P丸ゴシック体E" pitchFamily="50" charset="-128"/>
              </a:rPr>
              <a:t>2</a:t>
            </a:r>
            <a:endParaRPr lang="ja-JP" altLang="en-US" sz="3200" dirty="0">
              <a:solidFill>
                <a:prstClr val="black"/>
              </a:solidFill>
              <a:latin typeface="AR P丸ゴシック体E" pitchFamily="50" charset="-128"/>
              <a:ea typeface="AR P丸ゴシック体E" pitchFamily="50" charset="-128"/>
            </a:endParaRPr>
          </a:p>
        </p:txBody>
      </p:sp>
      <p:sp>
        <p:nvSpPr>
          <p:cNvPr id="2" name="テキスト ボックス 1"/>
          <p:cNvSpPr txBox="1"/>
          <p:nvPr/>
        </p:nvSpPr>
        <p:spPr>
          <a:xfrm>
            <a:off x="775504" y="405114"/>
            <a:ext cx="373862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4400" dirty="0">
                <a:solidFill>
                  <a:prstClr val="black"/>
                </a:solidFill>
                <a:latin typeface="AR丸ゴシック体M" pitchFamily="49" charset="-128"/>
                <a:ea typeface="AR丸ゴシック体M" pitchFamily="49" charset="-128"/>
              </a:rPr>
              <a:t>CEILING</a:t>
            </a:r>
          </a:p>
        </p:txBody>
      </p:sp>
      <p:sp>
        <p:nvSpPr>
          <p:cNvPr id="3" name="テキスト ボックス 2"/>
          <p:cNvSpPr txBox="1"/>
          <p:nvPr/>
        </p:nvSpPr>
        <p:spPr>
          <a:xfrm>
            <a:off x="775504" y="5407306"/>
            <a:ext cx="134266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4400" dirty="0">
                <a:solidFill>
                  <a:prstClr val="black"/>
                </a:solidFill>
                <a:latin typeface="AR丸ゴシック体M" pitchFamily="49" charset="-128"/>
                <a:ea typeface="AR丸ゴシック体M" pitchFamily="49" charset="-128"/>
              </a:rPr>
              <a:t>関数</a:t>
            </a:r>
          </a:p>
        </p:txBody>
      </p:sp>
      <p:sp>
        <p:nvSpPr>
          <p:cNvPr id="5" name="テキスト ボックス 4"/>
          <p:cNvSpPr txBox="1"/>
          <p:nvPr/>
        </p:nvSpPr>
        <p:spPr>
          <a:xfrm>
            <a:off x="1099595" y="1278727"/>
            <a:ext cx="7442521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600" dirty="0">
                <a:solidFill>
                  <a:prstClr val="black"/>
                </a:solidFill>
                <a:latin typeface="AR丸ゴシック体M" pitchFamily="49" charset="-128"/>
                <a:ea typeface="AR丸ゴシック体M" pitchFamily="49" charset="-128"/>
              </a:rPr>
              <a:t>=CEILING(</a:t>
            </a:r>
            <a:r>
              <a:rPr lang="ja-JP" altLang="en-US" sz="2600" dirty="0">
                <a:solidFill>
                  <a:prstClr val="black"/>
                </a:solidFill>
                <a:latin typeface="AR丸ゴシック体M" pitchFamily="49" charset="-128"/>
                <a:ea typeface="AR丸ゴシック体M" pitchFamily="49" charset="-128"/>
              </a:rPr>
              <a:t>数値</a:t>
            </a:r>
            <a:r>
              <a:rPr lang="en-US" altLang="ja-JP" sz="2600" dirty="0">
                <a:solidFill>
                  <a:prstClr val="black"/>
                </a:solidFill>
                <a:latin typeface="AR丸ゴシック体M" pitchFamily="49" charset="-128"/>
                <a:ea typeface="AR丸ゴシック体M" pitchFamily="49" charset="-128"/>
              </a:rPr>
              <a:t>,</a:t>
            </a:r>
            <a:r>
              <a:rPr lang="ja-JP" altLang="en-US" sz="2600" dirty="0">
                <a:solidFill>
                  <a:prstClr val="black"/>
                </a:solidFill>
                <a:latin typeface="AR丸ゴシック体M" pitchFamily="49" charset="-128"/>
                <a:ea typeface="AR丸ゴシック体M" pitchFamily="49" charset="-128"/>
              </a:rPr>
              <a:t>基準値</a:t>
            </a:r>
            <a:r>
              <a:rPr lang="en-US" altLang="ja-JP" sz="2600" dirty="0">
                <a:solidFill>
                  <a:prstClr val="black"/>
                </a:solidFill>
                <a:latin typeface="AR丸ゴシック体M" pitchFamily="49" charset="-128"/>
                <a:ea typeface="AR丸ゴシック体M" pitchFamily="49" charset="-128"/>
              </a:rPr>
              <a:t>)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ja-JP" altLang="en-US" sz="2800" dirty="0">
                <a:solidFill>
                  <a:prstClr val="black"/>
                </a:solidFill>
                <a:latin typeface="AR丸ゴシック体M" pitchFamily="49" charset="-128"/>
                <a:ea typeface="AR丸ゴシック体M" pitchFamily="49" charset="-128"/>
              </a:rPr>
              <a:t>数値を指定した基準の値</a:t>
            </a:r>
            <a:r>
              <a:rPr lang="en-US" altLang="ja-JP" sz="2800" dirty="0">
                <a:solidFill>
                  <a:prstClr val="black"/>
                </a:solidFill>
                <a:latin typeface="AR丸ゴシック体M" pitchFamily="49" charset="-128"/>
                <a:ea typeface="AR丸ゴシック体M" pitchFamily="49" charset="-128"/>
              </a:rPr>
              <a:t>(</a:t>
            </a:r>
            <a:r>
              <a:rPr lang="ja-JP" altLang="en-US" sz="2800" dirty="0">
                <a:solidFill>
                  <a:prstClr val="black"/>
                </a:solidFill>
                <a:latin typeface="AR丸ゴシック体M" pitchFamily="49" charset="-128"/>
                <a:ea typeface="AR丸ゴシック体M" pitchFamily="49" charset="-128"/>
              </a:rPr>
              <a:t>の倍数</a:t>
            </a:r>
            <a:r>
              <a:rPr lang="en-US" altLang="ja-JP" sz="2800" dirty="0" smtClean="0">
                <a:solidFill>
                  <a:prstClr val="black"/>
                </a:solidFill>
                <a:latin typeface="AR丸ゴシック体M" pitchFamily="49" charset="-128"/>
                <a:ea typeface="AR丸ゴシック体M" pitchFamily="49" charset="-128"/>
              </a:rPr>
              <a:t>)</a:t>
            </a:r>
            <a:r>
              <a:rPr lang="ja-JP" altLang="en-US" sz="2800" dirty="0" smtClean="0">
                <a:solidFill>
                  <a:prstClr val="black"/>
                </a:solidFill>
                <a:latin typeface="AR丸ゴシック体M" pitchFamily="49" charset="-128"/>
                <a:ea typeface="AR丸ゴシック体M" pitchFamily="49" charset="-128"/>
              </a:rPr>
              <a:t>で</a:t>
            </a:r>
            <a:r>
              <a:rPr lang="en-US" altLang="ja-JP" sz="2800" dirty="0" smtClean="0">
                <a:solidFill>
                  <a:prstClr val="black"/>
                </a:solidFill>
                <a:latin typeface="AR丸ゴシック体M" pitchFamily="49" charset="-128"/>
                <a:ea typeface="AR丸ゴシック体M" pitchFamily="49" charset="-128"/>
              </a:rPr>
              <a:t/>
            </a:r>
            <a:br>
              <a:rPr lang="en-US" altLang="ja-JP" sz="2800" dirty="0" smtClean="0">
                <a:solidFill>
                  <a:prstClr val="black"/>
                </a:solidFill>
                <a:latin typeface="AR丸ゴシック体M" pitchFamily="49" charset="-128"/>
                <a:ea typeface="AR丸ゴシック体M" pitchFamily="49" charset="-128"/>
              </a:rPr>
            </a:br>
            <a:r>
              <a:rPr lang="ja-JP" altLang="en-US" sz="2800" dirty="0" smtClean="0">
                <a:solidFill>
                  <a:prstClr val="black"/>
                </a:solidFill>
                <a:latin typeface="AR丸ゴシック体M" pitchFamily="49" charset="-128"/>
                <a:ea typeface="AR丸ゴシック体M" pitchFamily="49" charset="-128"/>
              </a:rPr>
              <a:t>切り上げる</a:t>
            </a:r>
            <a:endParaRPr lang="ja-JP" altLang="en-US" sz="2800" dirty="0">
              <a:solidFill>
                <a:prstClr val="black"/>
              </a:solidFill>
              <a:latin typeface="AR丸ゴシック体M" pitchFamily="49" charset="-128"/>
              <a:ea typeface="AR丸ゴシック体M" pitchFamily="49" charset="-128"/>
            </a:endParaRPr>
          </a:p>
          <a:p>
            <a:pPr marL="457200" indent="-457200">
              <a:buFont typeface="Arial" pitchFamily="34" charset="0"/>
              <a:buChar char="•"/>
            </a:pPr>
            <a:endParaRPr lang="en-US" altLang="ja-JP" sz="2800" dirty="0">
              <a:solidFill>
                <a:prstClr val="black"/>
              </a:solidFill>
              <a:latin typeface="AR丸ゴシック体M" pitchFamily="49" charset="-128"/>
              <a:ea typeface="AR丸ゴシック体M" pitchFamily="49" charset="-128"/>
            </a:endParaRPr>
          </a:p>
          <a:p>
            <a:endParaRPr lang="ja-JP" altLang="en-US" sz="2800" dirty="0">
              <a:solidFill>
                <a:prstClr val="black"/>
              </a:solidFill>
            </a:endParaRPr>
          </a:p>
        </p:txBody>
      </p:sp>
      <p:graphicFrame>
        <p:nvGraphicFramePr>
          <p:cNvPr id="4" name="表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56263507"/>
              </p:ext>
            </p:extLst>
          </p:nvPr>
        </p:nvGraphicFramePr>
        <p:xfrm>
          <a:off x="1466127" y="2681790"/>
          <a:ext cx="6096000" cy="25958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032000"/>
                <a:gridCol w="2032000"/>
                <a:gridCol w="20320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dirty="0" smtClean="0">
                          <a:latin typeface="AR丸ゴシック体M" pitchFamily="49" charset="-128"/>
                          <a:ea typeface="AR丸ゴシック体M" pitchFamily="49" charset="-128"/>
                        </a:rPr>
                        <a:t>数値</a:t>
                      </a:r>
                      <a:endParaRPr kumimoji="1" lang="ja-JP" altLang="en-US" dirty="0">
                        <a:latin typeface="AR丸ゴシック体M" pitchFamily="49" charset="-128"/>
                        <a:ea typeface="AR丸ゴシック体M" pitchFamily="49" charset="-128"/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dirty="0" smtClean="0">
                          <a:latin typeface="AR丸ゴシック体M" pitchFamily="49" charset="-128"/>
                          <a:ea typeface="AR丸ゴシック体M" pitchFamily="49" charset="-128"/>
                        </a:rPr>
                        <a:t>基準値</a:t>
                      </a:r>
                      <a:endParaRPr kumimoji="1" lang="ja-JP" altLang="en-US" dirty="0">
                        <a:latin typeface="AR丸ゴシック体M" pitchFamily="49" charset="-128"/>
                        <a:ea typeface="AR丸ゴシック体M" pitchFamily="49" charset="-128"/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dirty="0" smtClean="0">
                          <a:latin typeface="AR丸ゴシック体M" pitchFamily="49" charset="-128"/>
                          <a:ea typeface="AR丸ゴシック体M" pitchFamily="49" charset="-128"/>
                        </a:rPr>
                        <a:t>結果</a:t>
                      </a:r>
                      <a:endParaRPr kumimoji="1" lang="ja-JP" altLang="en-US" dirty="0">
                        <a:latin typeface="AR丸ゴシック体M" pitchFamily="49" charset="-128"/>
                        <a:ea typeface="AR丸ゴシック体M" pitchFamily="49" charset="-128"/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dirty="0" smtClean="0">
                          <a:latin typeface="AR丸ゴシック体M" pitchFamily="49" charset="-128"/>
                          <a:ea typeface="AR丸ゴシック体M" pitchFamily="49" charset="-128"/>
                        </a:rPr>
                        <a:t>32</a:t>
                      </a:r>
                      <a:endParaRPr kumimoji="1" lang="ja-JP" altLang="en-US" dirty="0">
                        <a:latin typeface="AR丸ゴシック体M" pitchFamily="49" charset="-128"/>
                        <a:ea typeface="AR丸ゴシック体M" pitchFamily="49" charset="-128"/>
                      </a:endParaRPr>
                    </a:p>
                  </a:txBody>
                  <a:tcPr/>
                </a:tc>
                <a:tc rowSpan="6">
                  <a:txBody>
                    <a:bodyPr/>
                    <a:lstStyle/>
                    <a:p>
                      <a:pPr algn="ctr"/>
                      <a:r>
                        <a:rPr kumimoji="1" lang="en-US" altLang="ja-JP" sz="3600" dirty="0" smtClean="0">
                          <a:latin typeface="AR丸ゴシック体M" pitchFamily="49" charset="-128"/>
                          <a:ea typeface="AR丸ゴシック体M" pitchFamily="49" charset="-128"/>
                        </a:rPr>
                        <a:t>40</a:t>
                      </a:r>
                      <a:endParaRPr kumimoji="1" lang="ja-JP" altLang="en-US" sz="3600" dirty="0">
                        <a:latin typeface="AR丸ゴシック体M" pitchFamily="49" charset="-128"/>
                        <a:ea typeface="AR丸ゴシック体M" pitchFamily="49" charset="-128"/>
                      </a:endParaRPr>
                    </a:p>
                  </a:txBody>
                  <a:tcPr anchor="ctr"/>
                </a:tc>
                <a:tc rowSpan="3">
                  <a:txBody>
                    <a:bodyPr/>
                    <a:lstStyle/>
                    <a:p>
                      <a:pPr algn="ctr"/>
                      <a:r>
                        <a:rPr kumimoji="1" lang="en-US" altLang="ja-JP" sz="2800" dirty="0" smtClean="0">
                          <a:latin typeface="AR丸ゴシック体M" pitchFamily="49" charset="-128"/>
                          <a:ea typeface="AR丸ゴシック体M" pitchFamily="49" charset="-128"/>
                        </a:rPr>
                        <a:t>40</a:t>
                      </a:r>
                      <a:endParaRPr kumimoji="1" lang="ja-JP" altLang="en-US" sz="2800" dirty="0">
                        <a:latin typeface="AR丸ゴシック体M" pitchFamily="49" charset="-128"/>
                        <a:ea typeface="AR丸ゴシック体M" pitchFamily="49" charset="-128"/>
                      </a:endParaRP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dirty="0" smtClean="0">
                          <a:latin typeface="AR丸ゴシック体M" pitchFamily="49" charset="-128"/>
                          <a:ea typeface="AR丸ゴシック体M" pitchFamily="49" charset="-128"/>
                        </a:rPr>
                        <a:t>31</a:t>
                      </a:r>
                      <a:endParaRPr kumimoji="1" lang="ja-JP" altLang="en-US" dirty="0">
                        <a:latin typeface="AR丸ゴシック体M" pitchFamily="49" charset="-128"/>
                        <a:ea typeface="AR丸ゴシック体M" pitchFamily="49" charset="-128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/>
                      <a:endParaRPr kumimoji="1" lang="ja-JP" altLang="en-US" dirty="0">
                        <a:latin typeface="AR丸ゴシック体M" pitchFamily="49" charset="-128"/>
                        <a:ea typeface="AR丸ゴシック体M" pitchFamily="49" charset="-128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/>
                      <a:endParaRPr kumimoji="1" lang="ja-JP" altLang="en-US" dirty="0">
                        <a:latin typeface="AR丸ゴシック体M" pitchFamily="49" charset="-128"/>
                        <a:ea typeface="AR丸ゴシック体M" pitchFamily="49" charset="-128"/>
                      </a:endParaRP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dirty="0" smtClean="0">
                          <a:latin typeface="AR丸ゴシック体M" pitchFamily="49" charset="-128"/>
                          <a:ea typeface="AR丸ゴシック体M" pitchFamily="49" charset="-128"/>
                        </a:rPr>
                        <a:t>40</a:t>
                      </a:r>
                      <a:endParaRPr kumimoji="1" lang="ja-JP" altLang="en-US" dirty="0">
                        <a:latin typeface="AR丸ゴシック体M" pitchFamily="49" charset="-128"/>
                        <a:ea typeface="AR丸ゴシック体M" pitchFamily="49" charset="-128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/>
                      <a:endParaRPr kumimoji="1" lang="ja-JP" altLang="en-US" dirty="0">
                        <a:latin typeface="AR丸ゴシック体M" pitchFamily="49" charset="-128"/>
                        <a:ea typeface="AR丸ゴシック体M" pitchFamily="49" charset="-128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/>
                      <a:endParaRPr kumimoji="1" lang="ja-JP" altLang="en-US" dirty="0">
                        <a:latin typeface="AR丸ゴシック体M" pitchFamily="49" charset="-128"/>
                        <a:ea typeface="AR丸ゴシック体M" pitchFamily="49" charset="-128"/>
                      </a:endParaRP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dirty="0" smtClean="0">
                          <a:latin typeface="AR丸ゴシック体M" pitchFamily="49" charset="-128"/>
                          <a:ea typeface="AR丸ゴシック体M" pitchFamily="49" charset="-128"/>
                        </a:rPr>
                        <a:t>57</a:t>
                      </a:r>
                      <a:endParaRPr kumimoji="1" lang="ja-JP" altLang="en-US" dirty="0">
                        <a:latin typeface="AR丸ゴシック体M" pitchFamily="49" charset="-128"/>
                        <a:ea typeface="AR丸ゴシック体M" pitchFamily="49" charset="-128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/>
                      <a:endParaRPr kumimoji="1" lang="ja-JP" altLang="en-US" dirty="0">
                        <a:latin typeface="AR丸ゴシック体M" pitchFamily="49" charset="-128"/>
                        <a:ea typeface="AR丸ゴシック体M" pitchFamily="49" charset="-128"/>
                      </a:endParaRPr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ctr"/>
                      <a:r>
                        <a:rPr kumimoji="1" lang="en-US" altLang="ja-JP" sz="2800" dirty="0" smtClean="0">
                          <a:latin typeface="AR丸ゴシック体M" pitchFamily="49" charset="-128"/>
                          <a:ea typeface="AR丸ゴシック体M" pitchFamily="49" charset="-128"/>
                        </a:rPr>
                        <a:t>80</a:t>
                      </a:r>
                      <a:endParaRPr kumimoji="1" lang="ja-JP" altLang="en-US" sz="2800" dirty="0">
                        <a:latin typeface="AR丸ゴシック体M" pitchFamily="49" charset="-128"/>
                        <a:ea typeface="AR丸ゴシック体M" pitchFamily="49" charset="-128"/>
                      </a:endParaRP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dirty="0" smtClean="0">
                          <a:latin typeface="AR丸ゴシック体M" pitchFamily="49" charset="-128"/>
                          <a:ea typeface="AR丸ゴシック体M" pitchFamily="49" charset="-128"/>
                        </a:rPr>
                        <a:t>42</a:t>
                      </a:r>
                      <a:endParaRPr kumimoji="1" lang="ja-JP" altLang="en-US" dirty="0">
                        <a:latin typeface="AR丸ゴシック体M" pitchFamily="49" charset="-128"/>
                        <a:ea typeface="AR丸ゴシック体M" pitchFamily="49" charset="-128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/>
                      <a:endParaRPr kumimoji="1" lang="ja-JP" altLang="en-US" dirty="0">
                        <a:latin typeface="AR丸ゴシック体M" pitchFamily="49" charset="-128"/>
                        <a:ea typeface="AR丸ゴシック体M" pitchFamily="49" charset="-128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/>
                      <a:endParaRPr kumimoji="1" lang="ja-JP" altLang="en-US" dirty="0">
                        <a:latin typeface="AR丸ゴシック体M" pitchFamily="49" charset="-128"/>
                        <a:ea typeface="AR丸ゴシック体M" pitchFamily="49" charset="-128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dirty="0" smtClean="0">
                          <a:latin typeface="AR丸ゴシック体M" pitchFamily="49" charset="-128"/>
                          <a:ea typeface="AR丸ゴシック体M" pitchFamily="49" charset="-128"/>
                        </a:rPr>
                        <a:t>45</a:t>
                      </a:r>
                      <a:endParaRPr kumimoji="1" lang="ja-JP" altLang="en-US" dirty="0">
                        <a:latin typeface="AR丸ゴシック体M" pitchFamily="49" charset="-128"/>
                        <a:ea typeface="AR丸ゴシック体M" pitchFamily="49" charset="-128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/>
                      <a:endParaRPr kumimoji="1" lang="ja-JP" altLang="en-US" dirty="0">
                        <a:latin typeface="AR丸ゴシック体M" pitchFamily="49" charset="-128"/>
                        <a:ea typeface="AR丸ゴシック体M" pitchFamily="49" charset="-128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/>
                      <a:endParaRPr kumimoji="1" lang="ja-JP" altLang="en-US" dirty="0">
                        <a:latin typeface="AR丸ゴシック体M" pitchFamily="49" charset="-128"/>
                        <a:ea typeface="AR丸ゴシック体M" pitchFamily="49" charset="-128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" name="テキスト ボックス 5"/>
          <p:cNvSpPr txBox="1"/>
          <p:nvPr/>
        </p:nvSpPr>
        <p:spPr>
          <a:xfrm>
            <a:off x="7810493" y="6209293"/>
            <a:ext cx="133350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3200" dirty="0" smtClean="0">
                <a:solidFill>
                  <a:prstClr val="black"/>
                </a:solidFill>
                <a:latin typeface="AR P丸ゴシック体E" pitchFamily="50" charset="-128"/>
                <a:ea typeface="AR P丸ゴシック体E" pitchFamily="50" charset="-128"/>
              </a:rPr>
              <a:t>3</a:t>
            </a:r>
            <a:endParaRPr lang="ja-JP" altLang="en-US" sz="3200" dirty="0">
              <a:solidFill>
                <a:prstClr val="black"/>
              </a:solidFill>
              <a:latin typeface="AR P丸ゴシック体E" pitchFamily="50" charset="-128"/>
              <a:ea typeface="AR P丸ゴシック体E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638020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42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42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2" grpId="0"/>
      <p:bldP spid="2" grpId="1"/>
      <p:bldP spid="5" grpId="0"/>
      <p:bldP spid="5" grpId="1"/>
      <p:bldP spid="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/>
          <p:cNvSpPr txBox="1"/>
          <p:nvPr/>
        </p:nvSpPr>
        <p:spPr>
          <a:xfrm>
            <a:off x="775504" y="405114"/>
            <a:ext cx="373862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4400" dirty="0">
                <a:solidFill>
                  <a:prstClr val="black"/>
                </a:solidFill>
                <a:latin typeface="AR丸ゴシック体M" pitchFamily="49" charset="-128"/>
                <a:ea typeface="AR丸ゴシック体M" pitchFamily="49" charset="-128"/>
              </a:rPr>
              <a:t>FLOOR</a:t>
            </a:r>
          </a:p>
        </p:txBody>
      </p:sp>
      <p:sp>
        <p:nvSpPr>
          <p:cNvPr id="3" name="テキスト ボックス 2"/>
          <p:cNvSpPr txBox="1"/>
          <p:nvPr/>
        </p:nvSpPr>
        <p:spPr>
          <a:xfrm>
            <a:off x="775504" y="5407306"/>
            <a:ext cx="134266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4400" dirty="0">
                <a:solidFill>
                  <a:prstClr val="black"/>
                </a:solidFill>
                <a:latin typeface="AR丸ゴシック体M" pitchFamily="49" charset="-128"/>
                <a:ea typeface="AR丸ゴシック体M" pitchFamily="49" charset="-128"/>
              </a:rPr>
              <a:t>関数</a:t>
            </a:r>
          </a:p>
        </p:txBody>
      </p:sp>
      <p:sp>
        <p:nvSpPr>
          <p:cNvPr id="5" name="テキスト ボックス 4"/>
          <p:cNvSpPr txBox="1"/>
          <p:nvPr/>
        </p:nvSpPr>
        <p:spPr>
          <a:xfrm>
            <a:off x="1099595" y="1278727"/>
            <a:ext cx="7442521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600" dirty="0">
                <a:solidFill>
                  <a:prstClr val="black"/>
                </a:solidFill>
                <a:latin typeface="AR丸ゴシック体M" pitchFamily="49" charset="-128"/>
                <a:ea typeface="AR丸ゴシック体M" pitchFamily="49" charset="-128"/>
              </a:rPr>
              <a:t>=</a:t>
            </a:r>
            <a:r>
              <a:rPr lang="en-US" altLang="ja-JP" sz="2600" dirty="0" smtClean="0">
                <a:solidFill>
                  <a:prstClr val="black"/>
                </a:solidFill>
                <a:latin typeface="AR丸ゴシック体M" pitchFamily="49" charset="-128"/>
                <a:ea typeface="AR丸ゴシック体M" pitchFamily="49" charset="-128"/>
              </a:rPr>
              <a:t>FLOOR(</a:t>
            </a:r>
            <a:r>
              <a:rPr lang="ja-JP" altLang="en-US" sz="2600" dirty="0">
                <a:solidFill>
                  <a:prstClr val="black"/>
                </a:solidFill>
                <a:latin typeface="AR丸ゴシック体M" pitchFamily="49" charset="-128"/>
                <a:ea typeface="AR丸ゴシック体M" pitchFamily="49" charset="-128"/>
              </a:rPr>
              <a:t>数値</a:t>
            </a:r>
            <a:r>
              <a:rPr lang="en-US" altLang="ja-JP" sz="2600" dirty="0">
                <a:solidFill>
                  <a:prstClr val="black"/>
                </a:solidFill>
                <a:latin typeface="AR丸ゴシック体M" pitchFamily="49" charset="-128"/>
                <a:ea typeface="AR丸ゴシック体M" pitchFamily="49" charset="-128"/>
              </a:rPr>
              <a:t>,</a:t>
            </a:r>
            <a:r>
              <a:rPr lang="ja-JP" altLang="en-US" sz="2600" dirty="0">
                <a:solidFill>
                  <a:prstClr val="black"/>
                </a:solidFill>
                <a:latin typeface="AR丸ゴシック体M" pitchFamily="49" charset="-128"/>
                <a:ea typeface="AR丸ゴシック体M" pitchFamily="49" charset="-128"/>
              </a:rPr>
              <a:t>基準値</a:t>
            </a:r>
            <a:r>
              <a:rPr lang="en-US" altLang="ja-JP" sz="2600" dirty="0">
                <a:solidFill>
                  <a:prstClr val="black"/>
                </a:solidFill>
                <a:latin typeface="AR丸ゴシック体M" pitchFamily="49" charset="-128"/>
                <a:ea typeface="AR丸ゴシック体M" pitchFamily="49" charset="-128"/>
              </a:rPr>
              <a:t>)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ja-JP" altLang="en-US" sz="2800" dirty="0">
                <a:solidFill>
                  <a:prstClr val="black"/>
                </a:solidFill>
                <a:latin typeface="AR丸ゴシック体M" pitchFamily="49" charset="-128"/>
                <a:ea typeface="AR丸ゴシック体M" pitchFamily="49" charset="-128"/>
              </a:rPr>
              <a:t>数値を指定した基準の値</a:t>
            </a:r>
            <a:r>
              <a:rPr lang="en-US" altLang="ja-JP" sz="2800" dirty="0">
                <a:solidFill>
                  <a:prstClr val="black"/>
                </a:solidFill>
                <a:latin typeface="AR丸ゴシック体M" pitchFamily="49" charset="-128"/>
                <a:ea typeface="AR丸ゴシック体M" pitchFamily="49" charset="-128"/>
              </a:rPr>
              <a:t>(</a:t>
            </a:r>
            <a:r>
              <a:rPr lang="ja-JP" altLang="en-US" sz="2800" dirty="0">
                <a:solidFill>
                  <a:prstClr val="black"/>
                </a:solidFill>
                <a:latin typeface="AR丸ゴシック体M" pitchFamily="49" charset="-128"/>
                <a:ea typeface="AR丸ゴシック体M" pitchFamily="49" charset="-128"/>
              </a:rPr>
              <a:t>の倍数</a:t>
            </a:r>
            <a:r>
              <a:rPr lang="en-US" altLang="ja-JP" sz="2800" dirty="0" smtClean="0">
                <a:solidFill>
                  <a:prstClr val="black"/>
                </a:solidFill>
                <a:latin typeface="AR丸ゴシック体M" pitchFamily="49" charset="-128"/>
                <a:ea typeface="AR丸ゴシック体M" pitchFamily="49" charset="-128"/>
              </a:rPr>
              <a:t>)</a:t>
            </a:r>
            <a:r>
              <a:rPr lang="ja-JP" altLang="en-US" sz="2800" dirty="0" smtClean="0">
                <a:solidFill>
                  <a:prstClr val="black"/>
                </a:solidFill>
                <a:latin typeface="AR丸ゴシック体M" pitchFamily="49" charset="-128"/>
                <a:ea typeface="AR丸ゴシック体M" pitchFamily="49" charset="-128"/>
              </a:rPr>
              <a:t>で</a:t>
            </a:r>
            <a:r>
              <a:rPr lang="en-US" altLang="ja-JP" sz="2800" dirty="0" smtClean="0">
                <a:solidFill>
                  <a:prstClr val="black"/>
                </a:solidFill>
                <a:latin typeface="AR丸ゴシック体M" pitchFamily="49" charset="-128"/>
                <a:ea typeface="AR丸ゴシック体M" pitchFamily="49" charset="-128"/>
              </a:rPr>
              <a:t/>
            </a:r>
            <a:br>
              <a:rPr lang="en-US" altLang="ja-JP" sz="2800" dirty="0" smtClean="0">
                <a:solidFill>
                  <a:prstClr val="black"/>
                </a:solidFill>
                <a:latin typeface="AR丸ゴシック体M" pitchFamily="49" charset="-128"/>
                <a:ea typeface="AR丸ゴシック体M" pitchFamily="49" charset="-128"/>
              </a:rPr>
            </a:br>
            <a:r>
              <a:rPr lang="ja-JP" altLang="en-US" sz="2800" dirty="0" smtClean="0">
                <a:solidFill>
                  <a:prstClr val="black"/>
                </a:solidFill>
                <a:latin typeface="AR丸ゴシック体M" pitchFamily="49" charset="-128"/>
                <a:ea typeface="AR丸ゴシック体M" pitchFamily="49" charset="-128"/>
              </a:rPr>
              <a:t>切り下げる</a:t>
            </a:r>
            <a:endParaRPr lang="ja-JP" altLang="en-US" sz="2800" dirty="0">
              <a:solidFill>
                <a:prstClr val="black"/>
              </a:solidFill>
              <a:latin typeface="AR丸ゴシック体M" pitchFamily="49" charset="-128"/>
              <a:ea typeface="AR丸ゴシック体M" pitchFamily="49" charset="-128"/>
            </a:endParaRPr>
          </a:p>
          <a:p>
            <a:pPr marL="457200" indent="-457200">
              <a:buFont typeface="Arial" pitchFamily="34" charset="0"/>
              <a:buChar char="•"/>
            </a:pPr>
            <a:endParaRPr lang="en-US" altLang="ja-JP" sz="2800" dirty="0">
              <a:solidFill>
                <a:prstClr val="black"/>
              </a:solidFill>
              <a:latin typeface="AR丸ゴシック体M" pitchFamily="49" charset="-128"/>
              <a:ea typeface="AR丸ゴシック体M" pitchFamily="49" charset="-128"/>
            </a:endParaRPr>
          </a:p>
          <a:p>
            <a:endParaRPr lang="ja-JP" altLang="en-US" sz="2800" dirty="0">
              <a:solidFill>
                <a:prstClr val="black"/>
              </a:solidFill>
            </a:endParaRPr>
          </a:p>
        </p:txBody>
      </p:sp>
      <p:graphicFrame>
        <p:nvGraphicFramePr>
          <p:cNvPr id="4" name="表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12963440"/>
              </p:ext>
            </p:extLst>
          </p:nvPr>
        </p:nvGraphicFramePr>
        <p:xfrm>
          <a:off x="1466127" y="2681790"/>
          <a:ext cx="6096000" cy="25958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032000"/>
                <a:gridCol w="2032000"/>
                <a:gridCol w="20320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dirty="0" smtClean="0">
                          <a:latin typeface="AR丸ゴシック体M" pitchFamily="49" charset="-128"/>
                          <a:ea typeface="AR丸ゴシック体M" pitchFamily="49" charset="-128"/>
                        </a:rPr>
                        <a:t>数値</a:t>
                      </a:r>
                      <a:endParaRPr kumimoji="1" lang="ja-JP" altLang="en-US" dirty="0">
                        <a:latin typeface="AR丸ゴシック体M" pitchFamily="49" charset="-128"/>
                        <a:ea typeface="AR丸ゴシック体M" pitchFamily="49" charset="-128"/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dirty="0" smtClean="0">
                          <a:latin typeface="AR丸ゴシック体M" pitchFamily="49" charset="-128"/>
                          <a:ea typeface="AR丸ゴシック体M" pitchFamily="49" charset="-128"/>
                        </a:rPr>
                        <a:t>基準値</a:t>
                      </a:r>
                      <a:endParaRPr kumimoji="1" lang="ja-JP" altLang="en-US" dirty="0">
                        <a:latin typeface="AR丸ゴシック体M" pitchFamily="49" charset="-128"/>
                        <a:ea typeface="AR丸ゴシック体M" pitchFamily="49" charset="-128"/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dirty="0" smtClean="0">
                          <a:latin typeface="AR丸ゴシック体M" pitchFamily="49" charset="-128"/>
                          <a:ea typeface="AR丸ゴシック体M" pitchFamily="49" charset="-128"/>
                        </a:rPr>
                        <a:t>結果</a:t>
                      </a:r>
                      <a:endParaRPr kumimoji="1" lang="ja-JP" altLang="en-US" dirty="0">
                        <a:latin typeface="AR丸ゴシック体M" pitchFamily="49" charset="-128"/>
                        <a:ea typeface="AR丸ゴシック体M" pitchFamily="49" charset="-128"/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dirty="0" smtClean="0">
                          <a:latin typeface="AR丸ゴシック体M" pitchFamily="49" charset="-128"/>
                          <a:ea typeface="AR丸ゴシック体M" pitchFamily="49" charset="-128"/>
                        </a:rPr>
                        <a:t>32</a:t>
                      </a:r>
                      <a:endParaRPr kumimoji="1" lang="ja-JP" altLang="en-US" dirty="0">
                        <a:latin typeface="AR丸ゴシック体M" pitchFamily="49" charset="-128"/>
                        <a:ea typeface="AR丸ゴシック体M" pitchFamily="49" charset="-128"/>
                      </a:endParaRPr>
                    </a:p>
                  </a:txBody>
                  <a:tcPr/>
                </a:tc>
                <a:tc rowSpan="6">
                  <a:txBody>
                    <a:bodyPr/>
                    <a:lstStyle/>
                    <a:p>
                      <a:pPr algn="ctr"/>
                      <a:r>
                        <a:rPr kumimoji="1" lang="en-US" altLang="ja-JP" sz="3600" dirty="0" smtClean="0">
                          <a:latin typeface="AR丸ゴシック体M" pitchFamily="49" charset="-128"/>
                          <a:ea typeface="AR丸ゴシック体M" pitchFamily="49" charset="-128"/>
                        </a:rPr>
                        <a:t>30</a:t>
                      </a:r>
                      <a:endParaRPr kumimoji="1" lang="ja-JP" altLang="en-US" sz="3600" dirty="0">
                        <a:latin typeface="AR丸ゴシック体M" pitchFamily="49" charset="-128"/>
                        <a:ea typeface="AR丸ゴシック体M" pitchFamily="49" charset="-128"/>
                      </a:endParaRPr>
                    </a:p>
                  </a:txBody>
                  <a:tcPr anchor="ctr"/>
                </a:tc>
                <a:tc rowSpan="3">
                  <a:txBody>
                    <a:bodyPr/>
                    <a:lstStyle/>
                    <a:p>
                      <a:pPr algn="ctr"/>
                      <a:r>
                        <a:rPr kumimoji="1" lang="en-US" altLang="ja-JP" sz="2800" dirty="0" smtClean="0">
                          <a:latin typeface="AR丸ゴシック体M" pitchFamily="49" charset="-128"/>
                          <a:ea typeface="AR丸ゴシック体M" pitchFamily="49" charset="-128"/>
                        </a:rPr>
                        <a:t>30</a:t>
                      </a:r>
                      <a:endParaRPr kumimoji="1" lang="ja-JP" altLang="en-US" sz="2800" dirty="0">
                        <a:latin typeface="AR丸ゴシック体M" pitchFamily="49" charset="-128"/>
                        <a:ea typeface="AR丸ゴシック体M" pitchFamily="49" charset="-128"/>
                      </a:endParaRP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dirty="0" smtClean="0">
                          <a:latin typeface="AR丸ゴシック体M" pitchFamily="49" charset="-128"/>
                          <a:ea typeface="AR丸ゴシック体M" pitchFamily="49" charset="-128"/>
                        </a:rPr>
                        <a:t>31</a:t>
                      </a:r>
                      <a:endParaRPr kumimoji="1" lang="ja-JP" altLang="en-US" dirty="0">
                        <a:latin typeface="AR丸ゴシック体M" pitchFamily="49" charset="-128"/>
                        <a:ea typeface="AR丸ゴシック体M" pitchFamily="49" charset="-128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/>
                      <a:endParaRPr kumimoji="1" lang="ja-JP" altLang="en-US" dirty="0">
                        <a:latin typeface="AR丸ゴシック体M" pitchFamily="49" charset="-128"/>
                        <a:ea typeface="AR丸ゴシック体M" pitchFamily="49" charset="-128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/>
                      <a:endParaRPr kumimoji="1" lang="ja-JP" altLang="en-US" dirty="0">
                        <a:latin typeface="AR丸ゴシック体M" pitchFamily="49" charset="-128"/>
                        <a:ea typeface="AR丸ゴシック体M" pitchFamily="49" charset="-128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dirty="0" smtClean="0">
                          <a:latin typeface="AR丸ゴシック体M" pitchFamily="49" charset="-128"/>
                          <a:ea typeface="AR丸ゴシック体M" pitchFamily="49" charset="-128"/>
                        </a:rPr>
                        <a:t>40</a:t>
                      </a:r>
                      <a:endParaRPr kumimoji="1" lang="ja-JP" altLang="en-US" dirty="0">
                        <a:latin typeface="AR丸ゴシック体M" pitchFamily="49" charset="-128"/>
                        <a:ea typeface="AR丸ゴシック体M" pitchFamily="49" charset="-128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/>
                      <a:endParaRPr kumimoji="1" lang="ja-JP" altLang="en-US" dirty="0">
                        <a:latin typeface="AR丸ゴシック体M" pitchFamily="49" charset="-128"/>
                        <a:ea typeface="AR丸ゴシック体M" pitchFamily="49" charset="-128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/>
                      <a:endParaRPr kumimoji="1" lang="ja-JP" altLang="en-US" dirty="0">
                        <a:latin typeface="AR丸ゴシック体M" pitchFamily="49" charset="-128"/>
                        <a:ea typeface="AR丸ゴシック体M" pitchFamily="49" charset="-128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dirty="0" smtClean="0">
                          <a:latin typeface="AR丸ゴシック体M" pitchFamily="49" charset="-128"/>
                          <a:ea typeface="AR丸ゴシック体M" pitchFamily="49" charset="-128"/>
                        </a:rPr>
                        <a:t>67</a:t>
                      </a:r>
                      <a:endParaRPr kumimoji="1" lang="ja-JP" altLang="en-US" dirty="0">
                        <a:latin typeface="AR丸ゴシック体M" pitchFamily="49" charset="-128"/>
                        <a:ea typeface="AR丸ゴシック体M" pitchFamily="49" charset="-128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/>
                      <a:endParaRPr kumimoji="1" lang="ja-JP" altLang="en-US" dirty="0">
                        <a:latin typeface="AR丸ゴシック体M" pitchFamily="49" charset="-128"/>
                        <a:ea typeface="AR丸ゴシック体M" pitchFamily="49" charset="-128"/>
                      </a:endParaRPr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ctr"/>
                      <a:r>
                        <a:rPr kumimoji="1" lang="en-US" altLang="ja-JP" sz="2800" dirty="0" smtClean="0">
                          <a:latin typeface="AR丸ゴシック体M" pitchFamily="49" charset="-128"/>
                          <a:ea typeface="AR丸ゴシック体M" pitchFamily="49" charset="-128"/>
                        </a:rPr>
                        <a:t>60</a:t>
                      </a:r>
                      <a:endParaRPr kumimoji="1" lang="ja-JP" altLang="en-US" sz="2800" dirty="0">
                        <a:latin typeface="AR丸ゴシック体M" pitchFamily="49" charset="-128"/>
                        <a:ea typeface="AR丸ゴシック体M" pitchFamily="49" charset="-128"/>
                      </a:endParaRP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dirty="0" smtClean="0">
                          <a:latin typeface="AR丸ゴシック体M" pitchFamily="49" charset="-128"/>
                          <a:ea typeface="AR丸ゴシック体M" pitchFamily="49" charset="-128"/>
                        </a:rPr>
                        <a:t>62</a:t>
                      </a:r>
                      <a:endParaRPr kumimoji="1" lang="ja-JP" altLang="en-US" dirty="0">
                        <a:latin typeface="AR丸ゴシック体M" pitchFamily="49" charset="-128"/>
                        <a:ea typeface="AR丸ゴシック体M" pitchFamily="49" charset="-128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/>
                      <a:endParaRPr kumimoji="1" lang="ja-JP" altLang="en-US" dirty="0">
                        <a:latin typeface="AR丸ゴシック体M" pitchFamily="49" charset="-128"/>
                        <a:ea typeface="AR丸ゴシック体M" pitchFamily="49" charset="-128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/>
                      <a:endParaRPr kumimoji="1" lang="ja-JP" altLang="en-US" dirty="0">
                        <a:latin typeface="AR丸ゴシック体M" pitchFamily="49" charset="-128"/>
                        <a:ea typeface="AR丸ゴシック体M" pitchFamily="49" charset="-128"/>
                      </a:endParaRP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dirty="0" smtClean="0">
                          <a:latin typeface="AR丸ゴシック体M" pitchFamily="49" charset="-128"/>
                          <a:ea typeface="AR丸ゴシック体M" pitchFamily="49" charset="-128"/>
                        </a:rPr>
                        <a:t>79</a:t>
                      </a:r>
                      <a:endParaRPr kumimoji="1" lang="ja-JP" altLang="en-US" dirty="0">
                        <a:latin typeface="AR丸ゴシック体M" pitchFamily="49" charset="-128"/>
                        <a:ea typeface="AR丸ゴシック体M" pitchFamily="49" charset="-128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/>
                      <a:endParaRPr kumimoji="1" lang="ja-JP" altLang="en-US" dirty="0">
                        <a:latin typeface="AR丸ゴシック体M" pitchFamily="49" charset="-128"/>
                        <a:ea typeface="AR丸ゴシック体M" pitchFamily="49" charset="-128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/>
                      <a:endParaRPr kumimoji="1" lang="ja-JP" altLang="en-US" dirty="0">
                        <a:latin typeface="AR丸ゴシック体M" pitchFamily="49" charset="-128"/>
                        <a:ea typeface="AR丸ゴシック体M" pitchFamily="49" charset="-128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6" name="テキスト ボックス 5"/>
          <p:cNvSpPr txBox="1"/>
          <p:nvPr/>
        </p:nvSpPr>
        <p:spPr>
          <a:xfrm>
            <a:off x="7810493" y="6209293"/>
            <a:ext cx="133350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3200" dirty="0" smtClean="0">
                <a:solidFill>
                  <a:prstClr val="black"/>
                </a:solidFill>
                <a:latin typeface="AR P丸ゴシック体E" pitchFamily="50" charset="-128"/>
                <a:ea typeface="AR P丸ゴシック体E" pitchFamily="50" charset="-128"/>
              </a:rPr>
              <a:t>3</a:t>
            </a:r>
            <a:endParaRPr lang="ja-JP" altLang="en-US" sz="3200" dirty="0">
              <a:solidFill>
                <a:prstClr val="black"/>
              </a:solidFill>
              <a:latin typeface="AR P丸ゴシック体E" pitchFamily="50" charset="-128"/>
              <a:ea typeface="AR P丸ゴシック体E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1015766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42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42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5" grpId="0"/>
      <p:bldP spid="5" grpId="1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NewsPrint">
  <a:themeElements>
    <a:clrScheme name="NewsPrint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NewsPrint">
      <a:majorFont>
        <a:latin typeface="Impact"/>
        <a:ea typeface=""/>
        <a:cs typeface=""/>
        <a:font script="Jpan" typeface="HGP創英角ｺﾞｼｯｸUB"/>
        <a:font script="Hang" typeface="HY견고딕"/>
        <a:font script="Hans" typeface="微软雅黑"/>
        <a:font script="Hant" typeface="微軟正黑體"/>
        <a:font script="Arab" typeface="Tahoma"/>
        <a:font script="Hebr" typeface="Tohoma"/>
        <a:font script="Thai" typeface="Tahoma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NewsPrint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Newsprint</Template>
  <TotalTime>1303</TotalTime>
  <Words>2200</Words>
  <Application>Microsoft Office PowerPoint</Application>
  <PresentationFormat>画面に合わせる (4:3)</PresentationFormat>
  <Paragraphs>1087</Paragraphs>
  <Slides>61</Slides>
  <Notes>56</Notes>
  <HiddenSlides>0</HiddenSlides>
  <MMClips>0</MMClips>
  <ScaleCrop>false</ScaleCrop>
  <HeadingPairs>
    <vt:vector size="4" baseType="variant">
      <vt:variant>
        <vt:lpstr>テーマ</vt:lpstr>
      </vt:variant>
      <vt:variant>
        <vt:i4>1</vt:i4>
      </vt:variant>
      <vt:variant>
        <vt:lpstr>スライド タイトル</vt:lpstr>
      </vt:variant>
      <vt:variant>
        <vt:i4>61</vt:i4>
      </vt:variant>
    </vt:vector>
  </HeadingPairs>
  <TitlesOfParts>
    <vt:vector size="62" baseType="lpstr">
      <vt:lpstr>NewsPrint</vt:lpstr>
      <vt:lpstr>PowerPoint プレゼンテーション</vt:lpstr>
      <vt:lpstr>1級Excel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受けたくなる！</dc:title>
  <dc:creator>ささみさん＠がんばらない</dc:creator>
  <dc:description>Ver 6.3</dc:description>
  <cp:lastModifiedBy>商業システム科 C12018</cp:lastModifiedBy>
  <cp:revision>170</cp:revision>
  <dcterms:created xsi:type="dcterms:W3CDTF">2014-10-09T03:13:54Z</dcterms:created>
  <dcterms:modified xsi:type="dcterms:W3CDTF">2015-01-23T07:21:24Z</dcterms:modified>
</cp:coreProperties>
</file>