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3"/>
  </p:notesMasterIdLst>
  <p:sldIdLst>
    <p:sldId id="31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03" r:id="rId58"/>
    <p:sldId id="304" r:id="rId59"/>
    <p:sldId id="305" r:id="rId60"/>
    <p:sldId id="306" r:id="rId61"/>
    <p:sldId id="307" r:id="rId6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ちゅーい" id="{563E2BD4-23D8-422C-9092-8CF556FA9C1E}">
          <p14:sldIdLst>
            <p14:sldId id="317"/>
          </p14:sldIdLst>
        </p14:section>
        <p14:section name="かなり古いやつ" id="{4835FFA6-53A6-4CAC-92C3-55CD802C9685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古いやつ" id="{3B9ED45F-8C7C-4872-8C0D-2BCEF2BF09F5}">
          <p14:sldIdLst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すこし古いやつ" id="{48C9E3F5-616F-48A9-9291-B596BEE4B210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ちょっと古いやつ" id="{34AAAF46-1167-4B1E-AE5F-2E2BBB4B55C2}">
          <p14:sldIdLst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ちょっと新しいやつ" id="{C56F048C-D2D0-4589-B6EF-D711C8E3AF07}">
          <p14:sldIdLst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</p14:sldIdLst>
        </p14:section>
        <p14:section name="すこし新しいやつ" id="{830E8B1A-48A0-4D9A-A54F-D501381CA073}">
          <p14:sldIdLst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</p14:sldIdLst>
        </p14:section>
        <p14:section name="進捗" id="{D4EC67A9-4184-4618-BD5A-4F6517CB1491}">
          <p14:sldIdLst>
            <p14:sldId id="303"/>
            <p14:sldId id="304"/>
            <p14:sldId id="305"/>
            <p14:sldId id="306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48" end="5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58005" autoAdjust="0"/>
  </p:normalViewPr>
  <p:slideViewPr>
    <p:cSldViewPr snapToGrid="0">
      <p:cViewPr>
        <p:scale>
          <a:sx n="80" d="100"/>
          <a:sy n="80" d="100"/>
        </p:scale>
        <p:origin x="-8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1AFF-2955-43DB-86EA-6917C0D1E3E2}" type="datetimeFigureOut">
              <a:rPr kumimoji="1" lang="ja-JP" altLang="en-US" smtClean="0"/>
              <a:t>2015/1/23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50594-6E35-4213-B4A6-9C759F40F46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50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次は１級</a:t>
            </a:r>
            <a:r>
              <a:rPr kumimoji="1" lang="en-US" altLang="ja-JP" dirty="0" smtClean="0"/>
              <a:t>Excel(</a:t>
            </a:r>
            <a:r>
              <a:rPr kumimoji="1" lang="ja-JP" altLang="en-US" dirty="0" smtClean="0"/>
              <a:t>エクセル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の説明に入ります　（クリック）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C04F7-1E8D-461F-A2DF-BD0AB495C4C2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93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DAVERAGE(</a:t>
            </a:r>
            <a:r>
              <a:rPr kumimoji="1" lang="ja-JP" altLang="en-US" dirty="0" smtClean="0"/>
              <a:t>ディーアベレージ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DAVERAGE(</a:t>
            </a:r>
            <a:r>
              <a:rPr kumimoji="1" lang="ja-JP" altLang="en-US" dirty="0" smtClean="0"/>
              <a:t>ディーアベレージ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関数はデータベースの中で条件に一致する値を平均する関数です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AVERAGEIF</a:t>
            </a:r>
            <a:r>
              <a:rPr kumimoji="1" lang="ja-JP" altLang="en-US" dirty="0" smtClean="0"/>
              <a:t>（アベレージイフ）などと似ていますが間違えないようにしましょう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ここに出てくるフィールドは先ほどの</a:t>
            </a:r>
            <a:r>
              <a:rPr kumimoji="1" lang="en-US" altLang="ja-JP" dirty="0" smtClean="0"/>
              <a:t>DSUM</a:t>
            </a:r>
            <a:r>
              <a:rPr kumimoji="1" lang="ja-JP" altLang="en-US" dirty="0" smtClean="0"/>
              <a:t>（ディーサム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関数と一緒で</a:t>
            </a:r>
            <a:r>
              <a:rPr kumimoji="1" lang="en-US" altLang="ja-JP" dirty="0" smtClean="0"/>
              <a:t>VLOOKUP</a:t>
            </a:r>
            <a:r>
              <a:rPr kumimoji="1" lang="ja-JP" altLang="en-US" dirty="0" smtClean="0"/>
              <a:t>（ブイ ルックアップ）の列番号と一緒です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図の表の場合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条件はコードが</a:t>
            </a:r>
            <a:r>
              <a:rPr kumimoji="1" lang="en-US" altLang="ja-JP" dirty="0" smtClean="0"/>
              <a:t>R</a:t>
            </a:r>
            <a:r>
              <a:rPr kumimoji="1" lang="ja-JP" altLang="en-US" dirty="0" smtClean="0"/>
              <a:t>から始まり金額（金額）が</a:t>
            </a:r>
            <a:r>
              <a:rPr kumimoji="1" lang="en-US" altLang="ja-JP" dirty="0" smtClean="0"/>
              <a:t>2,000</a:t>
            </a:r>
            <a:r>
              <a:rPr kumimoji="1" lang="ja-JP" altLang="en-US" dirty="0" smtClean="0"/>
              <a:t>円以上なので一致（いっち）するのは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R1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2,300</a:t>
            </a:r>
            <a:r>
              <a:rPr kumimoji="1" lang="ja-JP" altLang="en-US" dirty="0" smtClean="0"/>
              <a:t>円、</a:t>
            </a:r>
            <a:r>
              <a:rPr kumimoji="1" lang="en-US" altLang="ja-JP" dirty="0" smtClean="0"/>
              <a:t>R2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3,185</a:t>
            </a:r>
            <a:r>
              <a:rPr kumimoji="1" lang="ja-JP" altLang="en-US" dirty="0" smtClean="0"/>
              <a:t>円なので平均は</a:t>
            </a:r>
            <a:r>
              <a:rPr kumimoji="1" lang="en-US" altLang="ja-JP" dirty="0" smtClean="0"/>
              <a:t>2,758</a:t>
            </a:r>
            <a:r>
              <a:rPr kumimoji="1" lang="ja-JP" altLang="en-US" dirty="0" smtClean="0"/>
              <a:t>円と出ます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17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次は１級</a:t>
            </a:r>
            <a:r>
              <a:rPr kumimoji="1" lang="en-US" altLang="ja-JP" dirty="0" smtClean="0"/>
              <a:t>Excel(</a:t>
            </a:r>
            <a:r>
              <a:rPr kumimoji="1" lang="ja-JP" altLang="en-US" dirty="0" smtClean="0"/>
              <a:t>エクセル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の説明に入ります　（クリック）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C04F7-1E8D-461F-A2DF-BD0AB495C4C2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93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まずは</a:t>
            </a:r>
            <a:r>
              <a:rPr kumimoji="1" lang="en-US" altLang="ja-JP" dirty="0" smtClean="0"/>
              <a:t>ABS</a:t>
            </a:r>
            <a:r>
              <a:rPr kumimoji="1" lang="ja-JP" altLang="en-US" dirty="0" smtClean="0"/>
              <a:t>（アブソリュート）関数です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ABS</a:t>
            </a:r>
            <a:r>
              <a:rPr kumimoji="1" lang="ja-JP" altLang="en-US" dirty="0" smtClean="0"/>
              <a:t>（アブソリュート）は指定した数値の絶対値（ぜったいち）を表す数値を表示する関数です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2</a:t>
            </a:r>
          </a:p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　（クリック）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-4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4</a:t>
            </a:r>
          </a:p>
          <a:p>
            <a:r>
              <a:rPr kumimoji="1" lang="en-US" altLang="ja-JP" dirty="0" smtClean="0"/>
              <a:t>-7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となります　（クリック）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92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</a:t>
            </a:r>
            <a:r>
              <a:rPr kumimoji="1" lang="en-US" altLang="ja-JP" dirty="0" smtClean="0"/>
              <a:t>SUBTOTAL(</a:t>
            </a:r>
            <a:r>
              <a:rPr kumimoji="1" lang="ja-JP" altLang="en-US" dirty="0" smtClean="0"/>
              <a:t>サブトータル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計算したい範囲の合計や平均などを出す関数です（クリック）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たとえばこの図のように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小計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しょうけい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小計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しょうけい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を出すために使われます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8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級の範囲に出てくる</a:t>
            </a:r>
            <a:r>
              <a:rPr kumimoji="1" lang="en-US" altLang="ja-JP" dirty="0" smtClean="0"/>
              <a:t>SUMIF(</a:t>
            </a:r>
            <a:r>
              <a:rPr kumimoji="1" lang="ja-JP" altLang="en-US" dirty="0" smtClean="0"/>
              <a:t>サムイフ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とは違い複数の条件を指定して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合計する関数です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65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AVERAGEIFS(</a:t>
            </a:r>
            <a:r>
              <a:rPr kumimoji="1" lang="ja-JP" altLang="en-US" dirty="0" smtClean="0"/>
              <a:t>アベレージイフズ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AVERAGEIFS(</a:t>
            </a:r>
            <a:r>
              <a:rPr kumimoji="1" lang="ja-JP" altLang="en-US" dirty="0" smtClean="0"/>
              <a:t>アベレージイフズ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級の範囲に出てくる</a:t>
            </a:r>
            <a:r>
              <a:rPr kumimoji="1" lang="en-US" altLang="ja-JP" dirty="0" smtClean="0"/>
              <a:t>AVERAGEIF(</a:t>
            </a:r>
            <a:r>
              <a:rPr kumimoji="1" lang="ja-JP" altLang="en-US" dirty="0" smtClean="0"/>
              <a:t>アベレージイフ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とは違い複数の条件を指定して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平均する関数です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さきほど出した</a:t>
            </a:r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と似ている関数です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18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シーリング）関数は指定した数値を基準の値で切り上げる関数です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ROUNDUP(</a:t>
            </a:r>
            <a:r>
              <a:rPr kumimoji="1" lang="ja-JP" altLang="en-US" dirty="0" smtClean="0"/>
              <a:t>ラウンドアップ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とは違い表のように基準値（きじゅんち）とその倍数で切り上げます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関数は切り上げ 次に出てくる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関数は切り下げ なので</a:t>
            </a:r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は上、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関数は下と覚えましょう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3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関数は指定した数値を基準の値で切り下げる関数です</a:t>
            </a:r>
          </a:p>
          <a:p>
            <a:r>
              <a:rPr kumimoji="1" lang="en-US" altLang="ja-JP" dirty="0" smtClean="0"/>
              <a:t>ROUNDDOWN(</a:t>
            </a:r>
            <a:r>
              <a:rPr kumimoji="1" lang="ja-JP" altLang="en-US" dirty="0" smtClean="0"/>
              <a:t>ラウンドダウン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とは違い表のように基準値とその倍数で切り下げます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先ほどの</a:t>
            </a:r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関数とは真逆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まぎゃく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DSUM(</a:t>
            </a:r>
            <a:r>
              <a:rPr kumimoji="1" lang="ja-JP" altLang="en-US" dirty="0" smtClean="0"/>
              <a:t>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DSUM(</a:t>
            </a:r>
            <a:r>
              <a:rPr kumimoji="1" lang="ja-JP" altLang="en-US" dirty="0" smtClean="0"/>
              <a:t>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関数はデータベースの中で条件に一致する値を合計する関数です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SUMIF(</a:t>
            </a:r>
            <a:r>
              <a:rPr kumimoji="1" lang="ja-JP" altLang="en-US" dirty="0" smtClean="0"/>
              <a:t>サムイフ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などと似ていますが間違えないようにしましょう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ここに出てくるフィールドは</a:t>
            </a:r>
            <a:r>
              <a:rPr kumimoji="1" lang="en-US" altLang="ja-JP" dirty="0" smtClean="0"/>
              <a:t>VLOOKUP</a:t>
            </a:r>
            <a:r>
              <a:rPr kumimoji="1" lang="ja-JP" altLang="en-US" dirty="0" smtClean="0"/>
              <a:t>（ブイ ルックアップ）の列番号と一緒です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図の表の場合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条件はコードが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から始まり金額（きんがく）が</a:t>
            </a:r>
            <a:r>
              <a:rPr kumimoji="1" lang="en-US" altLang="ja-JP" dirty="0" smtClean="0"/>
              <a:t>2,000</a:t>
            </a:r>
            <a:r>
              <a:rPr kumimoji="1" lang="ja-JP" altLang="en-US" dirty="0" smtClean="0"/>
              <a:t>円以上なので一致（いっち）するのは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H2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9,153</a:t>
            </a:r>
            <a:r>
              <a:rPr kumimoji="1" lang="ja-JP" altLang="en-US" dirty="0" smtClean="0"/>
              <a:t>円だけなので合計は</a:t>
            </a:r>
            <a:r>
              <a:rPr kumimoji="1" lang="en-US" altLang="ja-JP" dirty="0" smtClean="0"/>
              <a:t>9,153</a:t>
            </a:r>
            <a:r>
              <a:rPr kumimoji="1" lang="ja-JP" altLang="en-US" dirty="0" smtClean="0"/>
              <a:t>円と出ます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4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DAVERAGE(</a:t>
            </a:r>
            <a:r>
              <a:rPr kumimoji="1" lang="ja-JP" altLang="en-US" dirty="0" smtClean="0"/>
              <a:t>ディーアベレージ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DAVERAGE(</a:t>
            </a:r>
            <a:r>
              <a:rPr kumimoji="1" lang="ja-JP" altLang="en-US" dirty="0" smtClean="0"/>
              <a:t>ディーアベレージ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関数はデータベースの中で条件に一致する値を平均する関数です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AVERAGEIF</a:t>
            </a:r>
            <a:r>
              <a:rPr kumimoji="1" lang="ja-JP" altLang="en-US" dirty="0" smtClean="0"/>
              <a:t>（アベレージイフ）などと似ていますが間違えないようにしましょう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ここに出てくるフィールドは先ほどの</a:t>
            </a:r>
            <a:r>
              <a:rPr kumimoji="1" lang="en-US" altLang="ja-JP" dirty="0" smtClean="0"/>
              <a:t>DSUM</a:t>
            </a:r>
            <a:r>
              <a:rPr kumimoji="1" lang="ja-JP" altLang="en-US" dirty="0" smtClean="0"/>
              <a:t>（ディーサム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関数と一緒で</a:t>
            </a:r>
            <a:r>
              <a:rPr kumimoji="1" lang="en-US" altLang="ja-JP" dirty="0" smtClean="0"/>
              <a:t>VLOOKUP</a:t>
            </a:r>
            <a:r>
              <a:rPr kumimoji="1" lang="ja-JP" altLang="en-US" dirty="0" smtClean="0"/>
              <a:t>（ブイ ルックアップ）の列番号と一緒です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図の表の場合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条件はコードが</a:t>
            </a:r>
            <a:r>
              <a:rPr kumimoji="1" lang="en-US" altLang="ja-JP" dirty="0" smtClean="0"/>
              <a:t>R</a:t>
            </a:r>
            <a:r>
              <a:rPr kumimoji="1" lang="ja-JP" altLang="en-US" dirty="0" smtClean="0"/>
              <a:t>から始まり金額（金額）が</a:t>
            </a:r>
            <a:r>
              <a:rPr kumimoji="1" lang="en-US" altLang="ja-JP" dirty="0" smtClean="0"/>
              <a:t>2,000</a:t>
            </a:r>
            <a:r>
              <a:rPr kumimoji="1" lang="ja-JP" altLang="en-US" dirty="0" smtClean="0"/>
              <a:t>円以上なので一致（いっち）するのは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R1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2,300</a:t>
            </a:r>
            <a:r>
              <a:rPr kumimoji="1" lang="ja-JP" altLang="en-US" dirty="0" smtClean="0"/>
              <a:t>円、</a:t>
            </a:r>
            <a:r>
              <a:rPr kumimoji="1" lang="en-US" altLang="ja-JP" dirty="0" smtClean="0"/>
              <a:t>R2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3,185</a:t>
            </a:r>
            <a:r>
              <a:rPr kumimoji="1" lang="ja-JP" altLang="en-US" dirty="0" smtClean="0"/>
              <a:t>円なので平均は</a:t>
            </a:r>
            <a:r>
              <a:rPr kumimoji="1" lang="en-US" altLang="ja-JP" dirty="0" smtClean="0"/>
              <a:t>2,758</a:t>
            </a:r>
            <a:r>
              <a:rPr kumimoji="1" lang="ja-JP" altLang="en-US" dirty="0" smtClean="0"/>
              <a:t>円と出ます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1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（左下に関数が表示されるまで放置）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22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次は１級</a:t>
            </a:r>
            <a:r>
              <a:rPr kumimoji="1" lang="en-US" altLang="ja-JP" dirty="0" smtClean="0"/>
              <a:t>Excel(</a:t>
            </a:r>
            <a:r>
              <a:rPr kumimoji="1" lang="ja-JP" altLang="en-US" dirty="0" smtClean="0"/>
              <a:t>エクセル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の説明に入ります　（クリック）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C04F7-1E8D-461F-A2DF-BD0AB495C4C2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93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まずは</a:t>
            </a:r>
            <a:r>
              <a:rPr kumimoji="1" lang="en-US" altLang="ja-JP" dirty="0" smtClean="0"/>
              <a:t>ABS</a:t>
            </a:r>
            <a:r>
              <a:rPr kumimoji="1" lang="ja-JP" altLang="en-US" dirty="0" smtClean="0"/>
              <a:t>（アブソリュート）関数です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ABS</a:t>
            </a:r>
            <a:r>
              <a:rPr kumimoji="1" lang="ja-JP" altLang="en-US" dirty="0" smtClean="0"/>
              <a:t>（アブソリュート）は指定した数値の絶対値（ぜったいち）を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表す数値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すうち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を表示する関数です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2</a:t>
            </a:r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-5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5</a:t>
            </a:r>
          </a:p>
          <a:p>
            <a:r>
              <a:rPr kumimoji="1" lang="ja-JP" altLang="en-US" dirty="0" smtClean="0"/>
              <a:t>となります　（クリック）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92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</a:t>
            </a:r>
            <a:r>
              <a:rPr kumimoji="1" lang="en-US" altLang="ja-JP" dirty="0" smtClean="0"/>
              <a:t>SUBTOTAL(</a:t>
            </a:r>
            <a:r>
              <a:rPr kumimoji="1" lang="ja-JP" altLang="en-US" dirty="0" smtClean="0"/>
              <a:t>サブトータル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計算したい範囲の合計や</a:t>
            </a:r>
            <a:endParaRPr kumimoji="1" lang="en-US" altLang="ja-JP" dirty="0" smtClean="0"/>
          </a:p>
          <a:p>
            <a:r>
              <a:rPr kumimoji="1" lang="ja-JP" altLang="en-US" dirty="0" smtClean="0"/>
              <a:t>平均などを出す関数です（クリック）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たとえばこの図のように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小計や</a:t>
            </a:r>
            <a:endParaRPr kumimoji="1" lang="en-US" altLang="ja-JP" dirty="0" smtClean="0"/>
          </a:p>
          <a:p>
            <a:r>
              <a:rPr kumimoji="1" lang="en-US" altLang="ja-JP" dirty="0" smtClean="0"/>
              <a:t>B</a:t>
            </a:r>
            <a:r>
              <a:rPr kumimoji="1" lang="ja-JP" altLang="en-US" dirty="0" smtClean="0"/>
              <a:t>小計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しょうけい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を出すために使われます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8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級の範囲に出てくる</a:t>
            </a:r>
            <a:r>
              <a:rPr kumimoji="1" lang="en-US" altLang="ja-JP" dirty="0" smtClean="0"/>
              <a:t>SUMIF(</a:t>
            </a:r>
            <a:r>
              <a:rPr kumimoji="1" lang="ja-JP" altLang="en-US" dirty="0" smtClean="0"/>
              <a:t>サムイフ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複数の条件を指定して合計する関数です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65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AVERAGEIFS(</a:t>
            </a:r>
            <a:r>
              <a:rPr kumimoji="1" lang="ja-JP" altLang="en-US" dirty="0" smtClean="0"/>
              <a:t>アベレージイフズ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AVERAGEIFS(</a:t>
            </a:r>
            <a:r>
              <a:rPr kumimoji="1" lang="ja-JP" altLang="en-US" dirty="0" smtClean="0"/>
              <a:t>アベレージイフズ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級の範囲に出てくる</a:t>
            </a:r>
            <a:r>
              <a:rPr kumimoji="1" lang="en-US" altLang="ja-JP" dirty="0" smtClean="0"/>
              <a:t>AVERAGEIF(</a:t>
            </a:r>
            <a:r>
              <a:rPr kumimoji="1" lang="ja-JP" altLang="en-US" dirty="0" smtClean="0"/>
              <a:t>アベレージイフ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複数の条件を指定して平均する関数です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さきほど出した</a:t>
            </a:r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と似ている関数です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18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シーリング）関数は指定した数値を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基準の値で切り上げる関数です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ROUNDUP(</a:t>
            </a:r>
            <a:r>
              <a:rPr kumimoji="1" lang="ja-JP" altLang="en-US" dirty="0" smtClean="0"/>
              <a:t>ラウンドアップ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とは違い表のように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基準値（きじゅんち）とその倍数で切り上げます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関数は切り上げ </a:t>
            </a:r>
            <a:endParaRPr kumimoji="1" lang="en-US" altLang="ja-JP" dirty="0" smtClean="0"/>
          </a:p>
          <a:p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関数は切り下げ なので</a:t>
            </a:r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は上、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は下と覚えましょう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3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関数は指定した数値を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基準の値で切り下げる関数です</a:t>
            </a:r>
          </a:p>
          <a:p>
            <a:r>
              <a:rPr kumimoji="1" lang="en-US" altLang="ja-JP" dirty="0" smtClean="0"/>
              <a:t>ROUNDDOWN(</a:t>
            </a:r>
            <a:r>
              <a:rPr kumimoji="1" lang="ja-JP" altLang="en-US" dirty="0" smtClean="0"/>
              <a:t>ラウンドダウン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表のように基準値とその倍数で切り下げます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先ほどの</a:t>
            </a:r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関数とは真逆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まぎゃく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6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DSUM(</a:t>
            </a:r>
            <a:r>
              <a:rPr kumimoji="1" lang="ja-JP" altLang="en-US" dirty="0" smtClean="0"/>
              <a:t>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DSUM(</a:t>
            </a:r>
            <a:r>
              <a:rPr kumimoji="1" lang="ja-JP" altLang="en-US" dirty="0" smtClean="0"/>
              <a:t>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関数はデータベースの中で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条件に一致する値を合計する関数です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SUMIF(</a:t>
            </a:r>
            <a:r>
              <a:rPr kumimoji="1" lang="ja-JP" altLang="en-US" dirty="0" smtClean="0"/>
              <a:t>サムイフ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などと似ていますが間違えないようにしましょう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ここに出てくるフィールドは</a:t>
            </a:r>
            <a:r>
              <a:rPr kumimoji="1" lang="en-US" altLang="ja-JP" dirty="0" smtClean="0"/>
              <a:t>VLOOKUP</a:t>
            </a:r>
            <a:r>
              <a:rPr kumimoji="1" lang="ja-JP" altLang="en-US" dirty="0" smtClean="0"/>
              <a:t>（ブイ ルックアップ）の列番号と一緒です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図の表の場合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条件はコードが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から始まり金額（きんがく）が</a:t>
            </a:r>
            <a:endParaRPr kumimoji="1" lang="en-US" altLang="ja-JP" dirty="0" smtClean="0"/>
          </a:p>
          <a:p>
            <a:r>
              <a:rPr kumimoji="1" lang="en-US" altLang="ja-JP" dirty="0" smtClean="0"/>
              <a:t>2,000</a:t>
            </a:r>
            <a:r>
              <a:rPr kumimoji="1" lang="ja-JP" altLang="en-US" dirty="0" smtClean="0"/>
              <a:t>円以上なので一致（いっち）するのは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H2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9,153</a:t>
            </a:r>
            <a:r>
              <a:rPr kumimoji="1" lang="ja-JP" altLang="en-US" dirty="0" smtClean="0"/>
              <a:t>円だけなので合計は</a:t>
            </a:r>
            <a:r>
              <a:rPr kumimoji="1" lang="en-US" altLang="ja-JP" dirty="0" smtClean="0"/>
              <a:t>9,153</a:t>
            </a:r>
            <a:r>
              <a:rPr kumimoji="1" lang="ja-JP" altLang="en-US" dirty="0" smtClean="0"/>
              <a:t>円と出ます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4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DAVERAGE(</a:t>
            </a:r>
            <a:r>
              <a:rPr kumimoji="1" lang="ja-JP" altLang="en-US" dirty="0" smtClean="0"/>
              <a:t>ディーアベレージ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DAVERAGE(</a:t>
            </a:r>
            <a:r>
              <a:rPr kumimoji="1" lang="ja-JP" altLang="en-US" dirty="0" smtClean="0"/>
              <a:t>ディーアベレージ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データベースの中で条件に一致する値を平均する関数です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AVERAGEIF</a:t>
            </a:r>
            <a:r>
              <a:rPr kumimoji="1" lang="ja-JP" altLang="en-US" dirty="0" smtClean="0"/>
              <a:t>（アベレージイフ）などと似ていますが間違えないようにしましょう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ここに出てくるフィールドは先ほどの</a:t>
            </a:r>
            <a:r>
              <a:rPr kumimoji="1" lang="en-US" altLang="ja-JP" dirty="0" smtClean="0"/>
              <a:t>DSUM</a:t>
            </a:r>
            <a:r>
              <a:rPr kumimoji="1" lang="ja-JP" altLang="en-US" dirty="0" smtClean="0"/>
              <a:t>（ディーサム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関数と一緒で</a:t>
            </a:r>
            <a:endParaRPr kumimoji="1" lang="en-US" altLang="ja-JP" dirty="0" smtClean="0"/>
          </a:p>
          <a:p>
            <a:r>
              <a:rPr kumimoji="1" lang="en-US" altLang="ja-JP" dirty="0" smtClean="0"/>
              <a:t>VLOOKUP</a:t>
            </a:r>
            <a:r>
              <a:rPr kumimoji="1" lang="ja-JP" altLang="en-US" dirty="0" smtClean="0"/>
              <a:t>（ブイ ルックアップ）の列番号と一緒です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図の表の場合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条件はコードが</a:t>
            </a:r>
            <a:r>
              <a:rPr kumimoji="1" lang="en-US" altLang="ja-JP" dirty="0" smtClean="0"/>
              <a:t>R</a:t>
            </a:r>
            <a:r>
              <a:rPr kumimoji="1" lang="ja-JP" altLang="en-US" dirty="0" smtClean="0"/>
              <a:t>から始まり金額（金額）が</a:t>
            </a:r>
            <a:r>
              <a:rPr kumimoji="1" lang="en-US" altLang="ja-JP" dirty="0" smtClean="0"/>
              <a:t>2,000</a:t>
            </a:r>
            <a:r>
              <a:rPr kumimoji="1" lang="ja-JP" altLang="en-US" dirty="0" smtClean="0"/>
              <a:t>円以上なので一致（いっち）するのは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R1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2,300</a:t>
            </a:r>
            <a:r>
              <a:rPr kumimoji="1" lang="ja-JP" altLang="en-US" dirty="0" smtClean="0"/>
              <a:t>円、</a:t>
            </a:r>
            <a:r>
              <a:rPr kumimoji="1" lang="en-US" altLang="ja-JP" dirty="0" smtClean="0"/>
              <a:t>R2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3,185</a:t>
            </a:r>
            <a:r>
              <a:rPr kumimoji="1" lang="ja-JP" altLang="en-US" dirty="0" smtClean="0"/>
              <a:t>円なので平均は</a:t>
            </a:r>
            <a:r>
              <a:rPr kumimoji="1" lang="en-US" altLang="ja-JP" dirty="0" smtClean="0"/>
              <a:t>2,758</a:t>
            </a:r>
            <a:r>
              <a:rPr kumimoji="1" lang="ja-JP" altLang="en-US" dirty="0" smtClean="0"/>
              <a:t>円と出ます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17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次は１級</a:t>
            </a:r>
            <a:r>
              <a:rPr kumimoji="1" lang="en-US" altLang="ja-JP" dirty="0" smtClean="0"/>
              <a:t>Excel(</a:t>
            </a:r>
            <a:r>
              <a:rPr kumimoji="1" lang="ja-JP" altLang="en-US" dirty="0" smtClean="0"/>
              <a:t>エクセル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の説明に入ります　（クリック）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C04F7-1E8D-461F-A2DF-BD0AB495C4C2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9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まずは</a:t>
            </a:r>
            <a:r>
              <a:rPr kumimoji="1" lang="en-US" altLang="ja-JP" dirty="0" smtClean="0"/>
              <a:t>ABS</a:t>
            </a:r>
            <a:r>
              <a:rPr kumimoji="1" lang="ja-JP" altLang="en-US" dirty="0" smtClean="0"/>
              <a:t>（アブソリュート）関数です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ABS</a:t>
            </a:r>
            <a:r>
              <a:rPr kumimoji="1" lang="ja-JP" altLang="en-US" dirty="0" smtClean="0"/>
              <a:t>（アブソリュート）は指定した数値の絶対値（ぜったいち）を表す数値を表示する関数です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2</a:t>
            </a:r>
          </a:p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5</a:t>
            </a:r>
          </a:p>
          <a:p>
            <a:r>
              <a:rPr kumimoji="1" lang="en-US" altLang="ja-JP" dirty="0" smtClean="0"/>
              <a:t>-4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4</a:t>
            </a:r>
          </a:p>
          <a:p>
            <a:r>
              <a:rPr kumimoji="1" lang="en-US" altLang="ja-JP" dirty="0" smtClean="0"/>
              <a:t>-7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となります　（クリック）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922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まずは</a:t>
            </a:r>
            <a:r>
              <a:rPr kumimoji="1" lang="en-US" altLang="ja-JP" dirty="0" smtClean="0"/>
              <a:t>ABS</a:t>
            </a:r>
            <a:r>
              <a:rPr kumimoji="1" lang="ja-JP" altLang="en-US" dirty="0" smtClean="0"/>
              <a:t>（アブソリュート）関数です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ABS</a:t>
            </a:r>
            <a:r>
              <a:rPr kumimoji="1" lang="ja-JP" altLang="en-US" dirty="0" smtClean="0"/>
              <a:t>（アブソリュート）は指定した数値の絶対値（ぜったいち）を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表す数値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すうち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を表示する関数です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2</a:t>
            </a:r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-5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5</a:t>
            </a:r>
          </a:p>
          <a:p>
            <a:r>
              <a:rPr kumimoji="1" lang="ja-JP" altLang="en-US" dirty="0" smtClean="0"/>
              <a:t>となります　（クリック）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922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</a:t>
            </a:r>
            <a:r>
              <a:rPr kumimoji="1" lang="en-US" altLang="ja-JP" dirty="0" smtClean="0"/>
              <a:t>SUBTOTAL(</a:t>
            </a:r>
            <a:r>
              <a:rPr kumimoji="1" lang="ja-JP" altLang="en-US" dirty="0" smtClean="0"/>
              <a:t>サブトータル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計算したい範囲の合計や</a:t>
            </a:r>
            <a:endParaRPr kumimoji="1" lang="en-US" altLang="ja-JP" dirty="0" smtClean="0"/>
          </a:p>
          <a:p>
            <a:r>
              <a:rPr kumimoji="1" lang="ja-JP" altLang="en-US" dirty="0" smtClean="0"/>
              <a:t>平均などを出す関数です（クリック）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たとえばこの図のように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小計や</a:t>
            </a:r>
            <a:endParaRPr kumimoji="1" lang="en-US" altLang="ja-JP" dirty="0" smtClean="0"/>
          </a:p>
          <a:p>
            <a:r>
              <a:rPr kumimoji="1" lang="en-US" altLang="ja-JP" dirty="0" smtClean="0"/>
              <a:t>B</a:t>
            </a:r>
            <a:r>
              <a:rPr kumimoji="1" lang="ja-JP" altLang="en-US" dirty="0" smtClean="0"/>
              <a:t>小計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しょうけい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を出すために使われます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87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級の範囲に出てくる</a:t>
            </a:r>
            <a:r>
              <a:rPr kumimoji="1" lang="en-US" altLang="ja-JP" dirty="0" smtClean="0"/>
              <a:t>SUMIF(</a:t>
            </a:r>
            <a:r>
              <a:rPr kumimoji="1" lang="ja-JP" altLang="en-US" dirty="0" smtClean="0"/>
              <a:t>サムイフ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複数の条件を指定して合計する関数です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65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AVERAGEIFS(</a:t>
            </a:r>
            <a:r>
              <a:rPr kumimoji="1" lang="ja-JP" altLang="en-US" dirty="0" smtClean="0"/>
              <a:t>アベレージイフズ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AVERAGEIFS(</a:t>
            </a:r>
            <a:r>
              <a:rPr kumimoji="1" lang="ja-JP" altLang="en-US" dirty="0" smtClean="0"/>
              <a:t>アベレージイフズ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級の範囲に出てくる</a:t>
            </a:r>
            <a:r>
              <a:rPr kumimoji="1" lang="en-US" altLang="ja-JP" dirty="0" smtClean="0"/>
              <a:t>AVERAGEIF(</a:t>
            </a:r>
            <a:r>
              <a:rPr kumimoji="1" lang="ja-JP" altLang="en-US" dirty="0" smtClean="0"/>
              <a:t>アベレージイフ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複数の条件を指定して平均する関数です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さきほど出した</a:t>
            </a:r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と似ている関数です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34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18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シーリング）関数は指定した数値を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基準の値で切り上げる関数です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ROUNDUP(</a:t>
            </a:r>
            <a:r>
              <a:rPr kumimoji="1" lang="ja-JP" altLang="en-US" dirty="0" smtClean="0"/>
              <a:t>ラウンドアップ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とは違い表のように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基準値（きじゅんち）とその倍数で切り上げます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関数は切り上げ </a:t>
            </a:r>
            <a:endParaRPr kumimoji="1" lang="en-US" altLang="ja-JP" dirty="0" smtClean="0"/>
          </a:p>
          <a:p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関数は切り下げ なので</a:t>
            </a:r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は上、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は下と覚えましょう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30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関数は指定した数値を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基準の値で切り下げる関数です</a:t>
            </a:r>
          </a:p>
          <a:p>
            <a:r>
              <a:rPr kumimoji="1" lang="en-US" altLang="ja-JP" dirty="0" smtClean="0"/>
              <a:t>ROUNDDOWN(</a:t>
            </a:r>
            <a:r>
              <a:rPr kumimoji="1" lang="ja-JP" altLang="en-US" dirty="0" smtClean="0"/>
              <a:t>ラウンドダウン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表のように基準値とその倍数で切り下げます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先ほどの</a:t>
            </a:r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関数とは真逆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まぎゃく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62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DSUM(</a:t>
            </a:r>
            <a:r>
              <a:rPr kumimoji="1" lang="ja-JP" altLang="en-US" dirty="0" smtClean="0"/>
              <a:t>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DSUM(</a:t>
            </a:r>
            <a:r>
              <a:rPr kumimoji="1" lang="ja-JP" altLang="en-US" dirty="0" smtClean="0"/>
              <a:t>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関数はデータベースの中で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条件に一致する値を合計する関数です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SUMIF(</a:t>
            </a:r>
            <a:r>
              <a:rPr kumimoji="1" lang="ja-JP" altLang="en-US" dirty="0" smtClean="0"/>
              <a:t>サムイフ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などと似ていますが間違えないようにしましょう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ここに出てくるフィールドは</a:t>
            </a:r>
            <a:r>
              <a:rPr kumimoji="1" lang="en-US" altLang="ja-JP" dirty="0" smtClean="0"/>
              <a:t>VLOOKUP</a:t>
            </a:r>
            <a:r>
              <a:rPr kumimoji="1" lang="ja-JP" altLang="en-US" dirty="0" smtClean="0"/>
              <a:t>（ブイ ルックアップ）の列番号と一緒です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図の表の場合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条件はコードが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から始まり金額（きんがく）が</a:t>
            </a:r>
            <a:endParaRPr kumimoji="1" lang="en-US" altLang="ja-JP" dirty="0" smtClean="0"/>
          </a:p>
          <a:p>
            <a:r>
              <a:rPr kumimoji="1" lang="en-US" altLang="ja-JP" dirty="0" smtClean="0"/>
              <a:t>2,000</a:t>
            </a:r>
            <a:r>
              <a:rPr kumimoji="1" lang="ja-JP" altLang="en-US" dirty="0" smtClean="0"/>
              <a:t>円以上なので一致（いっち）するのは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H2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9,153</a:t>
            </a:r>
            <a:r>
              <a:rPr kumimoji="1" lang="ja-JP" altLang="en-US" dirty="0" smtClean="0"/>
              <a:t>円だけなので合計は</a:t>
            </a:r>
            <a:r>
              <a:rPr kumimoji="1" lang="en-US" altLang="ja-JP" dirty="0" smtClean="0"/>
              <a:t>9,153</a:t>
            </a:r>
            <a:r>
              <a:rPr kumimoji="1" lang="ja-JP" altLang="en-US" dirty="0" smtClean="0"/>
              <a:t>円と出ます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43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DAVERAGE(</a:t>
            </a:r>
            <a:r>
              <a:rPr kumimoji="1" lang="ja-JP" altLang="en-US" dirty="0" smtClean="0"/>
              <a:t>ディーアベレージ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DAVERAGE(</a:t>
            </a:r>
            <a:r>
              <a:rPr kumimoji="1" lang="ja-JP" altLang="en-US" dirty="0" smtClean="0"/>
              <a:t>ディーアベレージ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データベースの中で条件に一致する値を平均する関数です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AVERAGEIF</a:t>
            </a:r>
            <a:r>
              <a:rPr kumimoji="1" lang="ja-JP" altLang="en-US" dirty="0" smtClean="0"/>
              <a:t>（アベレージイフ）などと似ていますが間違えないようにしましょう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ここに出てくるフィールドは先ほどの</a:t>
            </a:r>
            <a:r>
              <a:rPr kumimoji="1" lang="en-US" altLang="ja-JP" dirty="0" smtClean="0"/>
              <a:t>DSUM</a:t>
            </a:r>
            <a:r>
              <a:rPr kumimoji="1" lang="ja-JP" altLang="en-US" dirty="0" smtClean="0"/>
              <a:t>（ディーサム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関数と一緒で</a:t>
            </a:r>
            <a:endParaRPr kumimoji="1" lang="en-US" altLang="ja-JP" dirty="0" smtClean="0"/>
          </a:p>
          <a:p>
            <a:r>
              <a:rPr kumimoji="1" lang="en-US" altLang="ja-JP" dirty="0" smtClean="0"/>
              <a:t>VLOOKUP</a:t>
            </a:r>
            <a:r>
              <a:rPr kumimoji="1" lang="ja-JP" altLang="en-US" dirty="0" smtClean="0"/>
              <a:t>（ブイ ルックアップ）の列番号と一緒です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図の表の場合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条件はコードが</a:t>
            </a:r>
            <a:r>
              <a:rPr kumimoji="1" lang="en-US" altLang="ja-JP" dirty="0" smtClean="0"/>
              <a:t>R</a:t>
            </a:r>
            <a:r>
              <a:rPr kumimoji="1" lang="ja-JP" altLang="en-US" dirty="0" smtClean="0"/>
              <a:t>から始まり金額（金額）が</a:t>
            </a:r>
            <a:r>
              <a:rPr kumimoji="1" lang="en-US" altLang="ja-JP" dirty="0" smtClean="0"/>
              <a:t>2,000</a:t>
            </a:r>
            <a:r>
              <a:rPr kumimoji="1" lang="ja-JP" altLang="en-US" dirty="0" smtClean="0"/>
              <a:t>円以上なので一致（いっち）するのは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R1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2,300</a:t>
            </a:r>
            <a:r>
              <a:rPr kumimoji="1" lang="ja-JP" altLang="en-US" dirty="0" smtClean="0"/>
              <a:t>円、</a:t>
            </a:r>
            <a:r>
              <a:rPr kumimoji="1" lang="en-US" altLang="ja-JP" dirty="0" smtClean="0"/>
              <a:t>R2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3,185</a:t>
            </a:r>
            <a:r>
              <a:rPr kumimoji="1" lang="ja-JP" altLang="en-US" dirty="0" smtClean="0"/>
              <a:t>円なので平均は</a:t>
            </a:r>
            <a:r>
              <a:rPr kumimoji="1" lang="en-US" altLang="ja-JP" dirty="0" smtClean="0"/>
              <a:t>2,758</a:t>
            </a:r>
            <a:r>
              <a:rPr kumimoji="1" lang="ja-JP" altLang="en-US" dirty="0" smtClean="0"/>
              <a:t>円と出ます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17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次は１級</a:t>
            </a:r>
            <a:r>
              <a:rPr kumimoji="1" lang="en-US" altLang="ja-JP" dirty="0" smtClean="0"/>
              <a:t>Excel(</a:t>
            </a:r>
            <a:r>
              <a:rPr kumimoji="1" lang="ja-JP" altLang="en-US" dirty="0" smtClean="0"/>
              <a:t>エクセル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の説明に入ります　（クリック）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C04F7-1E8D-461F-A2DF-BD0AB495C4C2}" type="slidenum">
              <a:rPr lang="ja-JP" altLang="en-US" smtClean="0">
                <a:solidFill>
                  <a:prstClr val="black"/>
                </a:solidFill>
              </a:rPr>
              <a:pPr/>
              <a:t>39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935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まずは</a:t>
            </a:r>
            <a:r>
              <a:rPr kumimoji="1" lang="en-US" altLang="ja-JP" dirty="0" smtClean="0"/>
              <a:t>ABS</a:t>
            </a:r>
            <a:r>
              <a:rPr kumimoji="1" lang="ja-JP" altLang="en-US" dirty="0" smtClean="0"/>
              <a:t>（アブソリュート）関数です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ABS</a:t>
            </a:r>
            <a:r>
              <a:rPr kumimoji="1" lang="ja-JP" altLang="en-US" dirty="0" smtClean="0"/>
              <a:t>（アブソリュート）は指定した数値の絶対値（ぜったいち）を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表す数値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すうち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を表示する関数です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2</a:t>
            </a:r>
          </a:p>
          <a:p>
            <a:r>
              <a:rPr kumimoji="1" lang="en-US" altLang="ja-JP" dirty="0" smtClean="0"/>
              <a:t>-5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5</a:t>
            </a:r>
          </a:p>
          <a:p>
            <a:r>
              <a:rPr kumimoji="1" lang="ja-JP" altLang="en-US" dirty="0" smtClean="0"/>
              <a:t>となります　（クリック）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92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</a:t>
            </a:r>
            <a:r>
              <a:rPr kumimoji="1" lang="en-US" altLang="ja-JP" dirty="0" smtClean="0"/>
              <a:t>SUBTOTAL(</a:t>
            </a:r>
            <a:r>
              <a:rPr kumimoji="1" lang="ja-JP" altLang="en-US" dirty="0" smtClean="0"/>
              <a:t>サブトータル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計算したい範囲の合計や平均などを出す関数です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87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</a:t>
            </a:r>
            <a:r>
              <a:rPr kumimoji="1" lang="en-US" altLang="ja-JP" dirty="0" smtClean="0"/>
              <a:t>SUBTOTAL(</a:t>
            </a:r>
            <a:r>
              <a:rPr kumimoji="1" lang="ja-JP" altLang="en-US" dirty="0" smtClean="0"/>
              <a:t>サブトータル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計算したい範囲の合計や</a:t>
            </a:r>
            <a:endParaRPr kumimoji="1" lang="en-US" altLang="ja-JP" dirty="0" smtClean="0"/>
          </a:p>
          <a:p>
            <a:r>
              <a:rPr kumimoji="1" lang="ja-JP" altLang="en-US" dirty="0" smtClean="0"/>
              <a:t>平均などを出す関数です（クリック）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たとえばこの図のように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小計や</a:t>
            </a:r>
            <a:endParaRPr kumimoji="1" lang="en-US" altLang="ja-JP" dirty="0" smtClean="0"/>
          </a:p>
          <a:p>
            <a:r>
              <a:rPr kumimoji="1" lang="en-US" altLang="ja-JP" dirty="0" smtClean="0"/>
              <a:t>B</a:t>
            </a:r>
            <a:r>
              <a:rPr kumimoji="1" lang="ja-JP" altLang="en-US" dirty="0" smtClean="0"/>
              <a:t>小計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しょうけい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を出すために使われます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41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87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dirty="0" smtClean="0"/>
              <a:t>次は</a:t>
            </a:r>
            <a:r>
              <a:rPr kumimoji="1" lang="en-US" altLang="ja-JP" sz="1600" dirty="0" smtClean="0"/>
              <a:t>SUMIFS(</a:t>
            </a:r>
            <a:r>
              <a:rPr kumimoji="1" lang="ja-JP" altLang="en-US" sz="1600" dirty="0" smtClean="0"/>
              <a:t>サムイフズ</a:t>
            </a:r>
            <a:r>
              <a:rPr kumimoji="1" lang="en-US" altLang="ja-JP" sz="1600" dirty="0" smtClean="0"/>
              <a:t>)</a:t>
            </a:r>
            <a:r>
              <a:rPr kumimoji="1" lang="ja-JP" altLang="en-US" sz="1600" dirty="0" smtClean="0"/>
              <a:t>関数です　</a:t>
            </a:r>
            <a:r>
              <a:rPr kumimoji="1" lang="en-US" altLang="ja-JP" sz="1600" dirty="0" smtClean="0"/>
              <a:t>(</a:t>
            </a:r>
            <a:r>
              <a:rPr kumimoji="1" lang="ja-JP" altLang="en-US" sz="1600" dirty="0" smtClean="0"/>
              <a:t>クリック</a:t>
            </a:r>
            <a:r>
              <a:rPr kumimoji="1" lang="en-US" altLang="ja-JP" sz="1600" dirty="0" smtClean="0"/>
              <a:t>)</a:t>
            </a:r>
          </a:p>
          <a:p>
            <a:endParaRPr kumimoji="1" lang="en-US" altLang="ja-JP" sz="1600" dirty="0" smtClean="0"/>
          </a:p>
          <a:p>
            <a:r>
              <a:rPr kumimoji="1" lang="en-US" altLang="ja-JP" sz="1600" dirty="0" smtClean="0"/>
              <a:t>SUMIFS(</a:t>
            </a:r>
            <a:r>
              <a:rPr kumimoji="1" lang="ja-JP" altLang="en-US" sz="1600" dirty="0" smtClean="0"/>
              <a:t>サムイフズ</a:t>
            </a:r>
            <a:r>
              <a:rPr kumimoji="1" lang="en-US" altLang="ja-JP" sz="1600" dirty="0" smtClean="0"/>
              <a:t>)</a:t>
            </a:r>
            <a:r>
              <a:rPr kumimoji="1" lang="ja-JP" altLang="en-US" sz="1600" dirty="0" smtClean="0"/>
              <a:t>関数は</a:t>
            </a:r>
            <a:r>
              <a:rPr kumimoji="1" lang="en-US" altLang="ja-JP" sz="1600" dirty="0" smtClean="0"/>
              <a:t>2</a:t>
            </a:r>
            <a:r>
              <a:rPr kumimoji="1" lang="ja-JP" altLang="en-US" sz="1600" dirty="0" smtClean="0"/>
              <a:t>級の範囲に出てくる</a:t>
            </a:r>
            <a:r>
              <a:rPr kumimoji="1" lang="en-US" altLang="ja-JP" sz="1600" dirty="0" smtClean="0"/>
              <a:t>SUMIF(</a:t>
            </a:r>
            <a:r>
              <a:rPr kumimoji="1" lang="ja-JP" altLang="en-US" sz="1600" dirty="0" smtClean="0"/>
              <a:t>サムイフ</a:t>
            </a:r>
            <a:r>
              <a:rPr kumimoji="1" lang="en-US" altLang="ja-JP" sz="1600" dirty="0" smtClean="0"/>
              <a:t>)</a:t>
            </a:r>
            <a:r>
              <a:rPr kumimoji="1" lang="ja-JP" altLang="en-US" sz="1600" dirty="0" smtClean="0"/>
              <a:t>とは違い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複数の条件を指定して合計する関数です</a:t>
            </a:r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r>
              <a:rPr kumimoji="1" lang="en-US" altLang="ja-JP" sz="1600" dirty="0" smtClean="0"/>
              <a:t>(</a:t>
            </a:r>
            <a:r>
              <a:rPr kumimoji="1" lang="ja-JP" altLang="en-US" sz="1600" dirty="0" smtClean="0"/>
              <a:t>クリック</a:t>
            </a:r>
            <a:r>
              <a:rPr kumimoji="1" lang="en-US" altLang="ja-JP" sz="1600" dirty="0" smtClean="0"/>
              <a:t>)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657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AVERAGEIFS(</a:t>
            </a:r>
            <a:r>
              <a:rPr kumimoji="1" lang="ja-JP" altLang="en-US" dirty="0" smtClean="0"/>
              <a:t>アベレージイフズ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AVERAGEIFS(</a:t>
            </a:r>
            <a:r>
              <a:rPr kumimoji="1" lang="ja-JP" altLang="en-US" dirty="0" smtClean="0"/>
              <a:t>アベレージイフズ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級の範囲に出てくる</a:t>
            </a:r>
            <a:r>
              <a:rPr kumimoji="1" lang="en-US" altLang="ja-JP" dirty="0" smtClean="0"/>
              <a:t>AVERAGEIF(</a:t>
            </a:r>
            <a:r>
              <a:rPr kumimoji="1" lang="ja-JP" altLang="en-US" dirty="0" smtClean="0"/>
              <a:t>アベレージイフ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複数の条件を指定して平均する関数です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さきほど出した</a:t>
            </a:r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と似ている関数です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183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シーリング）関数は指定した数値を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基準の値で切り上げる関数です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ROUNDUP(</a:t>
            </a:r>
            <a:r>
              <a:rPr kumimoji="1" lang="ja-JP" altLang="en-US" dirty="0" smtClean="0"/>
              <a:t>ラウンドアップ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とは違い表のように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基準値（きじゅんち）とその倍数で切り上げます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関数は切り上げ </a:t>
            </a:r>
            <a:endParaRPr kumimoji="1" lang="en-US" altLang="ja-JP" dirty="0" smtClean="0"/>
          </a:p>
          <a:p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関数は切り下げ なので</a:t>
            </a:r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は上、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は下と覚えましょう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30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関数は指定した数値を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基準の値で切り下げる関数です</a:t>
            </a:r>
          </a:p>
          <a:p>
            <a:r>
              <a:rPr kumimoji="1" lang="en-US" altLang="ja-JP" dirty="0" smtClean="0"/>
              <a:t>ROUNDDOWN(</a:t>
            </a:r>
            <a:r>
              <a:rPr kumimoji="1" lang="ja-JP" altLang="en-US" dirty="0" smtClean="0"/>
              <a:t>ラウンドダウン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表のように基準値とその倍数で切り下げます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先ほどの</a:t>
            </a:r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関数とは真逆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まぎゃく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6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DSUM(</a:t>
            </a:r>
            <a:r>
              <a:rPr kumimoji="1" lang="ja-JP" altLang="en-US" dirty="0" smtClean="0"/>
              <a:t>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DSUM(</a:t>
            </a:r>
            <a:r>
              <a:rPr kumimoji="1" lang="ja-JP" altLang="en-US" dirty="0" smtClean="0"/>
              <a:t>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関数はデータベースの中で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条件に一致する値を合計する関数です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SUMIF(</a:t>
            </a:r>
            <a:r>
              <a:rPr kumimoji="1" lang="ja-JP" altLang="en-US" dirty="0" smtClean="0"/>
              <a:t>サムイフ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などと似ていますが間違えないようにしましょう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ここに出てくるフィールドは</a:t>
            </a:r>
            <a:r>
              <a:rPr kumimoji="1" lang="en-US" altLang="ja-JP" dirty="0" smtClean="0"/>
              <a:t>VLOOKUP</a:t>
            </a:r>
            <a:r>
              <a:rPr kumimoji="1" lang="ja-JP" altLang="en-US" dirty="0" smtClean="0"/>
              <a:t>（ブイ ルックアップ）の列番号と一緒です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図の表の場合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条件はコードが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から始まり金額（きんがく）が</a:t>
            </a:r>
            <a:endParaRPr kumimoji="1" lang="en-US" altLang="ja-JP" dirty="0" smtClean="0"/>
          </a:p>
          <a:p>
            <a:r>
              <a:rPr kumimoji="1" lang="en-US" altLang="ja-JP" dirty="0" smtClean="0"/>
              <a:t>2,000</a:t>
            </a:r>
            <a:r>
              <a:rPr kumimoji="1" lang="ja-JP" altLang="en-US" dirty="0" smtClean="0"/>
              <a:t>円以上なので一致（いっち）するのは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H2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9,153</a:t>
            </a:r>
            <a:r>
              <a:rPr kumimoji="1" lang="ja-JP" altLang="en-US" dirty="0" smtClean="0"/>
              <a:t>円だけなので合計は</a:t>
            </a:r>
            <a:r>
              <a:rPr kumimoji="1" lang="en-US" altLang="ja-JP" dirty="0" smtClean="0"/>
              <a:t>9,153</a:t>
            </a:r>
            <a:r>
              <a:rPr kumimoji="1" lang="ja-JP" altLang="en-US" dirty="0" smtClean="0"/>
              <a:t>円と出ます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46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43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DAVERAGE(</a:t>
            </a:r>
            <a:r>
              <a:rPr kumimoji="1" lang="ja-JP" altLang="en-US" dirty="0" smtClean="0"/>
              <a:t>ディーアベレージ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DAVERAGE(</a:t>
            </a:r>
            <a:r>
              <a:rPr kumimoji="1" lang="ja-JP" altLang="en-US" dirty="0" smtClean="0"/>
              <a:t>ディーアベレージ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データベースの中で条件に一致する値を平均する関数です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AVERAGEIF</a:t>
            </a:r>
            <a:r>
              <a:rPr kumimoji="1" lang="ja-JP" altLang="en-US" dirty="0" smtClean="0"/>
              <a:t>（アベレージイフ）などと似ていますが間違えないようにしましょう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ここに出てくるフィールドは先ほどの</a:t>
            </a:r>
            <a:r>
              <a:rPr kumimoji="1" lang="en-US" altLang="ja-JP" dirty="0" smtClean="0"/>
              <a:t>DSUM</a:t>
            </a:r>
            <a:r>
              <a:rPr kumimoji="1" lang="ja-JP" altLang="en-US" dirty="0" smtClean="0"/>
              <a:t>（ディーサム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関数と一緒で</a:t>
            </a:r>
            <a:endParaRPr kumimoji="1" lang="en-US" altLang="ja-JP" dirty="0" smtClean="0"/>
          </a:p>
          <a:p>
            <a:r>
              <a:rPr kumimoji="1" lang="en-US" altLang="ja-JP" dirty="0" smtClean="0"/>
              <a:t>VLOOKUP</a:t>
            </a:r>
            <a:r>
              <a:rPr kumimoji="1" lang="ja-JP" altLang="en-US" dirty="0" smtClean="0"/>
              <a:t>（ブイ ルックアップ）の列番号と一緒です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図の表の場合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条件はコードが</a:t>
            </a:r>
            <a:r>
              <a:rPr kumimoji="1" lang="en-US" altLang="ja-JP" dirty="0" smtClean="0"/>
              <a:t>R</a:t>
            </a:r>
            <a:r>
              <a:rPr kumimoji="1" lang="ja-JP" altLang="en-US" dirty="0" smtClean="0"/>
              <a:t>から始まり金額（金額）が</a:t>
            </a:r>
            <a:r>
              <a:rPr kumimoji="1" lang="en-US" altLang="ja-JP" dirty="0" smtClean="0"/>
              <a:t>2,000</a:t>
            </a:r>
            <a:r>
              <a:rPr kumimoji="1" lang="ja-JP" altLang="en-US" dirty="0" smtClean="0"/>
              <a:t>円以上なので一致（いっち）するのは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R1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2,300</a:t>
            </a:r>
            <a:r>
              <a:rPr kumimoji="1" lang="ja-JP" altLang="en-US" dirty="0" smtClean="0"/>
              <a:t>円、</a:t>
            </a:r>
            <a:r>
              <a:rPr kumimoji="1" lang="en-US" altLang="ja-JP" dirty="0" smtClean="0"/>
              <a:t>R2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3,185</a:t>
            </a:r>
            <a:r>
              <a:rPr kumimoji="1" lang="ja-JP" altLang="en-US" dirty="0" smtClean="0"/>
              <a:t>円なので平均は</a:t>
            </a:r>
            <a:r>
              <a:rPr kumimoji="1" lang="en-US" altLang="ja-JP" dirty="0" smtClean="0"/>
              <a:t>2,758</a:t>
            </a:r>
            <a:r>
              <a:rPr kumimoji="1" lang="ja-JP" altLang="en-US" dirty="0" smtClean="0"/>
              <a:t>円と出ます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174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次は１級</a:t>
            </a:r>
            <a:r>
              <a:rPr kumimoji="1" lang="en-US" altLang="ja-JP" dirty="0" smtClean="0"/>
              <a:t>Excel(</a:t>
            </a:r>
            <a:r>
              <a:rPr kumimoji="1" lang="ja-JP" altLang="en-US" dirty="0" smtClean="0"/>
              <a:t>エクセル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の説明に入ります　（クリック）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C04F7-1E8D-461F-A2DF-BD0AB495C4C2}" type="slidenum">
              <a:rPr lang="ja-JP" altLang="en-US" smtClean="0">
                <a:solidFill>
                  <a:prstClr val="black"/>
                </a:solidFill>
              </a:rPr>
              <a:pPr/>
              <a:t>48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935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まずは</a:t>
            </a:r>
            <a:r>
              <a:rPr kumimoji="1" lang="en-US" altLang="ja-JP" dirty="0" smtClean="0"/>
              <a:t>ABS</a:t>
            </a:r>
            <a:r>
              <a:rPr kumimoji="1" lang="ja-JP" altLang="en-US" dirty="0" smtClean="0"/>
              <a:t>（アブソリュート）関数です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ABS</a:t>
            </a:r>
            <a:r>
              <a:rPr kumimoji="1" lang="ja-JP" altLang="en-US" dirty="0" smtClean="0"/>
              <a:t>（アブソリュート）は指定した数値の絶対値（ぜったいち）を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表す数値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すうち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を表示する関数です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2</a:t>
            </a:r>
          </a:p>
          <a:p>
            <a:r>
              <a:rPr kumimoji="1" lang="en-US" altLang="ja-JP" dirty="0" smtClean="0"/>
              <a:t>-5</a:t>
            </a:r>
            <a:r>
              <a:rPr kumimoji="1" lang="ja-JP" altLang="en-US" dirty="0" smtClean="0"/>
              <a:t>のときは</a:t>
            </a:r>
            <a:r>
              <a:rPr kumimoji="1" lang="en-US" altLang="ja-JP" dirty="0" smtClean="0"/>
              <a:t>5</a:t>
            </a:r>
          </a:p>
          <a:p>
            <a:r>
              <a:rPr kumimoji="1" lang="ja-JP" altLang="en-US" dirty="0" smtClean="0"/>
              <a:t>となります　（クリック）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922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</a:t>
            </a:r>
            <a:r>
              <a:rPr kumimoji="1" lang="en-US" altLang="ja-JP" dirty="0" smtClean="0"/>
              <a:t>SUBTOTAL(</a:t>
            </a:r>
            <a:r>
              <a:rPr kumimoji="1" lang="ja-JP" altLang="en-US" dirty="0" smtClean="0"/>
              <a:t>サブトータル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計算したい範囲の合計や</a:t>
            </a:r>
            <a:endParaRPr kumimoji="1" lang="en-US" altLang="ja-JP" dirty="0" smtClean="0"/>
          </a:p>
          <a:p>
            <a:r>
              <a:rPr kumimoji="1" lang="ja-JP" altLang="en-US" dirty="0" smtClean="0"/>
              <a:t>平均などを出す関数です（クリック）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たとえばこの図のように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小計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しょうけい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を出すために</a:t>
            </a:r>
            <a:r>
              <a:rPr kumimoji="1" lang="ja-JP" altLang="en-US" dirty="0" smtClean="0"/>
              <a:t>使われます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SUM</a:t>
            </a:r>
            <a:r>
              <a:rPr kumimoji="1" lang="ja-JP" altLang="en-US" dirty="0" smtClean="0"/>
              <a:t>関数との違いは</a:t>
            </a:r>
            <a:endParaRPr kumimoji="1" lang="en-US" altLang="ja-JP" dirty="0" smtClean="0"/>
          </a:p>
          <a:p>
            <a:r>
              <a:rPr kumimoji="1" lang="ja-JP" altLang="en-US" sz="1200" dirty="0" smtClean="0"/>
              <a:t>小計部分を含めた範囲を指定しても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自動的に小計を抜いて合計を出してくれます</a:t>
            </a:r>
            <a:endParaRPr kumimoji="1" lang="en-US" altLang="ja-JP" sz="1200" dirty="0" smtClean="0"/>
          </a:p>
          <a:p>
            <a:r>
              <a:rPr kumimoji="1" lang="ja-JP" altLang="en-US" dirty="0" smtClean="0"/>
              <a:t>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50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級の範囲に出てくる</a:t>
            </a:r>
            <a:r>
              <a:rPr kumimoji="1" lang="en-US" altLang="ja-JP" dirty="0" smtClean="0"/>
              <a:t>SUMIF(</a:t>
            </a:r>
            <a:r>
              <a:rPr kumimoji="1" lang="ja-JP" altLang="en-US" dirty="0" smtClean="0"/>
              <a:t>サムイフ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とは違い複数の条件を指定して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合計する関数です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657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dirty="0" smtClean="0"/>
              <a:t>次は</a:t>
            </a:r>
            <a:r>
              <a:rPr kumimoji="1" lang="en-US" altLang="ja-JP" sz="1600" dirty="0" smtClean="0"/>
              <a:t>SUMIFS(</a:t>
            </a:r>
            <a:r>
              <a:rPr kumimoji="1" lang="ja-JP" altLang="en-US" sz="1600" dirty="0" smtClean="0"/>
              <a:t>サムイフズ</a:t>
            </a:r>
            <a:r>
              <a:rPr kumimoji="1" lang="en-US" altLang="ja-JP" sz="1600" dirty="0" smtClean="0"/>
              <a:t>)</a:t>
            </a:r>
            <a:r>
              <a:rPr kumimoji="1" lang="ja-JP" altLang="en-US" sz="1600" dirty="0" smtClean="0"/>
              <a:t>関数です　</a:t>
            </a:r>
            <a:r>
              <a:rPr kumimoji="1" lang="en-US" altLang="ja-JP" sz="1600" dirty="0" smtClean="0"/>
              <a:t>(</a:t>
            </a:r>
            <a:r>
              <a:rPr kumimoji="1" lang="ja-JP" altLang="en-US" sz="1600" dirty="0" smtClean="0"/>
              <a:t>クリック</a:t>
            </a:r>
            <a:r>
              <a:rPr kumimoji="1" lang="en-US" altLang="ja-JP" sz="1600" dirty="0" smtClean="0"/>
              <a:t>)</a:t>
            </a:r>
          </a:p>
          <a:p>
            <a:endParaRPr kumimoji="1" lang="en-US" altLang="ja-JP" sz="1600" dirty="0" smtClean="0"/>
          </a:p>
          <a:p>
            <a:r>
              <a:rPr kumimoji="1" lang="en-US" altLang="ja-JP" sz="1600" dirty="0" smtClean="0"/>
              <a:t>SUMIFS(</a:t>
            </a:r>
            <a:r>
              <a:rPr kumimoji="1" lang="ja-JP" altLang="en-US" sz="1600" dirty="0" smtClean="0"/>
              <a:t>サムイフズ</a:t>
            </a:r>
            <a:r>
              <a:rPr kumimoji="1" lang="en-US" altLang="ja-JP" sz="1600" dirty="0" smtClean="0"/>
              <a:t>)</a:t>
            </a:r>
            <a:r>
              <a:rPr kumimoji="1" lang="ja-JP" altLang="en-US" sz="1600" dirty="0" smtClean="0"/>
              <a:t>関数は</a:t>
            </a:r>
            <a:r>
              <a:rPr kumimoji="1" lang="en-US" altLang="ja-JP" sz="1600" dirty="0" smtClean="0"/>
              <a:t>2</a:t>
            </a:r>
            <a:r>
              <a:rPr kumimoji="1" lang="ja-JP" altLang="en-US" sz="1600" dirty="0" smtClean="0"/>
              <a:t>級の範囲に出てくる</a:t>
            </a:r>
            <a:r>
              <a:rPr kumimoji="1" lang="en-US" altLang="ja-JP" sz="1600" dirty="0" smtClean="0"/>
              <a:t>SUMIF(</a:t>
            </a:r>
            <a:r>
              <a:rPr kumimoji="1" lang="ja-JP" altLang="en-US" sz="1600" dirty="0" smtClean="0"/>
              <a:t>サムイフ</a:t>
            </a:r>
            <a:r>
              <a:rPr kumimoji="1" lang="en-US" altLang="ja-JP" sz="1600" dirty="0" smtClean="0"/>
              <a:t>)</a:t>
            </a:r>
            <a:r>
              <a:rPr kumimoji="1" lang="ja-JP" altLang="en-US" sz="1600" dirty="0" smtClean="0"/>
              <a:t>とは違い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複数の条件を指定して合計する関数です</a:t>
            </a:r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r>
              <a:rPr kumimoji="1" lang="en-US" altLang="ja-JP" sz="1600" dirty="0" smtClean="0"/>
              <a:t>(</a:t>
            </a:r>
            <a:r>
              <a:rPr kumimoji="1" lang="ja-JP" altLang="en-US" sz="1600" dirty="0" smtClean="0"/>
              <a:t>クリック</a:t>
            </a:r>
            <a:r>
              <a:rPr kumimoji="1" lang="en-US" altLang="ja-JP" sz="1600" dirty="0" smtClean="0"/>
              <a:t>)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51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657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AVERAGEIFS(</a:t>
            </a:r>
            <a:r>
              <a:rPr kumimoji="1" lang="ja-JP" altLang="en-US" dirty="0" smtClean="0"/>
              <a:t>アベレージイフズ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AVERAGEIFS(</a:t>
            </a:r>
            <a:r>
              <a:rPr kumimoji="1" lang="ja-JP" altLang="en-US" dirty="0" smtClean="0"/>
              <a:t>アベレージイフズ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級の範囲に出てくる</a:t>
            </a:r>
            <a:r>
              <a:rPr kumimoji="1" lang="en-US" altLang="ja-JP" dirty="0" smtClean="0"/>
              <a:t>AVERAGEIF(</a:t>
            </a:r>
            <a:r>
              <a:rPr kumimoji="1" lang="ja-JP" altLang="en-US" dirty="0" smtClean="0"/>
              <a:t>アベレージイフ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複数の条件を指定して平均する関数です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さきほど出した</a:t>
            </a:r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と似ている関数です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52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183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シーリング）関数は指定した数値を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基準の値の倍数にもっとも近い数に数値を切り上げる関数です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ROUNDUP(</a:t>
            </a:r>
            <a:r>
              <a:rPr kumimoji="1" lang="ja-JP" altLang="en-US" dirty="0" smtClean="0"/>
              <a:t>ラウンドアップ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とは違い表のように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基準値（きじゅんち）とその倍数で切り上げます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関数は切り上げ </a:t>
            </a:r>
            <a:endParaRPr kumimoji="1" lang="en-US" altLang="ja-JP" dirty="0" smtClean="0"/>
          </a:p>
          <a:p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関数は切り下げ なので</a:t>
            </a:r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は上、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は下と覚えましょう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53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30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関数は指定した数値を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基準の値で切り下げる関数です</a:t>
            </a:r>
          </a:p>
          <a:p>
            <a:r>
              <a:rPr kumimoji="1" lang="en-US" altLang="ja-JP" dirty="0" smtClean="0"/>
              <a:t>ROUNDDOWN(</a:t>
            </a:r>
            <a:r>
              <a:rPr kumimoji="1" lang="ja-JP" altLang="en-US" dirty="0" smtClean="0"/>
              <a:t>ラウンドダウン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表のように基準値の倍数にもっとも近い</a:t>
            </a:r>
            <a:r>
              <a:rPr kumimoji="1" lang="ja-JP" altLang="en-US" dirty="0" smtClean="0"/>
              <a:t>数で数値を切り下げます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先ほどの</a:t>
            </a:r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関数とは真逆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まぎゃく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54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62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DSUM(</a:t>
            </a:r>
            <a:r>
              <a:rPr kumimoji="1" lang="ja-JP" altLang="en-US" dirty="0" smtClean="0"/>
              <a:t>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DSUM(</a:t>
            </a:r>
            <a:r>
              <a:rPr kumimoji="1" lang="ja-JP" altLang="en-US" dirty="0" smtClean="0"/>
              <a:t>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関数はデータベースの中で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条件に一致する値を合計する関数です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SUMIF(</a:t>
            </a:r>
            <a:r>
              <a:rPr kumimoji="1" lang="ja-JP" altLang="en-US" dirty="0" smtClean="0"/>
              <a:t>サムイフ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などと似ていますが間違えないようにしましょう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ここに出てくるフィールドは</a:t>
            </a:r>
            <a:r>
              <a:rPr kumimoji="1" lang="en-US" altLang="ja-JP" dirty="0" smtClean="0"/>
              <a:t>VLOOKUP</a:t>
            </a:r>
            <a:r>
              <a:rPr kumimoji="1" lang="ja-JP" altLang="en-US" dirty="0" smtClean="0"/>
              <a:t>（ブイ ルックアップ）の列番号と一緒です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図の表の場合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条件はコードが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から始まり金額（きんがく）が</a:t>
            </a:r>
            <a:endParaRPr kumimoji="1" lang="en-US" altLang="ja-JP" dirty="0" smtClean="0"/>
          </a:p>
          <a:p>
            <a:r>
              <a:rPr kumimoji="1" lang="en-US" altLang="ja-JP" dirty="0" smtClean="0"/>
              <a:t>2,000</a:t>
            </a:r>
            <a:r>
              <a:rPr kumimoji="1" lang="ja-JP" altLang="en-US" dirty="0" smtClean="0"/>
              <a:t>円以上なので一致（いっち）するのは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H1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5,807</a:t>
            </a:r>
            <a:r>
              <a:rPr kumimoji="1" lang="ja-JP" altLang="en-US" dirty="0" smtClean="0"/>
              <a:t>円、</a:t>
            </a:r>
            <a:r>
              <a:rPr kumimoji="1" lang="en-US" altLang="ja-JP" dirty="0" smtClean="0"/>
              <a:t>H2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9,153</a:t>
            </a:r>
            <a:r>
              <a:rPr kumimoji="1" lang="ja-JP" altLang="en-US" dirty="0" smtClean="0"/>
              <a:t>円なので合計は</a:t>
            </a:r>
            <a:r>
              <a:rPr kumimoji="1" lang="en-US" altLang="ja-JP" dirty="0" smtClean="0"/>
              <a:t>10,119</a:t>
            </a:r>
            <a:r>
              <a:rPr kumimoji="1" lang="ja-JP" altLang="en-US" dirty="0" smtClean="0"/>
              <a:t>円と出ます</a:t>
            </a:r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55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43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DAVERAGE(</a:t>
            </a:r>
            <a:r>
              <a:rPr kumimoji="1" lang="ja-JP" altLang="en-US" dirty="0" smtClean="0"/>
              <a:t>ディーアベレージ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DAVERAGE(</a:t>
            </a:r>
            <a:r>
              <a:rPr kumimoji="1" lang="ja-JP" altLang="en-US" dirty="0" smtClean="0"/>
              <a:t>ディーアベレージ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データベースの中で条件に一致する値を平均する関数です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AVERAGEIF</a:t>
            </a:r>
            <a:r>
              <a:rPr kumimoji="1" lang="ja-JP" altLang="en-US" dirty="0" smtClean="0"/>
              <a:t>（アベレージイフ）などと似ていますが間違えないようにしましょう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ここに出てくるフィールドは先ほどの</a:t>
            </a:r>
            <a:r>
              <a:rPr kumimoji="1" lang="en-US" altLang="ja-JP" dirty="0" smtClean="0"/>
              <a:t>DSUM</a:t>
            </a:r>
            <a:r>
              <a:rPr kumimoji="1" lang="ja-JP" altLang="en-US" dirty="0" smtClean="0"/>
              <a:t>（ディーサム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関数と一緒で</a:t>
            </a:r>
            <a:endParaRPr kumimoji="1" lang="en-US" altLang="ja-JP" dirty="0" smtClean="0"/>
          </a:p>
          <a:p>
            <a:r>
              <a:rPr kumimoji="1" lang="en-US" altLang="ja-JP" dirty="0" smtClean="0"/>
              <a:t>VLOOKUP</a:t>
            </a:r>
            <a:r>
              <a:rPr kumimoji="1" lang="ja-JP" altLang="en-US" dirty="0" smtClean="0"/>
              <a:t>（ブイ ルックアップ）の列番号と一緒です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図の表の場合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条件はコードが</a:t>
            </a:r>
            <a:r>
              <a:rPr kumimoji="1" lang="en-US" altLang="ja-JP" dirty="0" smtClean="0"/>
              <a:t>R</a:t>
            </a:r>
            <a:r>
              <a:rPr kumimoji="1" lang="ja-JP" altLang="en-US" dirty="0" smtClean="0"/>
              <a:t>から始まり金額（金額）が</a:t>
            </a:r>
            <a:r>
              <a:rPr kumimoji="1" lang="en-US" altLang="ja-JP" dirty="0" smtClean="0"/>
              <a:t>2,000</a:t>
            </a:r>
            <a:r>
              <a:rPr kumimoji="1" lang="ja-JP" altLang="en-US" dirty="0" smtClean="0"/>
              <a:t>円以上なので一致（いっち）するのは（クリック）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R1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9,861</a:t>
            </a:r>
            <a:r>
              <a:rPr kumimoji="1" lang="ja-JP" altLang="en-US" dirty="0" smtClean="0"/>
              <a:t>円だけなので平均は</a:t>
            </a:r>
            <a:r>
              <a:rPr kumimoji="1" lang="en-US" altLang="ja-JP" dirty="0" smtClean="0"/>
              <a:t>9,861</a:t>
            </a:r>
            <a:r>
              <a:rPr kumimoji="1" lang="ja-JP" altLang="en-US" dirty="0" smtClean="0"/>
              <a:t>円と出ます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56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174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2413-797C-4527-BD07-2CDD2774C024}" type="slidenum">
              <a:rPr lang="ja-JP" altLang="en-US" smtClean="0">
                <a:solidFill>
                  <a:prstClr val="black"/>
                </a:solidFill>
              </a:rPr>
              <a:pPr/>
              <a:t>59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5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AVERAGEIFS(</a:t>
            </a:r>
            <a:r>
              <a:rPr kumimoji="1" lang="ja-JP" altLang="en-US" dirty="0" smtClean="0"/>
              <a:t>アベレージイフズ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AVERAGEIFS(</a:t>
            </a:r>
            <a:r>
              <a:rPr kumimoji="1" lang="ja-JP" altLang="en-US" dirty="0" smtClean="0"/>
              <a:t>アベレージイフズ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級の範囲に出てくる</a:t>
            </a:r>
            <a:r>
              <a:rPr kumimoji="1" lang="en-US" altLang="ja-JP" dirty="0" smtClean="0"/>
              <a:t>AVERAGEIF(</a:t>
            </a:r>
            <a:r>
              <a:rPr kumimoji="1" lang="ja-JP" altLang="en-US" dirty="0" smtClean="0"/>
              <a:t>アベレージイフ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とは違い複数の条件を指定して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平均する関数です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さきほど出した</a:t>
            </a:r>
            <a:r>
              <a:rPr kumimoji="1" lang="en-US" altLang="ja-JP" dirty="0" smtClean="0"/>
              <a:t>SUMIFS(</a:t>
            </a:r>
            <a:r>
              <a:rPr kumimoji="1" lang="ja-JP" altLang="en-US" dirty="0" smtClean="0"/>
              <a:t>サムイフズ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と似ている関数です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1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シーリング）関数は指定した数値を基準の値で切り上げる関数です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ROUNDUP(</a:t>
            </a:r>
            <a:r>
              <a:rPr kumimoji="1" lang="ja-JP" altLang="en-US" dirty="0" smtClean="0"/>
              <a:t>ラウンドアップ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とは違い表のように基準値（きじゅんち）とその倍数で切り上げます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関数は切り上げ 次に出てくる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関数は切り下げ なので</a:t>
            </a:r>
            <a:endParaRPr kumimoji="1" lang="en-US" altLang="ja-JP" dirty="0" smtClean="0"/>
          </a:p>
          <a:p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は上、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関数は下と覚えましょう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FLOOR(</a:t>
            </a:r>
            <a:r>
              <a:rPr kumimoji="1" lang="ja-JP" altLang="en-US" dirty="0" smtClean="0"/>
              <a:t>フロア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関数は指定した数値を基準の値で切り下げる関数です</a:t>
            </a:r>
          </a:p>
          <a:p>
            <a:r>
              <a:rPr kumimoji="1" lang="en-US" altLang="ja-JP" dirty="0" smtClean="0"/>
              <a:t>ROUNDDOWN(</a:t>
            </a:r>
            <a:r>
              <a:rPr kumimoji="1" lang="ja-JP" altLang="en-US" dirty="0" smtClean="0"/>
              <a:t>ラウンドダウン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とは違い表のように基準値とその倍数で切り下げます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先ほどの</a:t>
            </a:r>
            <a:r>
              <a:rPr kumimoji="1" lang="en-US" altLang="ja-JP" dirty="0" smtClean="0"/>
              <a:t>CEILING(</a:t>
            </a:r>
            <a:r>
              <a:rPr kumimoji="1" lang="ja-JP" altLang="en-US" dirty="0" smtClean="0"/>
              <a:t>シーリング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関数とは真逆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まぎゃく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次は</a:t>
            </a:r>
            <a:r>
              <a:rPr kumimoji="1" lang="en-US" altLang="ja-JP" dirty="0" smtClean="0"/>
              <a:t>DSUM(</a:t>
            </a:r>
            <a:r>
              <a:rPr kumimoji="1" lang="ja-JP" altLang="en-US" dirty="0" smtClean="0"/>
              <a:t>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関数です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DSUM(</a:t>
            </a:r>
            <a:r>
              <a:rPr kumimoji="1" lang="ja-JP" altLang="en-US" dirty="0" smtClean="0"/>
              <a:t>ディーサム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関数はデータベースの中で条件に一致する値を合計する関数です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SUMIF(</a:t>
            </a:r>
            <a:r>
              <a:rPr kumimoji="1" lang="ja-JP" altLang="en-US" dirty="0" smtClean="0"/>
              <a:t>サムイフ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などと似ていますが間違えないようにしましょう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ここに出てくるフィールドは</a:t>
            </a:r>
            <a:r>
              <a:rPr kumimoji="1" lang="en-US" altLang="ja-JP" dirty="0" smtClean="0"/>
              <a:t>VLOOKUP</a:t>
            </a:r>
            <a:r>
              <a:rPr kumimoji="1" lang="ja-JP" altLang="en-US" dirty="0" smtClean="0"/>
              <a:t>（ブイ ルックアップ）の列番号と一緒です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図の表の場合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条件はコードが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から始まり金額（きんがく）が</a:t>
            </a:r>
            <a:r>
              <a:rPr kumimoji="1" lang="en-US" altLang="ja-JP" dirty="0" smtClean="0"/>
              <a:t>2,000</a:t>
            </a:r>
            <a:r>
              <a:rPr kumimoji="1" lang="ja-JP" altLang="en-US" dirty="0" smtClean="0"/>
              <a:t>円以上なので一致（いっち）するのは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H2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9,153</a:t>
            </a:r>
            <a:r>
              <a:rPr kumimoji="1" lang="ja-JP" altLang="en-US" dirty="0" smtClean="0"/>
              <a:t>円だけなので合計は</a:t>
            </a:r>
            <a:r>
              <a:rPr kumimoji="1" lang="en-US" altLang="ja-JP" dirty="0" smtClean="0"/>
              <a:t>9,153</a:t>
            </a:r>
            <a:r>
              <a:rPr kumimoji="1" lang="ja-JP" altLang="en-US" dirty="0" smtClean="0"/>
              <a:t>円と出ます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0594-6E35-4213-B4A6-9C759F40F46D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612-5175-4EA4-99FE-0FEB5425D477}" type="datetimeFigureOut">
              <a:rPr kumimoji="1" lang="ja-JP" altLang="en-US" smtClean="0"/>
              <a:t>2015/1/23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FAD-2D35-422C-9EF4-D4B10FB00F0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612-5175-4EA4-99FE-0FEB5425D477}" type="datetimeFigureOut">
              <a:rPr kumimoji="1" lang="ja-JP" altLang="en-US" smtClean="0"/>
              <a:t>2015/1/23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FAD-2D35-422C-9EF4-D4B10FB00F0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612-5175-4EA4-99FE-0FEB5425D477}" type="datetimeFigureOut">
              <a:rPr kumimoji="1" lang="ja-JP" altLang="en-US" smtClean="0"/>
              <a:t>2015/1/23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FAD-2D35-422C-9EF4-D4B10FB00F0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612-5175-4EA4-99FE-0FEB5425D477}" type="datetimeFigureOut">
              <a:rPr kumimoji="1" lang="ja-JP" altLang="en-US" smtClean="0"/>
              <a:t>2015/1/23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FAD-2D35-422C-9EF4-D4B10FB00F0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612-5175-4EA4-99FE-0FEB5425D477}" type="datetimeFigureOut">
              <a:rPr kumimoji="1" lang="ja-JP" altLang="en-US" smtClean="0"/>
              <a:t>2015/1/23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FAD-2D35-422C-9EF4-D4B10FB00F0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612-5175-4EA4-99FE-0FEB5425D477}" type="datetimeFigureOut">
              <a:rPr kumimoji="1" lang="ja-JP" altLang="en-US" smtClean="0"/>
              <a:t>2015/1/23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FAD-2D35-422C-9EF4-D4B10FB00F0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612-5175-4EA4-99FE-0FEB5425D477}" type="datetimeFigureOut">
              <a:rPr kumimoji="1" lang="ja-JP" altLang="en-US" smtClean="0"/>
              <a:t>2015/1/23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FAD-2D35-422C-9EF4-D4B10FB00F0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612-5175-4EA4-99FE-0FEB5425D477}" type="datetimeFigureOut">
              <a:rPr kumimoji="1" lang="ja-JP" altLang="en-US" smtClean="0"/>
              <a:t>2015/1/23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FAD-2D35-422C-9EF4-D4B10FB00F0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612-5175-4EA4-99FE-0FEB5425D477}" type="datetimeFigureOut">
              <a:rPr kumimoji="1" lang="ja-JP" altLang="en-US" smtClean="0"/>
              <a:t>2015/1/23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FAD-2D35-422C-9EF4-D4B10FB00F0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7" y="457202"/>
            <a:ext cx="4594935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4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612-5175-4EA4-99FE-0FEB5425D477}" type="datetimeFigureOut">
              <a:rPr kumimoji="1" lang="ja-JP" altLang="en-US" smtClean="0"/>
              <a:t>2015/1/23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FAD-2D35-422C-9EF4-D4B10FB00F0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5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612-5175-4EA4-99FE-0FEB5425D477}" type="datetimeFigureOut">
              <a:rPr kumimoji="1" lang="ja-JP" altLang="en-US" smtClean="0"/>
              <a:t>2015/1/23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5FAD-2D35-422C-9EF4-D4B10FB00F0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1E82612-5175-4EA4-99FE-0FEB5425D477}" type="datetimeFigureOut">
              <a:rPr kumimoji="1" lang="ja-JP" altLang="en-US" smtClean="0"/>
              <a:t>2015/1/23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175FAD-2D35-422C-9EF4-D4B10FB00F0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766951" y="2576946"/>
            <a:ext cx="3736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AR P丸ゴシック体M" pitchFamily="50" charset="-128"/>
                <a:ea typeface="AR P丸ゴシック体M" pitchFamily="50" charset="-128"/>
              </a:rPr>
              <a:t>すこし新しいやつが</a:t>
            </a:r>
            <a:endParaRPr kumimoji="1" lang="en-US" altLang="ja-JP" sz="32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sz="3200" dirty="0">
                <a:latin typeface="AR P丸ゴシック体M" pitchFamily="50" charset="-128"/>
                <a:ea typeface="AR P丸ゴシック体M" pitchFamily="50" charset="-128"/>
              </a:rPr>
              <a:t>今の最新</a:t>
            </a:r>
            <a:endParaRPr kumimoji="1" lang="ja-JP" altLang="en-US" sz="3200" dirty="0">
              <a:latin typeface="AR P丸ゴシック体M" pitchFamily="50" charset="-128"/>
              <a:ea typeface="AR P丸ゴシック体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5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7810493" y="6209292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DSUM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9595" y="1278727"/>
            <a:ext cx="74425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=DSUM(</a:t>
            </a:r>
            <a:r>
              <a:rPr lang="ja-JP" altLang="en-US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</a:t>
            </a:r>
            <a:r>
              <a:rPr lang="en-US" altLang="ja-JP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フィールド</a:t>
            </a:r>
            <a:r>
              <a:rPr lang="en-US" altLang="ja-JP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データベースの中</a:t>
            </a: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</a:t>
            </a:r>
            <a: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に一致する値を合計する</a:t>
            </a:r>
          </a:p>
          <a:p>
            <a:endParaRPr lang="ja-JP" altLang="en-US" sz="2800" dirty="0">
              <a:solidFill>
                <a:prstClr val="black"/>
              </a:solidFill>
            </a:endParaRPr>
          </a:p>
        </p:txBody>
      </p:sp>
      <p:pic>
        <p:nvPicPr>
          <p:cNvPr id="1027" name="Picture 3" descr="Y:\kijima\平成26年度　C3-2  3班\素材\1級Excel\1kyu_ds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67" y="3063830"/>
            <a:ext cx="20574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345083" y="3097497"/>
            <a:ext cx="506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この表の場合</a:t>
            </a:r>
            <a:endParaRPr lang="ja-JP" altLang="en-US" sz="2400" dirty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15475" y="3559162"/>
            <a:ext cx="3727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条件</a:t>
            </a:r>
            <a:endParaRPr lang="en-US" altLang="ja-JP" sz="20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コード</a:t>
            </a:r>
            <a:r>
              <a:rPr lang="ja-JP" altLang="en-US" sz="20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が</a:t>
            </a:r>
            <a:r>
              <a:rPr lang="en-US" altLang="ja-JP" sz="20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H</a:t>
            </a:r>
            <a:r>
              <a:rPr lang="ja-JP" altLang="en-US" sz="20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から始まる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金額が</a:t>
            </a:r>
            <a:r>
              <a:rPr lang="en-US" altLang="ja-JP" sz="20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2,000</a:t>
            </a:r>
            <a:r>
              <a:rPr lang="ja-JP" altLang="en-US" sz="20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円以上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一致するの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は</a:t>
            </a:r>
            <a:r>
              <a:rPr lang="en-US" altLang="ja-JP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H2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だけなので</a:t>
            </a:r>
            <a:r>
              <a:rPr lang="en-US" altLang="ja-JP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/>
            </a:r>
            <a:br>
              <a:rPr lang="en-US" altLang="ja-JP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</a:br>
            <a:r>
              <a:rPr lang="en-US" altLang="ja-JP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                 9,153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</a:t>
            </a:r>
            <a:endParaRPr lang="en-US" altLang="ja-JP" sz="20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4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74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5" grpId="0"/>
      <p:bldP spid="5" grpId="1"/>
      <p:bldP spid="7" grpId="0"/>
      <p:bldP spid="7" grpId="1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DAVERAGE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9595" y="1278727"/>
            <a:ext cx="74425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</a:t>
            </a:r>
            <a:r>
              <a:rPr lang="en-US" altLang="ja-JP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DAVERAGE(</a:t>
            </a:r>
            <a:r>
              <a:rPr lang="ja-JP" altLang="en-US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</a:t>
            </a:r>
            <a:r>
              <a:rPr lang="en-US" altLang="ja-JP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フィールド</a:t>
            </a:r>
            <a:r>
              <a:rPr lang="en-US" altLang="ja-JP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データベースの</a:t>
            </a: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中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</a:t>
            </a:r>
            <a: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に一致する値</a:t>
            </a: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を平均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する</a:t>
            </a:r>
          </a:p>
          <a:p>
            <a:endParaRPr lang="ja-JP" altLang="en-US" sz="2800" dirty="0">
              <a:solidFill>
                <a:prstClr val="black"/>
              </a:solidFill>
            </a:endParaRPr>
          </a:p>
        </p:txBody>
      </p:sp>
      <p:pic>
        <p:nvPicPr>
          <p:cNvPr id="6" name="Picture 3" descr="Y:\kijima\平成26年度　C3-2  3班\素材\1級Excel\1kyu_daver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4" y="2859017"/>
            <a:ext cx="2762251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コンテンツ プレースホルダー 16"/>
          <p:cNvSpPr txBox="1">
            <a:spLocks/>
          </p:cNvSpPr>
          <p:nvPr/>
        </p:nvSpPr>
        <p:spPr>
          <a:xfrm>
            <a:off x="774211" y="1916833"/>
            <a:ext cx="7703037" cy="188436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D0101"/>
              </a:buClr>
            </a:pPr>
            <a:endParaRPr lang="en-US" altLang="ja-JP" dirty="0">
              <a:solidFill>
                <a:srgbClr val="303030"/>
              </a:solidFill>
              <a:latin typeface="ＭＳ Ｐ明朝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15475" y="2832998"/>
            <a:ext cx="506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この表の場合</a:t>
            </a:r>
            <a:endParaRPr lang="ja-JP" altLang="en-US" sz="2400" dirty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15475" y="3408691"/>
            <a:ext cx="4907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条件</a:t>
            </a:r>
            <a:endParaRPr lang="en-US" altLang="ja-JP" sz="20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コードが</a:t>
            </a:r>
            <a:r>
              <a:rPr lang="en-US" altLang="ja-JP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R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から</a:t>
            </a:r>
            <a:r>
              <a:rPr lang="ja-JP" altLang="en-US" sz="20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始まる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金額が</a:t>
            </a:r>
            <a:r>
              <a:rPr lang="en-US" altLang="ja-JP" sz="20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2,000</a:t>
            </a:r>
            <a:r>
              <a:rPr lang="ja-JP" altLang="en-US" sz="20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円以上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一致するの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は</a:t>
            </a:r>
            <a:r>
              <a:rPr lang="en-US" altLang="ja-JP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R1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と</a:t>
            </a:r>
            <a:r>
              <a:rPr lang="en-US" altLang="ja-JP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R2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なので</a:t>
            </a:r>
            <a:r>
              <a:rPr lang="en-US" altLang="ja-JP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/>
            </a:r>
            <a:br>
              <a:rPr lang="en-US" altLang="ja-JP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</a:br>
            <a:r>
              <a:rPr lang="en-US" altLang="ja-JP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     (2,330 + 3,185)÷2 = 2,758</a:t>
            </a:r>
            <a:r>
              <a:rPr lang="ja-JP" altLang="en-US" sz="20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</a:t>
            </a:r>
            <a:endParaRPr lang="en-US" altLang="ja-JP" sz="20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4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8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38" y="2182613"/>
            <a:ext cx="65293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0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2430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ABS</a:t>
            </a:r>
            <a:endParaRPr lang="ja-JP" altLang="en-US" sz="6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9595" y="1398908"/>
            <a:ext cx="7442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=ABS(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値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指定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された値の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絶対値を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表す値を表示する</a:t>
            </a: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473276"/>
              </p:ext>
            </p:extLst>
          </p:nvPr>
        </p:nvGraphicFramePr>
        <p:xfrm>
          <a:off x="3935392" y="2712900"/>
          <a:ext cx="4444679" cy="32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9255"/>
                <a:gridCol w="2155424"/>
              </a:tblGrid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値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2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4.2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１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26685"/>
              </p:ext>
            </p:extLst>
          </p:nvPr>
        </p:nvGraphicFramePr>
        <p:xfrm>
          <a:off x="3934180" y="2714829"/>
          <a:ext cx="4444679" cy="32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9255"/>
                <a:gridCol w="2155424"/>
              </a:tblGrid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値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7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-3.5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3.5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9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SUBTOTAL</a:t>
            </a:r>
            <a:endParaRPr lang="ja-JP" altLang="en-US" sz="6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7550" y="1404395"/>
            <a:ext cx="8322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=SUBTOTAL(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集計方法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，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範囲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指定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した範囲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を指定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した集計方法で</a:t>
            </a:r>
            <a:b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小計を計算する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15" y="2178855"/>
            <a:ext cx="4579618" cy="322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1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85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SUMIFS</a:t>
            </a:r>
            <a:endParaRPr lang="ja-JP" altLang="en-US" sz="6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3620" y="1498362"/>
            <a:ext cx="9456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=SUMIFS(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合計する範囲</a:t>
            </a:r>
            <a:r>
              <a:rPr lang="en-US" altLang="ja-JP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条件の範囲</a:t>
            </a:r>
            <a:r>
              <a:rPr lang="en-US" altLang="ja-JP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複数の条件に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あてはまる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の合計を出す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1027" name="Picture 3" descr="Y:\kijima\平成26年度　C3-2  3班\素材\1級Excel\1kyu_sum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09" y="3222336"/>
            <a:ext cx="5984111" cy="29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10492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1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64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5116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AVERAGEIFS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3068" y="1278727"/>
            <a:ext cx="91787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=AVERAGEIFS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平均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する範囲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条件の範囲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複数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の条件に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あてはまる数値の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平均を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出す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2050" name="Picture 2" descr="Y:\kijima\平成26年度　C3-2  3班\素材\1級Excel\1kyu_average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05" y="2890721"/>
            <a:ext cx="6853346" cy="32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23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170731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CEILING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5501" y="1066038"/>
            <a:ext cx="8831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=CEILING(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基準値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数値を指定した基準の値</a:t>
            </a:r>
            <a:r>
              <a:rPr lang="en-US" altLang="ja-JP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の倍数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切り上げる</a:t>
            </a:r>
            <a:endParaRPr lang="ja-JP" altLang="en-US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19780"/>
              </p:ext>
            </p:extLst>
          </p:nvPr>
        </p:nvGraphicFramePr>
        <p:xfrm>
          <a:off x="2381246" y="2670213"/>
          <a:ext cx="6427089" cy="3360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363"/>
                <a:gridCol w="2142363"/>
                <a:gridCol w="2142363"/>
              </a:tblGrid>
              <a:tr h="7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数値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基準値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50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32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750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31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750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9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FLOOR</a:t>
            </a:r>
            <a:endParaRPr lang="en-US" altLang="ja-JP" sz="44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7070" y="1278727"/>
            <a:ext cx="74425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FLOOR(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基準値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数値を指定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した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基準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の値</a:t>
            </a:r>
            <a:r>
              <a:rPr lang="en-US" altLang="ja-JP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の倍数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で切り下げる</a:t>
            </a:r>
            <a:endParaRPr lang="ja-JP" altLang="en-US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73684"/>
              </p:ext>
            </p:extLst>
          </p:nvPr>
        </p:nvGraphicFramePr>
        <p:xfrm>
          <a:off x="2239701" y="3075330"/>
          <a:ext cx="609600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数値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基準値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32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31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10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kijima\平成26年度　C3-2  3班\素材\1級Excel\1kyu_ds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80" y="233311"/>
            <a:ext cx="3320487" cy="33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810493" y="6209292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DSUM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5504" y="1394473"/>
            <a:ext cx="79055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=DSUM(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フィールド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データベースの中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に一致する値を合計する</a:t>
            </a: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603" y="3569538"/>
            <a:ext cx="809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この表の場合</a:t>
            </a:r>
            <a:endParaRPr lang="ja-JP" altLang="en-US" sz="3600" dirty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09854" y="3599916"/>
            <a:ext cx="59493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条件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コード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が</a:t>
            </a:r>
            <a:r>
              <a:rPr lang="en-US" altLang="ja-JP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H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から始まる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金額が</a:t>
            </a:r>
            <a:r>
              <a:rPr lang="en-US" altLang="ja-JP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2,000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円以上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一致するの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は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H2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だけなので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/>
            </a:r>
            <a:b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</a:b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                 9,153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4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37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5" grpId="0"/>
      <p:bldP spid="5" grpId="1"/>
      <p:bldP spid="7" grpId="0"/>
      <p:bldP spid="7" grpId="1"/>
      <p:bldP spid="8" grpId="0"/>
      <p:bldP spid="8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076222" y="2865754"/>
            <a:ext cx="2765778" cy="922867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小塚ゴシック Pr6N EL" pitchFamily="34" charset="-128"/>
                <a:ea typeface="小塚ゴシック Pr6N EL" pitchFamily="34" charset="-128"/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  <a:latin typeface="小塚ゴシック Pr6N EL" pitchFamily="34" charset="-128"/>
                <a:ea typeface="小塚ゴシック Pr6N EL" pitchFamily="34" charset="-128"/>
              </a:rPr>
              <a:t>級</a:t>
            </a:r>
            <a:r>
              <a:rPr lang="en-US" altLang="ja-JP" dirty="0" smtClean="0">
                <a:solidFill>
                  <a:schemeClr val="tx1"/>
                </a:solidFill>
                <a:latin typeface="小塚ゴシック Pr6N EL" pitchFamily="34" charset="-128"/>
                <a:ea typeface="小塚ゴシック Pr6N EL" pitchFamily="34" charset="-128"/>
              </a:rPr>
              <a:t>Excel</a:t>
            </a:r>
            <a:endParaRPr lang="ja-JP" altLang="en-US" dirty="0">
              <a:solidFill>
                <a:schemeClr val="tx1"/>
              </a:solidFill>
              <a:latin typeface="小塚ゴシック Pr6N EL" pitchFamily="34" charset="-128"/>
              <a:ea typeface="小塚ゴシック Pr6N E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38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DAVERAGE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6527" y="1278727"/>
            <a:ext cx="82874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DAVERAGE(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フィールド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データベースの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中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に一致する値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を平均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する</a:t>
            </a: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6" name="Picture 3" descr="Y:\kijima\平成26年度　C3-2  3班\素材\1級Excel\1kyu_daver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45" y="448850"/>
            <a:ext cx="3937405" cy="295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コンテンツ プレースホルダー 16"/>
          <p:cNvSpPr txBox="1">
            <a:spLocks/>
          </p:cNvSpPr>
          <p:nvPr/>
        </p:nvSpPr>
        <p:spPr>
          <a:xfrm>
            <a:off x="774211" y="1916833"/>
            <a:ext cx="7703037" cy="188436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D0101"/>
              </a:buClr>
            </a:pPr>
            <a:endParaRPr lang="en-US" altLang="ja-JP" dirty="0">
              <a:solidFill>
                <a:srgbClr val="303030"/>
              </a:solidFill>
              <a:latin typeface="ＭＳ Ｐ明朝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578" y="3609355"/>
            <a:ext cx="621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この表の場合</a:t>
            </a:r>
            <a:endParaRPr lang="ja-JP" altLang="en-US" sz="3600" dirty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64061" y="3617041"/>
            <a:ext cx="66921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条件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コードが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R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から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始まる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金額が</a:t>
            </a:r>
            <a:r>
              <a:rPr lang="en-US" altLang="ja-JP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2,000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円以上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一致するの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は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R1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と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R2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なので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(2,330 + 3,185)÷2 = 2,758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4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1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10" grpId="0"/>
      <p:bldP spid="10" grpId="1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38" y="2182613"/>
            <a:ext cx="65293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2430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ABS</a:t>
            </a:r>
            <a:endParaRPr lang="ja-JP" altLang="en-US" sz="6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9595" y="1398908"/>
            <a:ext cx="7442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=ABS(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値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指定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された値の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絶対値を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表す値を表示する</a:t>
            </a: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35256"/>
              </p:ext>
            </p:extLst>
          </p:nvPr>
        </p:nvGraphicFramePr>
        <p:xfrm>
          <a:off x="3935392" y="2712900"/>
          <a:ext cx="4444679" cy="32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9255"/>
                <a:gridCol w="2155424"/>
              </a:tblGrid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値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2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4.2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13344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SUBTOTAL</a:t>
            </a:r>
            <a:endParaRPr lang="ja-JP" altLang="en-US" sz="6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7550" y="1404395"/>
            <a:ext cx="8322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=SUBTOTAL(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集計方法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，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範囲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指定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した範囲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を指定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した集計方法で</a:t>
            </a:r>
            <a:b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小計を計算する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62" y="2040457"/>
            <a:ext cx="6031253" cy="425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1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4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SUMIFS</a:t>
            </a:r>
            <a:endParaRPr lang="ja-JP" altLang="en-US" sz="6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3620" y="1498362"/>
            <a:ext cx="9456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=SUMIFS(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合計する範囲</a:t>
            </a:r>
            <a:r>
              <a:rPr lang="en-US" altLang="ja-JP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条件の範囲</a:t>
            </a:r>
            <a:r>
              <a:rPr lang="en-US" altLang="ja-JP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複数の条件に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あてはまる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の合計を出す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1027" name="Picture 3" descr="Y:\kijima\平成26年度　C3-2  3班\素材\1級Excel\1kyu_sum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0" y="2164244"/>
            <a:ext cx="8375873" cy="41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10492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1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25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5116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AVERAGEIFS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3068" y="1278727"/>
            <a:ext cx="91787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=AVERAGEIFS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平均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する範囲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条件の範囲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複数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の条件に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あてはまる数値の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平均を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出す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2050" name="Picture 2" descr="Y:\kijima\平成26年度　C3-2  3班\素材\1級Excel\1kyu_average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8" y="1942249"/>
            <a:ext cx="8831483" cy="42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7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170731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CEILING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5501" y="1066038"/>
            <a:ext cx="8831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=CEILING(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基準値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数値を指定した基準の値</a:t>
            </a:r>
            <a:r>
              <a:rPr lang="en-US" altLang="ja-JP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の倍数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切り上げる</a:t>
            </a:r>
            <a:endParaRPr lang="ja-JP" altLang="en-US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73970"/>
              </p:ext>
            </p:extLst>
          </p:nvPr>
        </p:nvGraphicFramePr>
        <p:xfrm>
          <a:off x="2381246" y="2670213"/>
          <a:ext cx="6427089" cy="3360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363"/>
                <a:gridCol w="2142363"/>
                <a:gridCol w="2142363"/>
              </a:tblGrid>
              <a:tr h="7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数値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基準値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50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28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750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34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750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56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80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58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5" grpId="0"/>
      <p:bldP spid="5" grpId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FLOOR</a:t>
            </a:r>
            <a:endParaRPr lang="en-US" altLang="ja-JP" sz="44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7070" y="1278727"/>
            <a:ext cx="74425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FLOOR(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基準値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数値を指定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した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基準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の値</a:t>
            </a:r>
            <a:r>
              <a:rPr lang="en-US" altLang="ja-JP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の倍数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で切り下げる</a:t>
            </a:r>
            <a:endParaRPr lang="ja-JP" altLang="en-US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82619"/>
              </p:ext>
            </p:extLst>
          </p:nvPr>
        </p:nvGraphicFramePr>
        <p:xfrm>
          <a:off x="2239701" y="3075330"/>
          <a:ext cx="609600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数値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基準値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31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45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61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90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9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kijima\平成26年度　C3-2  3班\素材\1級Excel\1kyu_ds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80" y="233311"/>
            <a:ext cx="3320487" cy="33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810493" y="6209292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DSUM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5504" y="1394473"/>
            <a:ext cx="79055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=DSUM(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フィールド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データベースの中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に一致する値を合計する</a:t>
            </a: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603" y="3569538"/>
            <a:ext cx="809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この表の場合</a:t>
            </a:r>
            <a:endParaRPr lang="ja-JP" altLang="en-US" sz="3600" dirty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09854" y="3599916"/>
            <a:ext cx="59493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条件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コード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が</a:t>
            </a:r>
            <a:r>
              <a:rPr lang="en-US" altLang="ja-JP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H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から始まる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金額が</a:t>
            </a:r>
            <a:r>
              <a:rPr lang="en-US" altLang="ja-JP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2,000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円以上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一致するの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は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H2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だけなので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/>
            </a:r>
            <a:b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</a:b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                 9,153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4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8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5" grpId="0"/>
      <p:bldP spid="5" grpId="1"/>
      <p:bldP spid="7" grpId="0"/>
      <p:bldP spid="7" grpId="1"/>
      <p:bldP spid="8" grpId="0"/>
      <p:bldP spid="8" grpId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DAVERAGE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6527" y="1278727"/>
            <a:ext cx="82874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DAVERAGE(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フィールド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データベースの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中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に一致する値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を平均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する</a:t>
            </a: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6" name="Picture 3" descr="Y:\kijima\平成26年度　C3-2  3班\素材\1級Excel\1kyu_daver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45" y="448850"/>
            <a:ext cx="3937405" cy="295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コンテンツ プレースホルダー 16"/>
          <p:cNvSpPr txBox="1">
            <a:spLocks/>
          </p:cNvSpPr>
          <p:nvPr/>
        </p:nvSpPr>
        <p:spPr>
          <a:xfrm>
            <a:off x="774211" y="1916833"/>
            <a:ext cx="7703037" cy="188436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D0101"/>
              </a:buClr>
            </a:pPr>
            <a:endParaRPr lang="en-US" altLang="ja-JP" dirty="0">
              <a:solidFill>
                <a:srgbClr val="303030"/>
              </a:solidFill>
              <a:latin typeface="ＭＳ Ｐ明朝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578" y="3609355"/>
            <a:ext cx="621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この表の場合</a:t>
            </a:r>
            <a:endParaRPr lang="ja-JP" altLang="en-US" sz="3600" dirty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64061" y="3617041"/>
            <a:ext cx="66921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条件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コードが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R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から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始まる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金額が</a:t>
            </a:r>
            <a:r>
              <a:rPr lang="en-US" altLang="ja-JP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2,000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円以上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一致するの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は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R1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と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R2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なので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(2,330 + 3,185)÷2 = 2,758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4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93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75503" y="416688"/>
            <a:ext cx="4375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51" y="671058"/>
            <a:ext cx="48768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１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076222" y="2865754"/>
            <a:ext cx="2765778" cy="9228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dirty="0" smtClean="0">
                <a:solidFill>
                  <a:prstClr val="black"/>
                </a:solidFill>
                <a:latin typeface="小塚ゴシック Pr6N EL" pitchFamily="34" charset="-128"/>
                <a:ea typeface="小塚ゴシック Pr6N EL" pitchFamily="34" charset="-128"/>
              </a:rPr>
              <a:t>1</a:t>
            </a:r>
            <a:r>
              <a:rPr lang="ja-JP" altLang="en-US" dirty="0" smtClean="0">
                <a:solidFill>
                  <a:prstClr val="black"/>
                </a:solidFill>
                <a:latin typeface="小塚ゴシック Pr6N EL" pitchFamily="34" charset="-128"/>
                <a:ea typeface="小塚ゴシック Pr6N EL" pitchFamily="34" charset="-128"/>
              </a:rPr>
              <a:t>級</a:t>
            </a:r>
            <a:r>
              <a:rPr lang="en-US" altLang="ja-JP" dirty="0" smtClean="0">
                <a:solidFill>
                  <a:prstClr val="black"/>
                </a:solidFill>
                <a:latin typeface="小塚ゴシック Pr6N EL" pitchFamily="34" charset="-128"/>
                <a:ea typeface="小塚ゴシック Pr6N EL" pitchFamily="34" charset="-128"/>
              </a:rPr>
              <a:t>Excel</a:t>
            </a:r>
            <a:endParaRPr lang="ja-JP" altLang="en-US" dirty="0">
              <a:solidFill>
                <a:prstClr val="black"/>
              </a:solidFill>
              <a:latin typeface="小塚ゴシック Pr6N EL" pitchFamily="34" charset="-128"/>
              <a:ea typeface="小塚ゴシック Pr6N E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5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38" y="2182613"/>
            <a:ext cx="65293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2430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ABS</a:t>
            </a:r>
            <a:endParaRPr lang="ja-JP" altLang="en-US" sz="6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9595" y="1398908"/>
            <a:ext cx="7442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=ABS(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値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指定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された値の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絶対値を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表す値を表示する</a:t>
            </a: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35256"/>
              </p:ext>
            </p:extLst>
          </p:nvPr>
        </p:nvGraphicFramePr>
        <p:xfrm>
          <a:off x="3935392" y="2712900"/>
          <a:ext cx="4444679" cy="32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9255"/>
                <a:gridCol w="2155424"/>
              </a:tblGrid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値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2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235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4.2</a:t>
                      </a:r>
                      <a:endParaRPr kumimoji="1" lang="ja-JP" altLang="en-US" sz="40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13344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SUBTOTAL</a:t>
            </a:r>
            <a:endParaRPr lang="ja-JP" altLang="en-US" sz="6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7550" y="1404395"/>
            <a:ext cx="8322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=SUBTOTAL(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集計方法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，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範囲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指定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した範囲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を指定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した集計方法で</a:t>
            </a:r>
            <a:b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小計を計算する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62" y="2040457"/>
            <a:ext cx="6031253" cy="425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1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4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SUMIFS</a:t>
            </a:r>
            <a:endParaRPr lang="ja-JP" altLang="en-US" sz="6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3620" y="1498362"/>
            <a:ext cx="9456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=SUMIFS(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合計する範囲</a:t>
            </a:r>
            <a:r>
              <a:rPr lang="en-US" altLang="ja-JP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条件の範囲</a:t>
            </a:r>
            <a:r>
              <a:rPr lang="en-US" altLang="ja-JP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複数の条件に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あてはまる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の合計を出す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1027" name="Picture 3" descr="Y:\kijima\平成26年度　C3-2  3班\素材\1級Excel\1kyu_sum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0" y="2164244"/>
            <a:ext cx="8375873" cy="41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10492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1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25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5116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AVERAGEIFS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3068" y="1278727"/>
            <a:ext cx="91787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=AVERAGEIFS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平均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する範囲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条件の範囲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複数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の条件に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あてはまる数値の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平均を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出す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2050" name="Picture 2" descr="Y:\kijima\平成26年度　C3-2  3班\素材\1級Excel\1kyu_average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8" y="1942249"/>
            <a:ext cx="8831483" cy="42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7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170731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CEILING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5501" y="1066038"/>
            <a:ext cx="8831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=CEILING(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基準値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数値を指定した基準の値</a:t>
            </a:r>
            <a:r>
              <a:rPr lang="en-US" altLang="ja-JP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の倍数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切り上げる</a:t>
            </a:r>
            <a:endParaRPr lang="ja-JP" altLang="en-US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73970"/>
              </p:ext>
            </p:extLst>
          </p:nvPr>
        </p:nvGraphicFramePr>
        <p:xfrm>
          <a:off x="2381246" y="2670213"/>
          <a:ext cx="6427089" cy="3360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363"/>
                <a:gridCol w="2142363"/>
                <a:gridCol w="2142363"/>
              </a:tblGrid>
              <a:tr h="7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数値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基準値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50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28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750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34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8750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56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80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58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5" grpId="0"/>
      <p:bldP spid="5" grpId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FLOOR</a:t>
            </a:r>
            <a:endParaRPr lang="en-US" altLang="ja-JP" sz="44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7070" y="1278727"/>
            <a:ext cx="74425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FLOOR(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基準値</a:t>
            </a:r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数値を指定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した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基準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の値</a:t>
            </a:r>
            <a:r>
              <a:rPr lang="en-US" altLang="ja-JP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の倍数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で切り下げる</a:t>
            </a:r>
            <a:endParaRPr lang="ja-JP" altLang="en-US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82619"/>
              </p:ext>
            </p:extLst>
          </p:nvPr>
        </p:nvGraphicFramePr>
        <p:xfrm>
          <a:off x="2239701" y="3075330"/>
          <a:ext cx="609600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数値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基準値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31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45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61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90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9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kijima\平成26年度　C3-2  3班\素材\1級Excel\1kyu_ds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80" y="233311"/>
            <a:ext cx="3320487" cy="33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810493" y="6209292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DSUM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5504" y="1394473"/>
            <a:ext cx="79055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=DSUM(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フィールド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データベースの中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に一致する値を合計する</a:t>
            </a: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603" y="3569538"/>
            <a:ext cx="809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この表の場合</a:t>
            </a:r>
            <a:endParaRPr lang="ja-JP" altLang="en-US" sz="3600" dirty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09854" y="3599916"/>
            <a:ext cx="59493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条件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コード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が</a:t>
            </a:r>
            <a:r>
              <a:rPr lang="en-US" altLang="ja-JP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H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から始まる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金額が</a:t>
            </a:r>
            <a:r>
              <a:rPr lang="en-US" altLang="ja-JP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2,000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円以上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一致するの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は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H2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だけなので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/>
            </a:r>
            <a:b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</a:b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                 9,153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4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8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5" grpId="0"/>
      <p:bldP spid="5" grpId="1"/>
      <p:bldP spid="7" grpId="0"/>
      <p:bldP spid="7" grpId="1"/>
      <p:bldP spid="8" grpId="0"/>
      <p:bldP spid="8" grpId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DAVERAGE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6527" y="1278727"/>
            <a:ext cx="82874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DAVERAGE(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フィールド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データベースの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中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</a:t>
            </a:r>
            <a: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に一致する値</a:t>
            </a:r>
            <a:r>
              <a:rPr lang="ja-JP" altLang="en-US" sz="3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を平均</a:t>
            </a:r>
            <a:r>
              <a:rPr lang="ja-JP" altLang="en-US" sz="3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する</a:t>
            </a:r>
          </a:p>
          <a:p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6" name="Picture 3" descr="Y:\kijima\平成26年度　C3-2  3班\素材\1級Excel\1kyu_daver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45" y="448850"/>
            <a:ext cx="3937405" cy="295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コンテンツ プレースホルダー 16"/>
          <p:cNvSpPr txBox="1">
            <a:spLocks/>
          </p:cNvSpPr>
          <p:nvPr/>
        </p:nvSpPr>
        <p:spPr>
          <a:xfrm>
            <a:off x="774211" y="1916833"/>
            <a:ext cx="7703037" cy="188436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D0101"/>
              </a:buClr>
            </a:pPr>
            <a:endParaRPr lang="en-US" altLang="ja-JP" dirty="0">
              <a:solidFill>
                <a:srgbClr val="303030"/>
              </a:solidFill>
              <a:latin typeface="ＭＳ Ｐ明朝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578" y="3609355"/>
            <a:ext cx="621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この表の場合</a:t>
            </a:r>
            <a:endParaRPr lang="ja-JP" altLang="en-US" sz="3600" dirty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64061" y="3617041"/>
            <a:ext cx="66921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条件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コードが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R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から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始まる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金額が</a:t>
            </a:r>
            <a:r>
              <a:rPr lang="en-US" altLang="ja-JP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2,000</a:t>
            </a: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円以上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一致するの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は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R1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と</a:t>
            </a:r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R2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なので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en-US" altLang="ja-JP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(2,330 + 3,185)÷2 = 2,758</a:t>
            </a:r>
            <a:r>
              <a:rPr lang="ja-JP" altLang="en-US" sz="3200" dirty="0" smtClean="0">
                <a:solidFill>
                  <a:prstClr val="black"/>
                </a:solidFill>
                <a:latin typeface="AR P丸ゴシック体M" pitchFamily="50" charset="-128"/>
                <a:ea typeface="AR P丸ゴシック体M" pitchFamily="50" charset="-128"/>
              </a:rPr>
              <a:t>円</a:t>
            </a:r>
            <a:endParaRPr lang="en-US" altLang="ja-JP" sz="3200" dirty="0" smtClean="0">
              <a:solidFill>
                <a:prstClr val="black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4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93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10" grpId="0"/>
      <p:bldP spid="10" grpId="1"/>
      <p:bldP spid="11" grpId="0"/>
      <p:bldP spid="1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38" y="2182613"/>
            <a:ext cx="65293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6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ABS</a:t>
            </a:r>
            <a:endParaRPr lang="ja-JP" altLang="en-US" sz="44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9595" y="1278727"/>
            <a:ext cx="7442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=ABS(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値</a:t>
            </a:r>
            <a: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指定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された値の</a:t>
            </a: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絶対値を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表す値を表示する</a:t>
            </a:r>
            <a:endParaRPr lang="en-US" altLang="ja-JP" sz="28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94797"/>
              </p:ext>
            </p:extLst>
          </p:nvPr>
        </p:nvGraphicFramePr>
        <p:xfrm>
          <a:off x="3329650" y="2406454"/>
          <a:ext cx="243454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3924"/>
                <a:gridCol w="11806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値</a:t>
                      </a:r>
                      <a:endParaRPr kumimoji="1" lang="ja-JP" altLang="en-US" sz="2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2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2</a:t>
                      </a:r>
                      <a:endParaRPr kumimoji="1" lang="ja-JP" altLang="en-US" sz="2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</a:t>
                      </a:r>
                      <a:endParaRPr kumimoji="1" lang="ja-JP" altLang="en-US" sz="2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4.2</a:t>
                      </a:r>
                      <a:endParaRPr kumimoji="1" lang="ja-JP" altLang="en-US" sz="2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</a:t>
                      </a:r>
                      <a:endParaRPr kumimoji="1" lang="ja-JP" altLang="en-US" sz="2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7</a:t>
                      </a:r>
                      <a:endParaRPr kumimoji="1" lang="ja-JP" altLang="en-US" sz="2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-3.5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3.5</a:t>
                      </a:r>
                      <a:endParaRPr kumimoji="1" lang="ja-JP" altLang="en-US" sz="2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1419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2430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+mj-ea"/>
                <a:ea typeface="+mj-ea"/>
              </a:rPr>
              <a:t>ABS</a:t>
            </a:r>
            <a:endParaRPr lang="ja-JP" altLang="en-US" sz="6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9595" y="1398908"/>
            <a:ext cx="7442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=ABS(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値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指定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された値の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絶対値を表す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値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を表示する</a:t>
            </a:r>
            <a:endParaRPr lang="en-US" altLang="ja-JP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34282"/>
              </p:ext>
            </p:extLst>
          </p:nvPr>
        </p:nvGraphicFramePr>
        <p:xfrm>
          <a:off x="4309028" y="2811766"/>
          <a:ext cx="4444680" cy="3297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2340"/>
                <a:gridCol w="2222340"/>
              </a:tblGrid>
              <a:tr h="8243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+mj-ea"/>
                          <a:ea typeface="+mj-ea"/>
                        </a:rPr>
                        <a:t>値</a:t>
                      </a:r>
                      <a:endParaRPr kumimoji="1" lang="ja-JP" altLang="en-US" sz="4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+mj-ea"/>
                          <a:ea typeface="+mj-ea"/>
                        </a:rPr>
                        <a:t>結果</a:t>
                      </a:r>
                      <a:endParaRPr kumimoji="1" lang="ja-JP" altLang="en-US" sz="4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43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+mj-ea"/>
                          <a:ea typeface="+mj-ea"/>
                        </a:rPr>
                        <a:t>2</a:t>
                      </a:r>
                      <a:endParaRPr kumimoji="1" lang="ja-JP" altLang="en-US" sz="4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43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+mj-ea"/>
                          <a:ea typeface="+mj-ea"/>
                        </a:rPr>
                        <a:t>-5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+mj-ea"/>
                          <a:ea typeface="+mj-ea"/>
                        </a:rPr>
                        <a:t>5</a:t>
                      </a:r>
                      <a:endParaRPr kumimoji="1" lang="ja-JP" altLang="en-US" sz="4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43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+mj-ea"/>
                          <a:ea typeface="+mj-ea"/>
                        </a:rPr>
                        <a:t>4.2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+mj-ea"/>
                          <a:ea typeface="+mj-ea"/>
                        </a:rPr>
                        <a:t>4.2</a:t>
                      </a:r>
                      <a:endParaRPr kumimoji="1" lang="ja-JP" altLang="en-US" sz="4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18206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4945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+mj-ea"/>
                <a:ea typeface="+mj-ea"/>
              </a:rPr>
              <a:t>SUBTOTAL</a:t>
            </a:r>
            <a:endParaRPr lang="ja-JP" altLang="en-US" sz="6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7550" y="1404395"/>
            <a:ext cx="11007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=SUBTOTAL(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集計方法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，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範囲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指定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した範囲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を指定した</a:t>
            </a:r>
            <a:r>
              <a:rPr lang="en-US" altLang="ja-JP" sz="3600" dirty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集計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方法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で小計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を計算する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1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31" y="2035555"/>
            <a:ext cx="6031253" cy="425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7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+mj-ea"/>
                <a:ea typeface="+mj-ea"/>
              </a:rPr>
              <a:t>SUMIFS</a:t>
            </a:r>
            <a:endParaRPr lang="ja-JP" altLang="en-US" sz="6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3620" y="1498362"/>
            <a:ext cx="9456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=SUMIFS(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合計する範囲</a:t>
            </a:r>
            <a:r>
              <a:rPr lang="en-US" altLang="ja-JP" sz="3600" dirty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条件の範囲</a:t>
            </a:r>
            <a:r>
              <a:rPr lang="en-US" altLang="ja-JP" sz="3600" dirty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複数の条件に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あてはまる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数値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の合計を出す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10492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1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pic>
        <p:nvPicPr>
          <p:cNvPr id="1027" name="Picture 3" descr="Y:\kijima\平成26年度　C3-2  3班\素材\1級Excel\1kyu_sum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0" y="2164244"/>
            <a:ext cx="8375873" cy="41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5116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+mj-ea"/>
                <a:ea typeface="+mj-ea"/>
              </a:rPr>
              <a:t>AVERAGEIFS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3068" y="1278727"/>
            <a:ext cx="91787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=AVERAGEIFS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(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平均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する範囲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条件の範囲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複数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の条件に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あてはまる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数値の平均を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出す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pic>
        <p:nvPicPr>
          <p:cNvPr id="2050" name="Picture 2" descr="Y:\kijima\平成26年度　C3-2  3班\素材\1級Excel\1kyu_average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8" y="1908796"/>
            <a:ext cx="8831483" cy="42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170731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+mj-ea"/>
                <a:ea typeface="+mj-ea"/>
              </a:rPr>
              <a:t>CEILING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5501" y="1066038"/>
            <a:ext cx="8831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=CEILING(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数値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基準値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数値を指定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した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基準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の値</a:t>
            </a:r>
            <a:r>
              <a:rPr lang="en-US" altLang="ja-JP" sz="3600" dirty="0">
                <a:solidFill>
                  <a:prstClr val="black"/>
                </a:solidFill>
                <a:latin typeface="+mj-ea"/>
                <a:ea typeface="+mj-ea"/>
              </a:rPr>
              <a:t>(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の倍数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で切り上げる</a:t>
            </a:r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57295"/>
              </p:ext>
            </p:extLst>
          </p:nvPr>
        </p:nvGraphicFramePr>
        <p:xfrm>
          <a:off x="2381246" y="2816551"/>
          <a:ext cx="6427089" cy="3360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363"/>
                <a:gridCol w="2142363"/>
                <a:gridCol w="2142363"/>
              </a:tblGrid>
              <a:tr h="8400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数値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基準値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00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28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10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34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56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60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7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5" grpId="0"/>
      <p:bldP spid="5" grpId="1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+mj-ea"/>
                <a:ea typeface="+mj-ea"/>
              </a:rPr>
              <a:t>FLOOR</a:t>
            </a:r>
            <a:endParaRPr lang="en-US" altLang="ja-JP" sz="4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7070" y="1278727"/>
            <a:ext cx="74425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=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FLOOR(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数値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基準値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数値を指定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した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基準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の値</a:t>
            </a:r>
            <a:r>
              <a:rPr lang="en-US" altLang="ja-JP" sz="3600" dirty="0">
                <a:solidFill>
                  <a:prstClr val="black"/>
                </a:solidFill>
                <a:latin typeface="+mj-ea"/>
                <a:ea typeface="+mj-ea"/>
              </a:rPr>
              <a:t>(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の倍数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で切り下げる</a:t>
            </a:r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65964"/>
              </p:ext>
            </p:extLst>
          </p:nvPr>
        </p:nvGraphicFramePr>
        <p:xfrm>
          <a:off x="2118166" y="2988526"/>
          <a:ext cx="6217533" cy="3134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511"/>
                <a:gridCol w="2072511"/>
                <a:gridCol w="2072511"/>
              </a:tblGrid>
              <a:tr h="7837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数値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基準値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37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31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10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42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56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65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kijima\平成26年度　C3-2  3班\素材\1級Excel\1kyu_ds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80" y="233311"/>
            <a:ext cx="3320487" cy="33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810493" y="6209292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+mj-ea"/>
                <a:ea typeface="+mj-ea"/>
              </a:rPr>
              <a:t>DSUM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5504" y="1394473"/>
            <a:ext cx="79055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=DSUM(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データベース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フィールド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データベースの中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で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に一致する値を合計する</a:t>
            </a: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603" y="3569538"/>
            <a:ext cx="809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この表の場合</a:t>
            </a:r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09854" y="3599916"/>
            <a:ext cx="59493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endParaRPr lang="en-US" altLang="ja-JP" sz="32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コード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が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H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から始まる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金額が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2,000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円以上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一致するの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は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H2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だけなので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                 9,153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円</a:t>
            </a:r>
            <a:endParaRPr lang="en-US" altLang="ja-JP" sz="3200" dirty="0" smtClean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4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5" grpId="0"/>
      <p:bldP spid="5" grpId="1"/>
      <p:bldP spid="7" grpId="0"/>
      <p:bldP spid="7" grpId="1"/>
      <p:bldP spid="8" grpId="0"/>
      <p:bldP spid="8" grpId="1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Y:\kijima\平成26年度　C3-2  3班\素材\1級Excel\1kyu_daver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498" y="-38046"/>
            <a:ext cx="4997863" cy="37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75504" y="405114"/>
            <a:ext cx="5257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prstClr val="black"/>
                </a:solidFill>
                <a:latin typeface="+mj-ea"/>
                <a:ea typeface="+mj-ea"/>
              </a:rPr>
              <a:t>DAVERAGE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6527" y="1278727"/>
            <a:ext cx="116539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=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DAVERAGE(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データベース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フィールド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データベースの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中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で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に一致する値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を平均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する</a:t>
            </a: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コンテンツ プレースホルダー 16"/>
          <p:cNvSpPr txBox="1">
            <a:spLocks/>
          </p:cNvSpPr>
          <p:nvPr/>
        </p:nvSpPr>
        <p:spPr>
          <a:xfrm>
            <a:off x="774211" y="1916833"/>
            <a:ext cx="7703037" cy="188436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D0101"/>
              </a:buClr>
            </a:pPr>
            <a:endParaRPr lang="en-US" altLang="ja-JP" dirty="0">
              <a:solidFill>
                <a:srgbClr val="303030"/>
              </a:solidFill>
              <a:latin typeface="ＭＳ Ｐ明朝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578" y="3609355"/>
            <a:ext cx="874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この表の場合</a:t>
            </a:r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4041" y="3664534"/>
            <a:ext cx="9410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endParaRPr lang="en-US" altLang="ja-JP" sz="32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コードが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R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から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始まる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金額が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2,000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円以上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一致するの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は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R1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と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R2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なので</a:t>
            </a:r>
            <a:endParaRPr lang="en-US" altLang="ja-JP" sz="32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(2,330 + 3,185)÷2 = 2,758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円</a:t>
            </a:r>
            <a:endParaRPr lang="en-US" altLang="ja-JP" sz="3200" dirty="0" smtClean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4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24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10" grpId="0"/>
      <p:bldP spid="10" grpId="1"/>
      <p:bldP spid="11" grpId="0"/>
      <p:bldP spid="11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38" y="2182613"/>
            <a:ext cx="65293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0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6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2430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+mj-ea"/>
                <a:ea typeface="+mj-ea"/>
              </a:rPr>
              <a:t>ABS</a:t>
            </a:r>
            <a:endParaRPr lang="ja-JP" altLang="en-US" sz="6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9595" y="1398908"/>
            <a:ext cx="7442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=ABS(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値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指定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された値の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絶対値を表す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値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を表示する</a:t>
            </a:r>
            <a:endParaRPr lang="en-US" altLang="ja-JP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6064"/>
              </p:ext>
            </p:extLst>
          </p:nvPr>
        </p:nvGraphicFramePr>
        <p:xfrm>
          <a:off x="4309028" y="2811766"/>
          <a:ext cx="4444680" cy="3297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2340"/>
                <a:gridCol w="2222340"/>
              </a:tblGrid>
              <a:tr h="8243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+mj-ea"/>
                          <a:ea typeface="+mj-ea"/>
                        </a:rPr>
                        <a:t>値</a:t>
                      </a:r>
                      <a:endParaRPr kumimoji="1" lang="ja-JP" altLang="en-US" sz="4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+mj-ea"/>
                          <a:ea typeface="+mj-ea"/>
                        </a:rPr>
                        <a:t>結果</a:t>
                      </a:r>
                      <a:endParaRPr kumimoji="1" lang="ja-JP" altLang="en-US" sz="4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43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+mj-ea"/>
                          <a:ea typeface="+mj-ea"/>
                        </a:rPr>
                        <a:t>2</a:t>
                      </a:r>
                      <a:endParaRPr kumimoji="1" lang="ja-JP" altLang="en-US" sz="4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43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+mj-ea"/>
                          <a:ea typeface="+mj-ea"/>
                        </a:rPr>
                        <a:t>-5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+mj-ea"/>
                          <a:ea typeface="+mj-ea"/>
                        </a:rPr>
                        <a:t>5</a:t>
                      </a:r>
                      <a:endParaRPr kumimoji="1" lang="ja-JP" altLang="en-US" sz="4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43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+mj-ea"/>
                          <a:ea typeface="+mj-ea"/>
                        </a:rPr>
                        <a:t>4.2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 smtClean="0">
                          <a:latin typeface="+mj-ea"/>
                          <a:ea typeface="+mj-ea"/>
                        </a:rPr>
                        <a:t>4.2</a:t>
                      </a:r>
                      <a:endParaRPr kumimoji="1" lang="ja-JP" altLang="en-US" sz="4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37725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SUBTOTAL</a:t>
            </a:r>
            <a:endParaRPr lang="ja-JP" altLang="en-US" sz="44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9595" y="1278727"/>
            <a:ext cx="74425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=SUBTOTAL(</a:t>
            </a: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集計方法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，</a:t>
            </a: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範囲</a:t>
            </a:r>
            <a: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指定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した範囲</a:t>
            </a: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を指定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した集計方法で</a:t>
            </a:r>
            <a:b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小計を計算する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28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835556"/>
            <a:ext cx="36480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1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3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7810492" y="6206281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1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405114"/>
            <a:ext cx="4945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+mj-ea"/>
                <a:ea typeface="+mj-ea"/>
              </a:rPr>
              <a:t>SUBTOTAL</a:t>
            </a:r>
            <a:endParaRPr lang="ja-JP" altLang="en-US" sz="6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7550" y="1404395"/>
            <a:ext cx="11007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=SUBTOTAL(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集計方法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，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範囲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指定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した範囲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を指定した</a:t>
            </a:r>
            <a:r>
              <a:rPr lang="en-US" altLang="ja-JP" sz="3600" dirty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集計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方法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で計算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する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30" y="382658"/>
            <a:ext cx="5455358" cy="579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6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2" grpId="0"/>
      <p:bldP spid="2" grpId="1"/>
      <p:bldP spid="5" grpId="0"/>
      <p:bldP spid="5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10492" y="6209293"/>
            <a:ext cx="1333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</a:p>
          <a:p>
            <a:pPr algn="ctr"/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prstClr val="black"/>
                </a:solidFill>
                <a:latin typeface="+mj-ea"/>
                <a:ea typeface="+mj-ea"/>
              </a:rPr>
              <a:t>SUMIFS</a:t>
            </a:r>
            <a:endParaRPr lang="ja-JP" altLang="en-US" sz="6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3620" y="1498362"/>
            <a:ext cx="9456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=SUMIFS(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合計する範囲</a:t>
            </a:r>
            <a:r>
              <a:rPr lang="en-US" altLang="ja-JP" sz="3600" dirty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条件の範囲</a:t>
            </a:r>
            <a:r>
              <a:rPr lang="en-US" altLang="ja-JP" sz="3600" dirty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複数の条件に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あてはまる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数値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の合計を出す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89" y="360256"/>
            <a:ext cx="6804856" cy="584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7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2" grpId="1"/>
      <p:bldP spid="5" grpId="0"/>
      <p:bldP spid="5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810492" y="6209292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4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405114"/>
            <a:ext cx="5116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+mj-ea"/>
                <a:ea typeface="+mj-ea"/>
              </a:rPr>
              <a:t>AVERAGEIFS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3068" y="1278727"/>
            <a:ext cx="91787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=AVERAGEIFS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(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平均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する範囲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条件の範囲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複数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の条件に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あてはまる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数値の平均を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出す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15" y="312622"/>
            <a:ext cx="6877046" cy="589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1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5" grpId="0"/>
      <p:bldP spid="5" grpId="1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5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4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170731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+mj-ea"/>
                <a:ea typeface="+mj-ea"/>
              </a:rPr>
              <a:t>CEILING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5021" y="1066038"/>
            <a:ext cx="8831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=CEILING(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数値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基準値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数値を指定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した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基準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の値</a:t>
            </a:r>
            <a:r>
              <a:rPr lang="en-US" altLang="ja-JP" sz="3600" dirty="0">
                <a:solidFill>
                  <a:prstClr val="black"/>
                </a:solidFill>
                <a:latin typeface="+mj-ea"/>
                <a:ea typeface="+mj-ea"/>
              </a:rPr>
              <a:t>(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の倍数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に近い値で切り上げる</a:t>
            </a:r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490089"/>
              </p:ext>
            </p:extLst>
          </p:nvPr>
        </p:nvGraphicFramePr>
        <p:xfrm>
          <a:off x="2381246" y="2816551"/>
          <a:ext cx="6427089" cy="3360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363"/>
                <a:gridCol w="2142363"/>
                <a:gridCol w="2142363"/>
              </a:tblGrid>
              <a:tr h="8400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数値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基準値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00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28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10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34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56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60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0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2" grpId="1"/>
      <p:bldP spid="5" grpId="0"/>
      <p:bldP spid="5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+mj-ea"/>
                <a:ea typeface="+mj-ea"/>
              </a:rPr>
              <a:t>FLOOR</a:t>
            </a:r>
            <a:endParaRPr lang="en-US" altLang="ja-JP" sz="4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0334" y="1278727"/>
            <a:ext cx="93064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=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FLOOR(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数値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基準値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数値を指定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した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基準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の値</a:t>
            </a:r>
            <a:r>
              <a:rPr lang="en-US" altLang="ja-JP" sz="3600" dirty="0">
                <a:solidFill>
                  <a:prstClr val="black"/>
                </a:solidFill>
                <a:latin typeface="+mj-ea"/>
                <a:ea typeface="+mj-ea"/>
              </a:rPr>
              <a:t>(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の倍数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に近い値で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切り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捨て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る</a:t>
            </a:r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ja-JP" sz="3600" dirty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01322"/>
              </p:ext>
            </p:extLst>
          </p:nvPr>
        </p:nvGraphicFramePr>
        <p:xfrm>
          <a:off x="2118166" y="2988524"/>
          <a:ext cx="6359079" cy="3220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9693"/>
                <a:gridCol w="2119693"/>
                <a:gridCol w="2119693"/>
              </a:tblGrid>
              <a:tr h="8051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数値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基準値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sz="32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051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31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10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1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42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1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56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50</a:t>
                      </a:r>
                      <a:endParaRPr kumimoji="1" lang="ja-JP" altLang="en-US" sz="44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6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10492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5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2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7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10493" y="6209292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6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>
                <a:solidFill>
                  <a:prstClr val="black"/>
                </a:solidFill>
                <a:latin typeface="+mj-ea"/>
                <a:ea typeface="+mj-ea"/>
              </a:rPr>
              <a:t>DSUM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5504" y="1394473"/>
            <a:ext cx="79055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=DSUM(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データベース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フィールド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データベースの中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で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に一致する値を合計する</a:t>
            </a: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603" y="4740331"/>
            <a:ext cx="809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この表の場合</a:t>
            </a:r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48002" y="4742508"/>
            <a:ext cx="5949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endParaRPr lang="en-US" altLang="ja-JP" sz="32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コード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が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H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から始まる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金額が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2,000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円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以上</a:t>
            </a:r>
            <a:endParaRPr lang="ja-JP" altLang="en-US" sz="3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40" y="375136"/>
            <a:ext cx="5266455" cy="44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3522344" y="3839491"/>
            <a:ext cx="6078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結果</a:t>
            </a:r>
            <a:endParaRPr lang="en-US" altLang="ja-JP" sz="3200" dirty="0" smtClean="0">
              <a:latin typeface="+mj-ea"/>
              <a:ea typeface="+mj-ea"/>
            </a:endParaRPr>
          </a:p>
          <a:p>
            <a:r>
              <a:rPr lang="en-US" altLang="ja-JP" sz="3200" dirty="0" smtClean="0">
                <a:latin typeface="+mj-ea"/>
                <a:ea typeface="+mj-ea"/>
              </a:rPr>
              <a:t>(5,807 </a:t>
            </a:r>
            <a:r>
              <a:rPr lang="en-US" altLang="ja-JP" sz="3200" dirty="0">
                <a:latin typeface="+mj-ea"/>
                <a:ea typeface="+mj-ea"/>
              </a:rPr>
              <a:t>+ </a:t>
            </a:r>
            <a:r>
              <a:rPr lang="en-US" altLang="ja-JP" sz="3200" dirty="0" smtClean="0">
                <a:latin typeface="+mj-ea"/>
                <a:ea typeface="+mj-ea"/>
              </a:rPr>
              <a:t>4,312) = 10,119</a:t>
            </a:r>
            <a:r>
              <a:rPr lang="ja-JP" altLang="en-US" sz="3200" dirty="0" smtClean="0">
                <a:latin typeface="+mj-ea"/>
                <a:ea typeface="+mj-ea"/>
              </a:rPr>
              <a:t>円</a:t>
            </a:r>
            <a:endParaRPr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398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2" grpId="1"/>
      <p:bldP spid="5" grpId="0"/>
      <p:bldP spid="5" grpId="1"/>
      <p:bldP spid="7" grpId="0"/>
      <p:bldP spid="7" grpId="1"/>
      <p:bldP spid="8" grpId="0"/>
      <p:bldP spid="8" grpId="1"/>
      <p:bldP spid="11" grpId="0"/>
      <p:bldP spid="11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5257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prstClr val="black"/>
                </a:solidFill>
                <a:latin typeface="+mj-ea"/>
                <a:ea typeface="+mj-ea"/>
              </a:rPr>
              <a:t>DAVERAGE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6527" y="1278727"/>
            <a:ext cx="116539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=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DAVERAGE(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データベース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フィールド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,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データベースの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中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で</a:t>
            </a:r>
            <a: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に一致する値</a:t>
            </a:r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を平均</a:t>
            </a:r>
            <a:r>
              <a:rPr lang="ja-JP" altLang="en-US" sz="3600" dirty="0">
                <a:solidFill>
                  <a:prstClr val="black"/>
                </a:solidFill>
                <a:latin typeface="+mj-ea"/>
                <a:ea typeface="+mj-ea"/>
              </a:rPr>
              <a:t>する</a:t>
            </a:r>
          </a:p>
          <a:p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コンテンツ プレースホルダー 16"/>
          <p:cNvSpPr txBox="1">
            <a:spLocks/>
          </p:cNvSpPr>
          <p:nvPr/>
        </p:nvSpPr>
        <p:spPr>
          <a:xfrm>
            <a:off x="774211" y="1916833"/>
            <a:ext cx="7703037" cy="188436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D0101"/>
              </a:buClr>
            </a:pPr>
            <a:endParaRPr lang="en-US" altLang="ja-JP" dirty="0">
              <a:solidFill>
                <a:srgbClr val="303030"/>
              </a:solidFill>
              <a:latin typeface="ＭＳ Ｐ明朝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6300" y="4739572"/>
            <a:ext cx="874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  <a:latin typeface="+mj-ea"/>
                <a:ea typeface="+mj-ea"/>
              </a:rPr>
              <a:t>この表の場合</a:t>
            </a:r>
            <a:endParaRPr lang="ja-JP" altLang="en-US" sz="36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08594" y="4632438"/>
            <a:ext cx="9410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条件</a:t>
            </a:r>
            <a:endParaRPr lang="en-US" altLang="ja-JP" sz="32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コードが</a:t>
            </a:r>
            <a:r>
              <a:rPr lang="en-US" altLang="ja-JP" sz="3200" dirty="0" smtClean="0">
                <a:solidFill>
                  <a:prstClr val="black"/>
                </a:solidFill>
                <a:latin typeface="+mj-ea"/>
                <a:ea typeface="+mj-ea"/>
              </a:rPr>
              <a:t>R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から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始まる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金額が</a:t>
            </a:r>
            <a:r>
              <a:rPr lang="en-US" altLang="ja-JP" sz="3200" dirty="0">
                <a:solidFill>
                  <a:prstClr val="black"/>
                </a:solidFill>
                <a:latin typeface="+mj-ea"/>
                <a:ea typeface="+mj-ea"/>
              </a:rPr>
              <a:t>2,000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円</a:t>
            </a:r>
            <a:r>
              <a:rPr lang="ja-JP" altLang="en-US" sz="3200" dirty="0" smtClean="0">
                <a:solidFill>
                  <a:prstClr val="black"/>
                </a:solidFill>
                <a:latin typeface="+mj-ea"/>
                <a:ea typeface="+mj-ea"/>
              </a:rPr>
              <a:t>以上</a:t>
            </a:r>
            <a:endParaRPr lang="ja-JP" altLang="en-US" sz="3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8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104" y="405114"/>
            <a:ext cx="5141249" cy="434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872681" y="3732848"/>
            <a:ext cx="6078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結果</a:t>
            </a:r>
            <a:endParaRPr lang="en-US" altLang="ja-JP" sz="3200" dirty="0" smtClean="0">
              <a:latin typeface="+mj-ea"/>
              <a:ea typeface="+mj-ea"/>
            </a:endParaRPr>
          </a:p>
          <a:p>
            <a:r>
              <a:rPr lang="en-US" altLang="ja-JP" sz="3200" dirty="0" smtClean="0">
                <a:latin typeface="+mj-ea"/>
                <a:ea typeface="+mj-ea"/>
              </a:rPr>
              <a:t>(9,861) ÷ 1  = 9,861</a:t>
            </a:r>
            <a:r>
              <a:rPr lang="ja-JP" altLang="en-US" sz="3200" dirty="0" smtClean="0">
                <a:latin typeface="+mj-ea"/>
                <a:ea typeface="+mj-ea"/>
              </a:rPr>
              <a:t>円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10494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7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82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  <p:bldP spid="5" grpId="1"/>
      <p:bldP spid="10" grpId="0"/>
      <p:bldP spid="10" grpId="1"/>
      <p:bldP spid="11" grpId="0"/>
      <p:bldP spid="11" grpId="1"/>
      <p:bldP spid="9" grpId="0"/>
      <p:bldP spid="9" grpId="1"/>
      <p:bldP spid="4" grpId="0"/>
      <p:bldP spid="4" grpId="1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32" y="1979682"/>
            <a:ext cx="57054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7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rum.shimarin.com/uploads/default/3/5a6b5c05cceb7c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13" y="1895354"/>
            <a:ext cx="4514851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24949" y="5520180"/>
            <a:ext cx="638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600" dirty="0">
                <a:solidFill>
                  <a:prstClr val="black"/>
                </a:solidFill>
                <a:latin typeface="小塚ゴシック Pr6N EL" pitchFamily="34" charset="-128"/>
                <a:ea typeface="小塚ゴシック Pr6N EL" pitchFamily="34" charset="-128"/>
              </a:rPr>
              <a:t>Ver 1.2.1</a:t>
            </a:r>
            <a:endParaRPr lang="ja-JP" altLang="en-US" sz="3600" dirty="0">
              <a:solidFill>
                <a:prstClr val="black"/>
              </a:solidFill>
              <a:latin typeface="小塚ゴシック Pr6N EL" pitchFamily="34" charset="-128"/>
              <a:ea typeface="小塚ゴシック Pr6N E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2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AutoShape 2" descr="http://ghippos.net/image/blog/20131008_1.jpg"/>
          <p:cNvSpPr>
            <a:spLocks noChangeAspect="1" noChangeArrowheads="1"/>
          </p:cNvSpPr>
          <p:nvPr/>
        </p:nvSpPr>
        <p:spPr bwMode="auto">
          <a:xfrm>
            <a:off x="63500" y="-136525"/>
            <a:ext cx="118110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AutoShape 4" descr="http://ghippos.net/image/blog/20131008_1.jpg"/>
          <p:cNvSpPr>
            <a:spLocks noChangeAspect="1" noChangeArrowheads="1"/>
          </p:cNvSpPr>
          <p:nvPr/>
        </p:nvSpPr>
        <p:spPr bwMode="auto">
          <a:xfrm>
            <a:off x="215900" y="15875"/>
            <a:ext cx="118110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7" y="719026"/>
            <a:ext cx="9319372" cy="524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3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SUMIFS</a:t>
            </a:r>
            <a:endParaRPr lang="ja-JP" altLang="en-US" sz="44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9595" y="1278727"/>
            <a:ext cx="74425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=SUMIFS(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合計する範囲</a:t>
            </a:r>
            <a:r>
              <a:rPr lang="en-US" altLang="ja-JP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条件の範囲</a:t>
            </a:r>
            <a:r>
              <a:rPr lang="en-US" altLang="ja-JP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複数の条件に</a:t>
            </a: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あてはまる数値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の合計を出す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28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2800" dirty="0">
              <a:solidFill>
                <a:prstClr val="black"/>
              </a:solidFill>
            </a:endParaRPr>
          </a:p>
        </p:txBody>
      </p:sp>
      <p:pic>
        <p:nvPicPr>
          <p:cNvPr id="1027" name="Picture 3" descr="Y:\kijima\平成26年度　C3-2  3班\素材\1級Excel\1kyu_sum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39" y="2466008"/>
            <a:ext cx="5591176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10492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1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31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2" descr="http://livedoor.blogimg.jp/darapic/imgs/b/8/b8c784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428625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4" descr="http://kamisawa.net/wp-content/uploads/2014/11/d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810" y="137544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AVERAGEIFS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9595" y="1278727"/>
            <a:ext cx="74425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=AVERAGEIFS</a:t>
            </a:r>
            <a:r>
              <a:rPr lang="en-US" altLang="ja-JP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平均</a:t>
            </a:r>
            <a:r>
              <a:rPr lang="ja-JP" altLang="en-US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する範囲</a:t>
            </a:r>
            <a:r>
              <a:rPr lang="en-US" altLang="ja-JP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条件の範囲</a:t>
            </a:r>
            <a:r>
              <a:rPr lang="en-US" altLang="ja-JP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条件</a:t>
            </a:r>
            <a:r>
              <a:rPr lang="en-US" altLang="ja-JP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複数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の条件に</a:t>
            </a: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あてはまる数値の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平均</a:t>
            </a: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を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出す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ja-JP" sz="28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Y:\kijima\平成26年度　C3-2  3班\素材\1級Excel\1kyu_average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67" y="2686511"/>
            <a:ext cx="51054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2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CEILING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9595" y="1278727"/>
            <a:ext cx="74425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=CEILING(</a:t>
            </a:r>
            <a:r>
              <a:rPr lang="ja-JP" altLang="en-US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</a:t>
            </a:r>
            <a:r>
              <a:rPr lang="en-US" altLang="ja-JP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基準値</a:t>
            </a:r>
            <a:r>
              <a:rPr lang="en-US" altLang="ja-JP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数値を指定した基準の値</a:t>
            </a:r>
            <a:r>
              <a:rPr lang="en-US" altLang="ja-JP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の倍数</a:t>
            </a:r>
            <a: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</a:t>
            </a:r>
            <a: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切り上げる</a:t>
            </a:r>
            <a:endParaRPr lang="ja-JP" altLang="en-US" sz="28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ja-JP" sz="28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63507"/>
              </p:ext>
            </p:extLst>
          </p:nvPr>
        </p:nvGraphicFramePr>
        <p:xfrm>
          <a:off x="1466127" y="2681790"/>
          <a:ext cx="6096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数値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基準値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32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36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sz="28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31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57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80</a:t>
                      </a:r>
                      <a:endParaRPr kumimoji="1" lang="ja-JP" altLang="en-US" sz="28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42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45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04" y="405114"/>
            <a:ext cx="373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FLOOR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504" y="5407306"/>
            <a:ext cx="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関数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9595" y="1278727"/>
            <a:ext cx="74425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=</a:t>
            </a:r>
            <a:r>
              <a:rPr lang="en-US" altLang="ja-JP" sz="26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FLOOR(</a:t>
            </a:r>
            <a:r>
              <a:rPr lang="ja-JP" altLang="en-US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</a:t>
            </a:r>
            <a:r>
              <a:rPr lang="en-US" altLang="ja-JP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,</a:t>
            </a:r>
            <a:r>
              <a:rPr lang="ja-JP" altLang="en-US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基準値</a:t>
            </a:r>
            <a:r>
              <a:rPr lang="en-US" altLang="ja-JP" sz="26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数値を指定した基準の値</a:t>
            </a:r>
            <a:r>
              <a:rPr lang="en-US" altLang="ja-JP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2800" dirty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の倍数</a:t>
            </a:r>
            <a: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)</a:t>
            </a: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で</a:t>
            </a:r>
            <a: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2800" dirty="0" smtClean="0">
                <a:solidFill>
                  <a:prstClr val="black"/>
                </a:solidFill>
                <a:latin typeface="AR丸ゴシック体M" pitchFamily="49" charset="-128"/>
                <a:ea typeface="AR丸ゴシック体M" pitchFamily="49" charset="-128"/>
              </a:rPr>
              <a:t>切り下げる</a:t>
            </a:r>
            <a:endParaRPr lang="ja-JP" altLang="en-US" sz="28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ja-JP" sz="2800" dirty="0">
              <a:solidFill>
                <a:prstClr val="black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lang="ja-JP" alt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963440"/>
              </p:ext>
            </p:extLst>
          </p:nvPr>
        </p:nvGraphicFramePr>
        <p:xfrm>
          <a:off x="1466127" y="2681790"/>
          <a:ext cx="6096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数値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基準値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結果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32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30</a:t>
                      </a:r>
                      <a:endParaRPr kumimoji="1" lang="ja-JP" altLang="en-US" sz="36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30</a:t>
                      </a:r>
                      <a:endParaRPr kumimoji="1" lang="ja-JP" altLang="en-US" sz="28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31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40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67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60</a:t>
                      </a:r>
                      <a:endParaRPr kumimoji="1" lang="ja-JP" altLang="en-US" sz="2800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62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丸ゴシック体M" pitchFamily="49" charset="-128"/>
                          <a:ea typeface="AR丸ゴシック体M" pitchFamily="49" charset="-128"/>
                        </a:rPr>
                        <a:t>79</a:t>
                      </a:r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10493" y="6209293"/>
            <a:ext cx="133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5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1303</TotalTime>
  <Words>2200</Words>
  <Application>Microsoft Office PowerPoint</Application>
  <PresentationFormat>画面に合わせる (4:3)</PresentationFormat>
  <Paragraphs>1087</Paragraphs>
  <Slides>61</Slides>
  <Notes>56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62" baseType="lpstr">
      <vt:lpstr>NewsPrint</vt:lpstr>
      <vt:lpstr>PowerPoint プレゼンテーション</vt:lpstr>
      <vt:lpstr>1級Excel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受けたくなる！</dc:title>
  <dc:creator>ささみさん＠がんばらない</dc:creator>
  <dc:description>Ver 6.3</dc:description>
  <cp:lastModifiedBy>商業システム科 C12018</cp:lastModifiedBy>
  <cp:revision>170</cp:revision>
  <dcterms:created xsi:type="dcterms:W3CDTF">2014-10-09T03:13:54Z</dcterms:created>
  <dcterms:modified xsi:type="dcterms:W3CDTF">2015-01-23T07:21:24Z</dcterms:modified>
</cp:coreProperties>
</file>